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60" r:id="rId4"/>
    <p:sldId id="275" r:id="rId5"/>
    <p:sldId id="257" r:id="rId6"/>
    <p:sldId id="268" r:id="rId7"/>
    <p:sldId id="259" r:id="rId8"/>
    <p:sldId id="261" r:id="rId9"/>
    <p:sldId id="267" r:id="rId10"/>
    <p:sldId id="266" r:id="rId11"/>
    <p:sldId id="273" r:id="rId12"/>
    <p:sldId id="276" r:id="rId13"/>
    <p:sldId id="262" r:id="rId14"/>
    <p:sldId id="271" r:id="rId15"/>
    <p:sldId id="272" r:id="rId16"/>
    <p:sldId id="269" r:id="rId17"/>
    <p:sldId id="263" r:id="rId18"/>
    <p:sldId id="264" r:id="rId19"/>
    <p:sldId id="270" r:id="rId20"/>
    <p:sldId id="277"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35" autoAdjust="0"/>
  </p:normalViewPr>
  <p:slideViewPr>
    <p:cSldViewPr>
      <p:cViewPr>
        <p:scale>
          <a:sx n="77" d="100"/>
          <a:sy n="77" d="100"/>
        </p:scale>
        <p:origin x="-30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94DA56-4C91-4C00-B90F-27ED18D7A6F9}" type="datetimeFigureOut">
              <a:rPr kumimoji="1" lang="ja-JP" altLang="en-US" smtClean="0"/>
              <a:pPr/>
              <a:t>2010/10/29</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8EA500-860D-408E-91AA-296FD772482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17482817-E70E-4681-9555-485B8295D313}" type="slidenum">
              <a:rPr lang="en-US" altLang="ja-JP" smtClean="0"/>
              <a:pPr/>
              <a:t>2</a:t>
            </a:fld>
            <a:endParaRPr lang="en-US" altLang="ja-JP"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a:lnSpc>
                <a:spcPct val="90000"/>
              </a:lnSpc>
            </a:pPr>
            <a:r>
              <a:rPr lang="ja-JP" altLang="en-US" sz="1000" smtClean="0"/>
              <a:t>・自分の研究結果がどこに位置しているか明記</a:t>
            </a:r>
          </a:p>
          <a:p>
            <a:pPr>
              <a:lnSpc>
                <a:spcPct val="90000"/>
              </a:lnSpc>
            </a:pPr>
            <a:endParaRPr lang="ja-JP" altLang="en-US" sz="1000" smtClean="0"/>
          </a:p>
          <a:p>
            <a:pPr>
              <a:lnSpc>
                <a:spcPct val="90000"/>
              </a:lnSpc>
            </a:pPr>
            <a:r>
              <a:rPr lang="ja-JP" altLang="en-US" sz="1000" smtClean="0"/>
              <a:t>これがまとめの模式図になります。</a:t>
            </a:r>
          </a:p>
          <a:p>
            <a:pPr>
              <a:lnSpc>
                <a:spcPct val="90000"/>
              </a:lnSpc>
            </a:pPr>
            <a:r>
              <a:rPr lang="ja-JP" altLang="en-US" sz="1000" smtClean="0"/>
              <a:t>黒線が磁力線を表します。</a:t>
            </a:r>
          </a:p>
          <a:p>
            <a:pPr>
              <a:lnSpc>
                <a:spcPct val="90000"/>
              </a:lnSpc>
            </a:pPr>
            <a:endParaRPr lang="ja-JP" altLang="en-US" sz="1000" smtClean="0"/>
          </a:p>
          <a:p>
            <a:pPr>
              <a:lnSpc>
                <a:spcPct val="90000"/>
              </a:lnSpc>
            </a:pPr>
            <a:r>
              <a:rPr lang="ja-JP" altLang="en-US" sz="1000" smtClean="0"/>
              <a:t>リコネクションが発生すると、電子は</a:t>
            </a:r>
            <a:r>
              <a:rPr lang="en-US" altLang="ja-JP" sz="1000" smtClean="0"/>
              <a:t>X-line</a:t>
            </a:r>
            <a:r>
              <a:rPr lang="ja-JP" altLang="en-US" sz="1000" smtClean="0"/>
              <a:t>に沿って加速されます。</a:t>
            </a:r>
          </a:p>
          <a:p>
            <a:pPr>
              <a:lnSpc>
                <a:spcPct val="90000"/>
              </a:lnSpc>
            </a:pPr>
            <a:r>
              <a:rPr lang="ja-JP" altLang="en-US" sz="1000" smtClean="0"/>
              <a:t>その後拡散領域から飛び出した電子は磁力線に巻きつきながら、下流に流されます。</a:t>
            </a:r>
          </a:p>
          <a:p>
            <a:pPr>
              <a:lnSpc>
                <a:spcPct val="90000"/>
              </a:lnSpc>
            </a:pPr>
            <a:r>
              <a:rPr lang="ja-JP" altLang="en-US" sz="1000" smtClean="0"/>
              <a:t>その際、磁力線の長さや磁場強度が変わります。</a:t>
            </a:r>
          </a:p>
          <a:p>
            <a:pPr>
              <a:lnSpc>
                <a:spcPct val="90000"/>
              </a:lnSpc>
            </a:pPr>
            <a:r>
              <a:rPr lang="ja-JP" altLang="en-US" sz="1000" smtClean="0"/>
              <a:t>図のような</a:t>
            </a:r>
            <a:r>
              <a:rPr lang="en-US" altLang="ja-JP" sz="1000" smtClean="0"/>
              <a:t>X-type</a:t>
            </a:r>
            <a:r>
              <a:rPr lang="ja-JP" altLang="en-US" sz="1000" smtClean="0"/>
              <a:t>のリコネクションだと、磁力線は太陽表面に向かい、長さは短くなり、強度は強くなるので、</a:t>
            </a:r>
          </a:p>
          <a:p>
            <a:pPr>
              <a:lnSpc>
                <a:spcPct val="90000"/>
              </a:lnSpc>
            </a:pPr>
            <a:r>
              <a:rPr lang="ja-JP" altLang="en-US" sz="1000" smtClean="0"/>
              <a:t>電子は断熱的フェルミ加速や断熱的ベータトロン加速によって加速されます。</a:t>
            </a:r>
          </a:p>
          <a:p>
            <a:pPr>
              <a:lnSpc>
                <a:spcPct val="90000"/>
              </a:lnSpc>
            </a:pPr>
            <a:r>
              <a:rPr lang="ja-JP" altLang="en-US" sz="1000" smtClean="0"/>
              <a:t>磁場配置がダイポールに近くなる場合や、スローショックを付随するペチェック型リコネクションの場合は、</a:t>
            </a:r>
          </a:p>
          <a:p>
            <a:pPr>
              <a:lnSpc>
                <a:spcPct val="90000"/>
              </a:lnSpc>
            </a:pPr>
            <a:r>
              <a:rPr lang="ja-JP" altLang="en-US" sz="1000" smtClean="0"/>
              <a:t>ベータトロン加速がフェルミ加速に勝り、パンケーキ型のピッチ角分布が達成されます。</a:t>
            </a:r>
          </a:p>
          <a:p>
            <a:pPr>
              <a:lnSpc>
                <a:spcPct val="90000"/>
              </a:lnSpc>
            </a:pPr>
            <a:endParaRPr lang="ja-JP" altLang="en-US" sz="1000" smtClean="0"/>
          </a:p>
          <a:p>
            <a:pPr>
              <a:lnSpc>
                <a:spcPct val="90000"/>
              </a:lnSpc>
            </a:pPr>
            <a:r>
              <a:rPr lang="ja-JP" altLang="en-US" sz="1000" smtClean="0"/>
              <a:t>これに加え、別のパラレル加速が生じると、電子のピッチ角分布はさらに変形されます。</a:t>
            </a:r>
          </a:p>
          <a:p>
            <a:pPr>
              <a:lnSpc>
                <a:spcPct val="90000"/>
              </a:lnSpc>
            </a:pPr>
            <a:r>
              <a:rPr lang="ja-JP" altLang="en-US" sz="1000" smtClean="0"/>
              <a:t>この加速は低エネルギーの電子に強く作用すると考えています。</a:t>
            </a:r>
          </a:p>
          <a:p>
            <a:pPr>
              <a:lnSpc>
                <a:spcPct val="90000"/>
              </a:lnSpc>
            </a:pPr>
            <a:r>
              <a:rPr lang="ja-JP" altLang="en-US" sz="1000" smtClean="0"/>
              <a:t>そのため低エネルギー電子のピッチ角分布はこれらの加速の混ざったものを反映しますが、</a:t>
            </a:r>
          </a:p>
          <a:p>
            <a:pPr>
              <a:lnSpc>
                <a:spcPct val="90000"/>
              </a:lnSpc>
            </a:pPr>
            <a:r>
              <a:rPr lang="ja-JP" altLang="en-US" sz="1000" smtClean="0"/>
              <a:t>高エネルギー電子はそれ以前の加速結果を反映していると考えます。</a:t>
            </a:r>
          </a:p>
          <a:p>
            <a:pPr>
              <a:lnSpc>
                <a:spcPct val="90000"/>
              </a:lnSpc>
            </a:pPr>
            <a:endParaRPr lang="ja-JP" altLang="en-US" sz="1000" smtClean="0"/>
          </a:p>
          <a:p>
            <a:pPr>
              <a:lnSpc>
                <a:spcPct val="90000"/>
              </a:lnSpc>
            </a:pPr>
            <a:r>
              <a:rPr lang="ja-JP" altLang="en-US" sz="1000" smtClean="0"/>
              <a:t>それらが最終的に硬</a:t>
            </a:r>
            <a:r>
              <a:rPr lang="en-US" altLang="ja-JP" sz="1000" smtClean="0"/>
              <a:t>X</a:t>
            </a:r>
            <a:r>
              <a:rPr lang="ja-JP" altLang="en-US" sz="1000" smtClean="0"/>
              <a:t>線や電波を放射し、我々の観測に受かったと結論付けます。</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6C93D54-702F-4DB9-9D83-64BB25CB8A89}" type="datetimeFigureOut">
              <a:rPr kumimoji="1" lang="ja-JP" altLang="en-US" smtClean="0"/>
              <a:pPr/>
              <a:t>2010/10/29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14F20E7-1A8D-4330-A8C0-BA643CAA8F8D}"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6C93D54-702F-4DB9-9D83-64BB25CB8A89}" type="datetimeFigureOut">
              <a:rPr kumimoji="1" lang="ja-JP" altLang="en-US" smtClean="0"/>
              <a:pPr/>
              <a:t>2010/10/29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14F20E7-1A8D-4330-A8C0-BA643CAA8F8D}"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6C93D54-702F-4DB9-9D83-64BB25CB8A89}" type="datetimeFigureOut">
              <a:rPr kumimoji="1" lang="ja-JP" altLang="en-US" smtClean="0"/>
              <a:pPr/>
              <a:t>2010/10/29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14F20E7-1A8D-4330-A8C0-BA643CAA8F8D}"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6C93D54-702F-4DB9-9D83-64BB25CB8A89}" type="datetimeFigureOut">
              <a:rPr kumimoji="1" lang="ja-JP" altLang="en-US" smtClean="0"/>
              <a:pPr/>
              <a:t>2010/10/29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14F20E7-1A8D-4330-A8C0-BA643CAA8F8D}"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6C93D54-702F-4DB9-9D83-64BB25CB8A89}" type="datetimeFigureOut">
              <a:rPr kumimoji="1" lang="ja-JP" altLang="en-US" smtClean="0"/>
              <a:pPr/>
              <a:t>2010/10/29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14F20E7-1A8D-4330-A8C0-BA643CAA8F8D}"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6C93D54-702F-4DB9-9D83-64BB25CB8A89}" type="datetimeFigureOut">
              <a:rPr kumimoji="1" lang="ja-JP" altLang="en-US" smtClean="0"/>
              <a:pPr/>
              <a:t>2010/10/29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14F20E7-1A8D-4330-A8C0-BA643CAA8F8D}"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6C93D54-702F-4DB9-9D83-64BB25CB8A89}" type="datetimeFigureOut">
              <a:rPr kumimoji="1" lang="ja-JP" altLang="en-US" smtClean="0"/>
              <a:pPr/>
              <a:t>2010/10/29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14F20E7-1A8D-4330-A8C0-BA643CAA8F8D}"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6C93D54-702F-4DB9-9D83-64BB25CB8A89}" type="datetimeFigureOut">
              <a:rPr kumimoji="1" lang="ja-JP" altLang="en-US" smtClean="0"/>
              <a:pPr/>
              <a:t>2010/10/29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14F20E7-1A8D-4330-A8C0-BA643CAA8F8D}"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6C93D54-702F-4DB9-9D83-64BB25CB8A89}" type="datetimeFigureOut">
              <a:rPr kumimoji="1" lang="ja-JP" altLang="en-US" smtClean="0"/>
              <a:pPr/>
              <a:t>2010/10/29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14F20E7-1A8D-4330-A8C0-BA643CAA8F8D}"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6C93D54-702F-4DB9-9D83-64BB25CB8A89}" type="datetimeFigureOut">
              <a:rPr kumimoji="1" lang="ja-JP" altLang="en-US" smtClean="0"/>
              <a:pPr/>
              <a:t>2010/10/29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14F20E7-1A8D-4330-A8C0-BA643CAA8F8D}"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6C93D54-702F-4DB9-9D83-64BB25CB8A89}" type="datetimeFigureOut">
              <a:rPr kumimoji="1" lang="ja-JP" altLang="en-US" smtClean="0"/>
              <a:pPr/>
              <a:t>2010/10/29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14F20E7-1A8D-4330-A8C0-BA643CAA8F8D}"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93D54-702F-4DB9-9D83-64BB25CB8A89}" type="datetimeFigureOut">
              <a:rPr kumimoji="1" lang="ja-JP" altLang="en-US" smtClean="0"/>
              <a:pPr/>
              <a:t>2010/10/29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F20E7-1A8D-4330-A8C0-BA643CAA8F8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D:\cdaw\20050727.av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D:\cdaw\17_34_image_.avi"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file:///D:\cdaw\multi.av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3200" dirty="0" smtClean="0">
                <a:solidFill>
                  <a:srgbClr val="000000"/>
                </a:solidFill>
              </a:rPr>
              <a:t>Group 1: </a:t>
            </a:r>
            <a:r>
              <a:rPr lang="ja-JP" altLang="en-US" sz="3200" dirty="0" smtClean="0">
                <a:solidFill>
                  <a:srgbClr val="000000"/>
                </a:solidFill>
              </a:rPr>
              <a:t>ループトップ電波源</a:t>
            </a:r>
            <a:r>
              <a:rPr lang="en-US" altLang="ja-JP" sz="3200" dirty="0" smtClean="0">
                <a:solidFill>
                  <a:srgbClr val="000000"/>
                </a:solidFill>
              </a:rPr>
              <a:t>(2</a:t>
            </a:r>
            <a:r>
              <a:rPr lang="ja-JP" altLang="en-US" sz="3200" dirty="0" smtClean="0">
                <a:solidFill>
                  <a:srgbClr val="000000"/>
                </a:solidFill>
              </a:rPr>
              <a:t>周波</a:t>
            </a:r>
            <a:r>
              <a:rPr lang="en-US" altLang="ja-JP" sz="3200" dirty="0" smtClean="0">
                <a:solidFill>
                  <a:srgbClr val="000000"/>
                </a:solidFill>
              </a:rPr>
              <a:t>)</a:t>
            </a:r>
            <a:r>
              <a:rPr lang="ja-JP" altLang="en-US" sz="3200" dirty="0" smtClean="0">
                <a:solidFill>
                  <a:srgbClr val="000000"/>
                </a:solidFill>
              </a:rPr>
              <a:t>の位置</a:t>
            </a:r>
            <a:r>
              <a:rPr lang="en-US" altLang="ja-JP" sz="3200" dirty="0" smtClean="0">
                <a:solidFill>
                  <a:srgbClr val="000000"/>
                </a:solidFill>
              </a:rPr>
              <a:t>(</a:t>
            </a:r>
            <a:r>
              <a:rPr lang="ja-JP" altLang="en-US" sz="3200" dirty="0" smtClean="0">
                <a:solidFill>
                  <a:srgbClr val="000000"/>
                </a:solidFill>
              </a:rPr>
              <a:t>高度</a:t>
            </a:r>
            <a:r>
              <a:rPr lang="en-US" altLang="ja-JP" sz="3200" dirty="0" smtClean="0">
                <a:solidFill>
                  <a:srgbClr val="000000"/>
                </a:solidFill>
              </a:rPr>
              <a:t>)</a:t>
            </a:r>
            <a:r>
              <a:rPr lang="ja-JP" altLang="en-US" sz="3200" dirty="0" smtClean="0">
                <a:solidFill>
                  <a:srgbClr val="000000"/>
                </a:solidFill>
              </a:rPr>
              <a:t>の時間変化 </a:t>
            </a:r>
            <a:r>
              <a:rPr lang="en-US" altLang="ja-JP" sz="3200" dirty="0" smtClean="0">
                <a:solidFill>
                  <a:srgbClr val="000000"/>
                </a:solidFill>
              </a:rPr>
              <a:t>(</a:t>
            </a:r>
            <a:r>
              <a:rPr lang="ja-JP" altLang="en-US" sz="3200" dirty="0" smtClean="0">
                <a:solidFill>
                  <a:srgbClr val="000000"/>
                </a:solidFill>
              </a:rPr>
              <a:t>イベント解析</a:t>
            </a:r>
            <a:r>
              <a:rPr lang="en-US" altLang="ja-JP" sz="3200" dirty="0" smtClean="0">
                <a:solidFill>
                  <a:srgbClr val="000000"/>
                </a:solidFill>
              </a:rPr>
              <a:t>)</a:t>
            </a:r>
            <a:br>
              <a:rPr lang="en-US" altLang="ja-JP" sz="3200" dirty="0" smtClean="0">
                <a:solidFill>
                  <a:srgbClr val="000000"/>
                </a:solidFill>
              </a:rPr>
            </a:br>
            <a:endParaRPr kumimoji="1" lang="ja-JP" altLang="en-US" sz="3200" dirty="0"/>
          </a:p>
        </p:txBody>
      </p:sp>
      <p:sp>
        <p:nvSpPr>
          <p:cNvPr id="3" name="サブタイトル 2"/>
          <p:cNvSpPr>
            <a:spLocks noGrp="1"/>
          </p:cNvSpPr>
          <p:nvPr>
            <p:ph type="subTitle" idx="1"/>
          </p:nvPr>
        </p:nvSpPr>
        <p:spPr>
          <a:xfrm>
            <a:off x="827584" y="3886200"/>
            <a:ext cx="7488832" cy="1752600"/>
          </a:xfrm>
        </p:spPr>
        <p:txBody>
          <a:bodyPr/>
          <a:lstStyle/>
          <a:p>
            <a:r>
              <a:rPr lang="ja-JP" altLang="en-US" dirty="0" smtClean="0"/>
              <a:t>リーダー</a:t>
            </a:r>
            <a:r>
              <a:rPr lang="ja-JP" altLang="en-US" dirty="0"/>
              <a:t>：</a:t>
            </a:r>
            <a:r>
              <a:rPr lang="ja-JP" altLang="en-US" dirty="0" smtClean="0"/>
              <a:t>増田　　　　　</a:t>
            </a:r>
            <a:endParaRPr lang="en-US" altLang="ja-JP" dirty="0" smtClean="0"/>
          </a:p>
          <a:p>
            <a:r>
              <a:rPr lang="ja-JP" altLang="en-US" dirty="0" smtClean="0"/>
              <a:t>メンバー：西村・阿南・佐古・後藤・松井 </a:t>
            </a:r>
            <a:endParaRPr kumimoji="1" lang="ja-JP" altLang="en-US" dirty="0"/>
          </a:p>
        </p:txBody>
      </p:sp>
      <p:sp>
        <p:nvSpPr>
          <p:cNvPr id="4" name="テキスト ボックス 3"/>
          <p:cNvSpPr txBox="1"/>
          <p:nvPr/>
        </p:nvSpPr>
        <p:spPr>
          <a:xfrm>
            <a:off x="6300192" y="260648"/>
            <a:ext cx="2572449" cy="954107"/>
          </a:xfrm>
          <a:prstGeom prst="rect">
            <a:avLst/>
          </a:prstGeom>
          <a:noFill/>
        </p:spPr>
        <p:txBody>
          <a:bodyPr wrap="square" rtlCol="0">
            <a:spAutoFit/>
          </a:bodyPr>
          <a:lstStyle/>
          <a:p>
            <a:r>
              <a:rPr lang="en-US" altLang="ja-JP" sz="2800" b="1" dirty="0" smtClean="0">
                <a:solidFill>
                  <a:srgbClr val="000000"/>
                </a:solidFill>
              </a:rPr>
              <a:t>NSRO-CDAW10</a:t>
            </a:r>
            <a:endParaRPr lang="ja-JP" altLang="en-US" sz="2800" b="1" dirty="0" smtClean="0">
              <a:solidFill>
                <a:srgbClr val="000000"/>
              </a:solidFill>
            </a:endParaRPr>
          </a:p>
          <a:p>
            <a:r>
              <a:rPr kumimoji="1" lang="en-US" altLang="ja-JP" sz="2800" dirty="0" smtClean="0"/>
              <a:t>2010 10/25-29</a:t>
            </a:r>
            <a:endParaRPr kumimoji="1" lang="ja-JP" alt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高度変化</a:t>
            </a:r>
            <a:endParaRPr kumimoji="1" lang="ja-JP" altLang="en-US" dirty="0"/>
          </a:p>
        </p:txBody>
      </p:sp>
      <p:grpSp>
        <p:nvGrpSpPr>
          <p:cNvPr id="11" name="グループ化 10"/>
          <p:cNvGrpSpPr/>
          <p:nvPr/>
        </p:nvGrpSpPr>
        <p:grpSpPr>
          <a:xfrm>
            <a:off x="251520" y="1556792"/>
            <a:ext cx="5688632" cy="4968551"/>
            <a:chOff x="363276" y="1217012"/>
            <a:chExt cx="8214097" cy="5171004"/>
          </a:xfrm>
        </p:grpSpPr>
        <p:grpSp>
          <p:nvGrpSpPr>
            <p:cNvPr id="7" name="グループ化 6"/>
            <p:cNvGrpSpPr/>
            <p:nvPr/>
          </p:nvGrpSpPr>
          <p:grpSpPr>
            <a:xfrm>
              <a:off x="363276" y="1217012"/>
              <a:ext cx="8214097" cy="5171004"/>
              <a:chOff x="539840" y="1217012"/>
              <a:chExt cx="7347985" cy="5171004"/>
            </a:xfrm>
          </p:grpSpPr>
          <p:pic>
            <p:nvPicPr>
              <p:cNvPr id="4099" name="Picture 3" descr="C:\Documents and Settings\IBM\デスクトップ\cdaw\lightcurve\4lc050727.png"/>
              <p:cNvPicPr>
                <a:picLocks noChangeAspect="1" noChangeArrowheads="1"/>
              </p:cNvPicPr>
              <p:nvPr/>
            </p:nvPicPr>
            <p:blipFill>
              <a:blip r:embed="rId2" cstate="print"/>
              <a:srcRect l="30800" t="6338" r="30400"/>
              <a:stretch>
                <a:fillRect/>
              </a:stretch>
            </p:blipFill>
            <p:spPr bwMode="auto">
              <a:xfrm>
                <a:off x="539840" y="1217012"/>
                <a:ext cx="7347985" cy="2428012"/>
              </a:xfrm>
              <a:prstGeom prst="rect">
                <a:avLst/>
              </a:prstGeom>
              <a:noFill/>
            </p:spPr>
          </p:pic>
          <p:pic>
            <p:nvPicPr>
              <p:cNvPr id="4098" name="Picture 2" descr="C:\Documents and Settings\IBM\デスクトップ\CDAW10\20050727_dstnc.png"/>
              <p:cNvPicPr>
                <a:picLocks noChangeAspect="1" noChangeArrowheads="1"/>
              </p:cNvPicPr>
              <p:nvPr/>
            </p:nvPicPr>
            <p:blipFill>
              <a:blip r:embed="rId3" cstate="print"/>
              <a:srcRect/>
              <a:stretch>
                <a:fillRect/>
              </a:stretch>
            </p:blipFill>
            <p:spPr bwMode="auto">
              <a:xfrm>
                <a:off x="569883" y="3391064"/>
                <a:ext cx="7306387" cy="2996952"/>
              </a:xfrm>
              <a:prstGeom prst="rect">
                <a:avLst/>
              </a:prstGeom>
              <a:noFill/>
            </p:spPr>
          </p:pic>
        </p:grpSp>
        <p:sp>
          <p:nvSpPr>
            <p:cNvPr id="8" name="テキスト ボックス 7"/>
            <p:cNvSpPr txBox="1"/>
            <p:nvPr/>
          </p:nvSpPr>
          <p:spPr>
            <a:xfrm>
              <a:off x="1691680" y="3615159"/>
              <a:ext cx="1768369" cy="369332"/>
            </a:xfrm>
            <a:prstGeom prst="rect">
              <a:avLst/>
            </a:prstGeom>
            <a:noFill/>
          </p:spPr>
          <p:txBody>
            <a:bodyPr wrap="none" rtlCol="0">
              <a:spAutoFit/>
            </a:bodyPr>
            <a:lstStyle/>
            <a:p>
              <a:r>
                <a:rPr kumimoji="1" lang="en-US" altLang="ja-JP" dirty="0" smtClean="0">
                  <a:solidFill>
                    <a:srgbClr val="00B050"/>
                  </a:solidFill>
                </a:rPr>
                <a:t>RHESSI 30-50keV</a:t>
              </a:r>
              <a:endParaRPr kumimoji="1" lang="ja-JP" altLang="en-US" dirty="0">
                <a:solidFill>
                  <a:srgbClr val="00B050"/>
                </a:solidFill>
              </a:endParaRPr>
            </a:p>
          </p:txBody>
        </p:sp>
        <p:sp>
          <p:nvSpPr>
            <p:cNvPr id="9" name="テキスト ボックス 8"/>
            <p:cNvSpPr txBox="1"/>
            <p:nvPr/>
          </p:nvSpPr>
          <p:spPr>
            <a:xfrm>
              <a:off x="4644008" y="4444901"/>
              <a:ext cx="800219" cy="369332"/>
            </a:xfrm>
            <a:prstGeom prst="rect">
              <a:avLst/>
            </a:prstGeom>
            <a:noFill/>
          </p:spPr>
          <p:txBody>
            <a:bodyPr wrap="none" rtlCol="0">
              <a:spAutoFit/>
            </a:bodyPr>
            <a:lstStyle/>
            <a:p>
              <a:r>
                <a:rPr lang="en-US" altLang="ja-JP" dirty="0" smtClean="0">
                  <a:solidFill>
                    <a:schemeClr val="accent1"/>
                  </a:solidFill>
                </a:rPr>
                <a:t>17</a:t>
              </a:r>
              <a:r>
                <a:rPr kumimoji="1" lang="en-US" altLang="ja-JP" dirty="0" smtClean="0">
                  <a:solidFill>
                    <a:schemeClr val="accent1"/>
                  </a:solidFill>
                </a:rPr>
                <a:t>GHz</a:t>
              </a:r>
              <a:endParaRPr kumimoji="1" lang="ja-JP" altLang="en-US" dirty="0">
                <a:solidFill>
                  <a:schemeClr val="accent1"/>
                </a:solidFill>
              </a:endParaRPr>
            </a:p>
          </p:txBody>
        </p:sp>
        <p:sp>
          <p:nvSpPr>
            <p:cNvPr id="10" name="テキスト ボックス 9"/>
            <p:cNvSpPr txBox="1"/>
            <p:nvPr/>
          </p:nvSpPr>
          <p:spPr>
            <a:xfrm>
              <a:off x="4644008" y="4070190"/>
              <a:ext cx="800219" cy="369332"/>
            </a:xfrm>
            <a:prstGeom prst="rect">
              <a:avLst/>
            </a:prstGeom>
            <a:noFill/>
          </p:spPr>
          <p:txBody>
            <a:bodyPr wrap="none" rtlCol="0">
              <a:spAutoFit/>
            </a:bodyPr>
            <a:lstStyle/>
            <a:p>
              <a:r>
                <a:rPr lang="en-US" altLang="ja-JP" dirty="0" smtClean="0">
                  <a:solidFill>
                    <a:srgbClr val="FF0000"/>
                  </a:solidFill>
                </a:rPr>
                <a:t>34GHz</a:t>
              </a:r>
              <a:endParaRPr kumimoji="1" lang="ja-JP" altLang="en-US" dirty="0">
                <a:solidFill>
                  <a:srgbClr val="FF0000"/>
                </a:solidFill>
              </a:endParaRPr>
            </a:p>
          </p:txBody>
        </p:sp>
      </p:grpSp>
      <p:sp>
        <p:nvSpPr>
          <p:cNvPr id="14" name="テキスト ボックス 13"/>
          <p:cNvSpPr txBox="1"/>
          <p:nvPr/>
        </p:nvSpPr>
        <p:spPr>
          <a:xfrm>
            <a:off x="6012160" y="1556792"/>
            <a:ext cx="2808312" cy="2031325"/>
          </a:xfrm>
          <a:prstGeom prst="rect">
            <a:avLst/>
          </a:prstGeom>
          <a:noFill/>
        </p:spPr>
        <p:txBody>
          <a:bodyPr wrap="square" rtlCol="0">
            <a:spAutoFit/>
          </a:bodyPr>
          <a:lstStyle/>
          <a:p>
            <a:pPr>
              <a:buFont typeface="Arial" pitchFamily="34" charset="0"/>
              <a:buChar char="•"/>
            </a:pPr>
            <a:r>
              <a:rPr lang="ja-JP" altLang="en-US" dirty="0" smtClean="0"/>
              <a:t>ピークの太陽中心からの距離を計算</a:t>
            </a:r>
            <a:endParaRPr kumimoji="1" lang="en-US" altLang="ja-JP" dirty="0" smtClean="0"/>
          </a:p>
          <a:p>
            <a:pPr>
              <a:buFont typeface="Arial" pitchFamily="34" charset="0"/>
              <a:buChar char="•"/>
            </a:pPr>
            <a:r>
              <a:rPr kumimoji="1" lang="en-US" altLang="ja-JP" dirty="0" smtClean="0"/>
              <a:t>RHESSI</a:t>
            </a:r>
            <a:r>
              <a:rPr kumimoji="1" lang="ja-JP" altLang="en-US" dirty="0" smtClean="0"/>
              <a:t>の初めの値はフィルターを変えた直後なので信用できない</a:t>
            </a:r>
            <a:endParaRPr kumimoji="1" lang="en-US" altLang="ja-JP" dirty="0" smtClean="0"/>
          </a:p>
          <a:p>
            <a:pPr>
              <a:buFont typeface="Arial" pitchFamily="34" charset="0"/>
              <a:buChar char="•"/>
            </a:pPr>
            <a:r>
              <a:rPr lang="en-US" altLang="ja-JP" dirty="0" smtClean="0"/>
              <a:t>RHESSI</a:t>
            </a:r>
            <a:r>
              <a:rPr lang="ja-JP" altLang="en-US" dirty="0" smtClean="0"/>
              <a:t>の最後は</a:t>
            </a:r>
            <a:r>
              <a:rPr lang="ja-JP" altLang="en-US" dirty="0" err="1" smtClean="0"/>
              <a:t>ふ</a:t>
            </a:r>
            <a:r>
              <a:rPr lang="ja-JP" altLang="en-US" dirty="0" smtClean="0"/>
              <a:t>たてにわかれた下</a:t>
            </a: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Loop top </a:t>
            </a:r>
            <a:r>
              <a:rPr lang="ja-JP" altLang="en-US" dirty="0"/>
              <a:t>時間変化</a:t>
            </a:r>
            <a:endParaRPr kumimoji="1" lang="ja-JP" altLang="en-US" dirty="0"/>
          </a:p>
        </p:txBody>
      </p:sp>
      <p:pic>
        <p:nvPicPr>
          <p:cNvPr id="9" name="20050727.avi">
            <a:hlinkClick r:id="" action="ppaction://media"/>
          </p:cNvPr>
          <p:cNvPicPr>
            <a:picLocks noGrp="1" noRot="1" noChangeAspect="1"/>
          </p:cNvPicPr>
          <p:nvPr>
            <p:ph idx="1"/>
            <a:videoFile r:link="rId1"/>
          </p:nvPr>
        </p:nvPicPr>
        <p:blipFill>
          <a:blip r:embed="rId3" cstate="print"/>
          <a:stretch>
            <a:fillRect/>
          </a:stretch>
        </p:blipFill>
        <p:spPr>
          <a:xfrm>
            <a:off x="2043648" y="1692736"/>
            <a:ext cx="5120640" cy="5120640"/>
          </a:xfrm>
          <a:prstGeom prst="rect">
            <a:avLst/>
          </a:prstGeom>
        </p:spPr>
      </p:pic>
      <p:cxnSp>
        <p:nvCxnSpPr>
          <p:cNvPr id="10" name="直線矢印コネクタ 9"/>
          <p:cNvCxnSpPr/>
          <p:nvPr/>
        </p:nvCxnSpPr>
        <p:spPr>
          <a:xfrm>
            <a:off x="611560" y="2924944"/>
            <a:ext cx="108012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テキスト ボックス 10"/>
          <p:cNvSpPr txBox="1"/>
          <p:nvPr/>
        </p:nvSpPr>
        <p:spPr>
          <a:xfrm>
            <a:off x="0" y="2492896"/>
            <a:ext cx="1696298" cy="369332"/>
          </a:xfrm>
          <a:prstGeom prst="rect">
            <a:avLst/>
          </a:prstGeom>
          <a:noFill/>
        </p:spPr>
        <p:txBody>
          <a:bodyPr wrap="none" rtlCol="0">
            <a:spAutoFit/>
          </a:bodyPr>
          <a:lstStyle/>
          <a:p>
            <a:r>
              <a:rPr kumimoji="1" lang="ja-JP" altLang="en-US" dirty="0" smtClean="0"/>
              <a:t>カラーバー変動</a:t>
            </a:r>
            <a:endParaRPr kumimoji="1" lang="ja-JP" altLang="en-US" dirty="0"/>
          </a:p>
        </p:txBody>
      </p:sp>
      <p:cxnSp>
        <p:nvCxnSpPr>
          <p:cNvPr id="12" name="直線矢印コネクタ 11"/>
          <p:cNvCxnSpPr/>
          <p:nvPr/>
        </p:nvCxnSpPr>
        <p:spPr>
          <a:xfrm rot="10800000">
            <a:off x="7452320" y="5517232"/>
            <a:ext cx="129614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直線矢印コネクタ 15"/>
          <p:cNvCxnSpPr/>
          <p:nvPr/>
        </p:nvCxnSpPr>
        <p:spPr>
          <a:xfrm rot="10800000">
            <a:off x="7452320" y="2996952"/>
            <a:ext cx="136815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直線矢印コネクタ 16"/>
          <p:cNvCxnSpPr/>
          <p:nvPr/>
        </p:nvCxnSpPr>
        <p:spPr>
          <a:xfrm>
            <a:off x="683568" y="5517232"/>
            <a:ext cx="108012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テキスト ボックス 17"/>
          <p:cNvSpPr txBox="1"/>
          <p:nvPr/>
        </p:nvSpPr>
        <p:spPr>
          <a:xfrm>
            <a:off x="179512" y="5013176"/>
            <a:ext cx="1220206" cy="369332"/>
          </a:xfrm>
          <a:prstGeom prst="rect">
            <a:avLst/>
          </a:prstGeom>
          <a:noFill/>
        </p:spPr>
        <p:txBody>
          <a:bodyPr wrap="none" rtlCol="0">
            <a:spAutoFit/>
          </a:bodyPr>
          <a:lstStyle/>
          <a:p>
            <a:r>
              <a:rPr kumimoji="1" lang="en-US" altLang="ja-JP" dirty="0" smtClean="0"/>
              <a:t>Y</a:t>
            </a:r>
            <a:r>
              <a:rPr kumimoji="1" lang="ja-JP" altLang="en-US" dirty="0" smtClean="0"/>
              <a:t>方向積分</a:t>
            </a:r>
            <a:endParaRPr kumimoji="1" lang="ja-JP" altLang="en-US" dirty="0"/>
          </a:p>
        </p:txBody>
      </p:sp>
      <p:sp>
        <p:nvSpPr>
          <p:cNvPr id="19" name="テキスト ボックス 18"/>
          <p:cNvSpPr txBox="1"/>
          <p:nvPr/>
        </p:nvSpPr>
        <p:spPr>
          <a:xfrm>
            <a:off x="7308304" y="2564904"/>
            <a:ext cx="1228221" cy="369332"/>
          </a:xfrm>
          <a:prstGeom prst="rect">
            <a:avLst/>
          </a:prstGeom>
          <a:noFill/>
        </p:spPr>
        <p:txBody>
          <a:bodyPr wrap="none" rtlCol="0">
            <a:spAutoFit/>
          </a:bodyPr>
          <a:lstStyle/>
          <a:p>
            <a:r>
              <a:rPr kumimoji="1" lang="en-US" altLang="ja-JP" dirty="0" smtClean="0"/>
              <a:t>X</a:t>
            </a:r>
            <a:r>
              <a:rPr kumimoji="1" lang="ja-JP" altLang="en-US" dirty="0" smtClean="0"/>
              <a:t>方向積分</a:t>
            </a:r>
            <a:endParaRPr kumimoji="1" lang="ja-JP" altLang="en-US" dirty="0"/>
          </a:p>
        </p:txBody>
      </p:sp>
      <p:sp>
        <p:nvSpPr>
          <p:cNvPr id="20" name="テキスト ボックス 19"/>
          <p:cNvSpPr txBox="1"/>
          <p:nvPr/>
        </p:nvSpPr>
        <p:spPr>
          <a:xfrm>
            <a:off x="7164288" y="5013176"/>
            <a:ext cx="1696298" cy="369332"/>
          </a:xfrm>
          <a:prstGeom prst="rect">
            <a:avLst/>
          </a:prstGeom>
          <a:noFill/>
        </p:spPr>
        <p:txBody>
          <a:bodyPr wrap="none" rtlCol="0">
            <a:spAutoFit/>
          </a:bodyPr>
          <a:lstStyle/>
          <a:p>
            <a:r>
              <a:rPr kumimoji="1" lang="ja-JP" altLang="en-US" dirty="0" smtClean="0"/>
              <a:t>カラーバー固定</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3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68144" y="274638"/>
            <a:ext cx="2818656" cy="1143000"/>
          </a:xfrm>
        </p:spPr>
        <p:txBody>
          <a:bodyPr/>
          <a:lstStyle/>
          <a:p>
            <a:r>
              <a:rPr kumimoji="1" lang="ja-JP" altLang="en-US" dirty="0" smtClean="0"/>
              <a:t>傾向</a:t>
            </a:r>
            <a:endParaRPr kumimoji="1" lang="ja-JP" altLang="en-US" dirty="0"/>
          </a:p>
        </p:txBody>
      </p:sp>
      <p:grpSp>
        <p:nvGrpSpPr>
          <p:cNvPr id="4" name="グループ化 3"/>
          <p:cNvGrpSpPr/>
          <p:nvPr/>
        </p:nvGrpSpPr>
        <p:grpSpPr>
          <a:xfrm>
            <a:off x="251520" y="188640"/>
            <a:ext cx="5616624" cy="6669360"/>
            <a:chOff x="5580112" y="1700808"/>
            <a:chExt cx="4392488" cy="5136568"/>
          </a:xfrm>
        </p:grpSpPr>
        <p:pic>
          <p:nvPicPr>
            <p:cNvPr id="5" name="Picture 3" descr="C:\Documents and Settings\IBM\デスクトップ\cdaw\lightcurve\4lc050727.png"/>
            <p:cNvPicPr>
              <a:picLocks noChangeAspect="1" noChangeArrowheads="1"/>
            </p:cNvPicPr>
            <p:nvPr/>
          </p:nvPicPr>
          <p:blipFill>
            <a:blip r:embed="rId2" cstate="print"/>
            <a:srcRect l="20771" t="6664" r="16669"/>
            <a:stretch>
              <a:fillRect/>
            </a:stretch>
          </p:blipFill>
          <p:spPr bwMode="auto">
            <a:xfrm>
              <a:off x="5580112" y="1700808"/>
              <a:ext cx="4392488" cy="2088232"/>
            </a:xfrm>
            <a:prstGeom prst="rect">
              <a:avLst/>
            </a:prstGeom>
            <a:noFill/>
          </p:spPr>
        </p:pic>
        <p:pic>
          <p:nvPicPr>
            <p:cNvPr id="6" name="Picture 2" descr="C:\Documents and Settings\IBM\デスクトップ\cdaw\nishimura\result_brightpoint.png"/>
            <p:cNvPicPr>
              <a:picLocks noChangeAspect="1" noChangeArrowheads="1"/>
            </p:cNvPicPr>
            <p:nvPr/>
          </p:nvPicPr>
          <p:blipFill>
            <a:blip r:embed="rId3" cstate="print"/>
            <a:srcRect/>
            <a:stretch>
              <a:fillRect/>
            </a:stretch>
          </p:blipFill>
          <p:spPr bwMode="auto">
            <a:xfrm>
              <a:off x="5652120" y="3546166"/>
              <a:ext cx="3950265" cy="3291210"/>
            </a:xfrm>
            <a:prstGeom prst="rect">
              <a:avLst/>
            </a:prstGeom>
            <a:noFill/>
          </p:spPr>
        </p:pic>
      </p:grpSp>
      <p:sp>
        <p:nvSpPr>
          <p:cNvPr id="7" name="テキスト ボックス 6"/>
          <p:cNvSpPr txBox="1"/>
          <p:nvPr/>
        </p:nvSpPr>
        <p:spPr>
          <a:xfrm>
            <a:off x="3563888" y="3645024"/>
            <a:ext cx="882357" cy="369332"/>
          </a:xfrm>
          <a:prstGeom prst="rect">
            <a:avLst/>
          </a:prstGeom>
          <a:noFill/>
        </p:spPr>
        <p:txBody>
          <a:bodyPr wrap="none" rtlCol="0">
            <a:spAutoFit/>
          </a:bodyPr>
          <a:lstStyle/>
          <a:p>
            <a:r>
              <a:rPr lang="en-US" altLang="ja-JP" dirty="0" smtClean="0"/>
              <a:t>35</a:t>
            </a:r>
            <a:r>
              <a:rPr kumimoji="1" lang="en-US" altLang="ja-JP" dirty="0" smtClean="0"/>
              <a:t>km/s</a:t>
            </a:r>
            <a:endParaRPr kumimoji="1" lang="ja-JP" altLang="en-US" dirty="0"/>
          </a:p>
        </p:txBody>
      </p:sp>
      <p:sp>
        <p:nvSpPr>
          <p:cNvPr id="8" name="テキスト ボックス 7"/>
          <p:cNvSpPr txBox="1"/>
          <p:nvPr/>
        </p:nvSpPr>
        <p:spPr>
          <a:xfrm>
            <a:off x="5868144" y="3789040"/>
            <a:ext cx="2994731" cy="923330"/>
          </a:xfrm>
          <a:prstGeom prst="rect">
            <a:avLst/>
          </a:prstGeom>
          <a:noFill/>
        </p:spPr>
        <p:txBody>
          <a:bodyPr wrap="none" rtlCol="0">
            <a:spAutoFit/>
          </a:bodyPr>
          <a:lstStyle/>
          <a:p>
            <a:pPr>
              <a:buFont typeface="Arial" pitchFamily="34" charset="0"/>
              <a:buChar char="•"/>
            </a:pPr>
            <a:r>
              <a:rPr kumimoji="1" lang="ja-JP" altLang="en-US" dirty="0" smtClean="0"/>
              <a:t>電波源は</a:t>
            </a:r>
            <a:r>
              <a:rPr kumimoji="1" lang="en-US" altLang="ja-JP" dirty="0" smtClean="0"/>
              <a:t>35km/s</a:t>
            </a:r>
            <a:r>
              <a:rPr kumimoji="1" lang="ja-JP" altLang="en-US" dirty="0" smtClean="0"/>
              <a:t>で上昇</a:t>
            </a:r>
            <a:endParaRPr kumimoji="1" lang="en-US" altLang="ja-JP" dirty="0" smtClean="0"/>
          </a:p>
          <a:p>
            <a:pPr>
              <a:buFont typeface="Arial" pitchFamily="34" charset="0"/>
              <a:buChar char="•"/>
            </a:pPr>
            <a:r>
              <a:rPr lang="ja-JP" altLang="en-US" dirty="0" smtClean="0"/>
              <a:t>つねに</a:t>
            </a:r>
            <a:r>
              <a:rPr lang="en-US" altLang="ja-JP" dirty="0" smtClean="0"/>
              <a:t>34GHz</a:t>
            </a:r>
            <a:r>
              <a:rPr lang="ja-JP" altLang="en-US" dirty="0" smtClean="0"/>
              <a:t>が上</a:t>
            </a:r>
            <a:endParaRPr kumimoji="1" lang="en-US" altLang="ja-JP" dirty="0" smtClean="0"/>
          </a:p>
          <a:p>
            <a:pPr>
              <a:buFont typeface="Arial" pitchFamily="34" charset="0"/>
              <a:buChar char="•"/>
            </a:pPr>
            <a:r>
              <a:rPr lang="ja-JP" altLang="en-US" dirty="0" smtClean="0"/>
              <a:t>ピーク付近は差が大きくなる</a:t>
            </a:r>
            <a:endParaRPr kumimoji="1" lang="ja-JP" altLang="en-US" dirty="0"/>
          </a:p>
        </p:txBody>
      </p:sp>
      <p:sp>
        <p:nvSpPr>
          <p:cNvPr id="9" name="テキスト ボックス 8"/>
          <p:cNvSpPr txBox="1"/>
          <p:nvPr/>
        </p:nvSpPr>
        <p:spPr>
          <a:xfrm>
            <a:off x="2339752" y="4293096"/>
            <a:ext cx="554188" cy="354872"/>
          </a:xfrm>
          <a:prstGeom prst="rect">
            <a:avLst/>
          </a:prstGeom>
          <a:noFill/>
        </p:spPr>
        <p:txBody>
          <a:bodyPr wrap="none" rtlCol="0">
            <a:spAutoFit/>
          </a:bodyPr>
          <a:lstStyle/>
          <a:p>
            <a:r>
              <a:rPr lang="en-US" altLang="ja-JP" dirty="0" smtClean="0">
                <a:solidFill>
                  <a:schemeClr val="accent1"/>
                </a:solidFill>
              </a:rPr>
              <a:t>17</a:t>
            </a:r>
            <a:r>
              <a:rPr kumimoji="1" lang="en-US" altLang="ja-JP" dirty="0" smtClean="0">
                <a:solidFill>
                  <a:schemeClr val="accent1"/>
                </a:solidFill>
              </a:rPr>
              <a:t>GHz</a:t>
            </a:r>
            <a:endParaRPr kumimoji="1" lang="ja-JP" altLang="en-US" dirty="0">
              <a:solidFill>
                <a:schemeClr val="accent1"/>
              </a:solidFill>
            </a:endParaRPr>
          </a:p>
        </p:txBody>
      </p:sp>
      <p:sp>
        <p:nvSpPr>
          <p:cNvPr id="10" name="テキスト ボックス 9"/>
          <p:cNvSpPr txBox="1"/>
          <p:nvPr/>
        </p:nvSpPr>
        <p:spPr>
          <a:xfrm>
            <a:off x="1691680" y="3429000"/>
            <a:ext cx="554188" cy="354872"/>
          </a:xfrm>
          <a:prstGeom prst="rect">
            <a:avLst/>
          </a:prstGeom>
          <a:noFill/>
        </p:spPr>
        <p:txBody>
          <a:bodyPr wrap="none" rtlCol="0">
            <a:spAutoFit/>
          </a:bodyPr>
          <a:lstStyle/>
          <a:p>
            <a:r>
              <a:rPr lang="en-US" altLang="ja-JP" dirty="0" smtClean="0">
                <a:solidFill>
                  <a:srgbClr val="FF0000"/>
                </a:solidFill>
              </a:rPr>
              <a:t>34GHz</a:t>
            </a: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2003-10-24</a:t>
            </a:r>
            <a:endParaRPr kumimoji="1" lang="ja-JP" altLang="en-US" dirty="0"/>
          </a:p>
        </p:txBody>
      </p:sp>
      <p:pic>
        <p:nvPicPr>
          <p:cNvPr id="2050" name="Picture 2" descr="C:\Documents and Settings\IBM\デスクトップ\cdaw\lightcurve\4lc031024.png"/>
          <p:cNvPicPr>
            <a:picLocks noChangeAspect="1" noChangeArrowheads="1"/>
          </p:cNvPicPr>
          <p:nvPr/>
        </p:nvPicPr>
        <p:blipFill>
          <a:blip r:embed="rId2" cstate="print"/>
          <a:srcRect/>
          <a:stretch>
            <a:fillRect/>
          </a:stretch>
        </p:blipFill>
        <p:spPr bwMode="auto">
          <a:xfrm>
            <a:off x="0" y="1340768"/>
            <a:ext cx="4681738" cy="3241555"/>
          </a:xfrm>
          <a:prstGeom prst="rect">
            <a:avLst/>
          </a:prstGeom>
          <a:noFill/>
        </p:spPr>
      </p:pic>
      <p:pic>
        <p:nvPicPr>
          <p:cNvPr id="5" name="Picture 4" descr="20031024_norh_rhessi_peak"/>
          <p:cNvPicPr>
            <a:picLocks noChangeAspect="1" noChangeArrowheads="1"/>
          </p:cNvPicPr>
          <p:nvPr/>
        </p:nvPicPr>
        <p:blipFill>
          <a:blip r:embed="rId3" cstate="print"/>
          <a:srcRect/>
          <a:stretch>
            <a:fillRect/>
          </a:stretch>
        </p:blipFill>
        <p:spPr bwMode="auto">
          <a:xfrm>
            <a:off x="4932040" y="1556792"/>
            <a:ext cx="3904000" cy="3862857"/>
          </a:xfrm>
          <a:prstGeom prst="rect">
            <a:avLst/>
          </a:prstGeom>
          <a:noFill/>
          <a:ln w="9525">
            <a:noFill/>
            <a:miter lim="800000"/>
            <a:headEnd/>
            <a:tailEnd/>
          </a:ln>
        </p:spPr>
      </p:pic>
      <p:sp>
        <p:nvSpPr>
          <p:cNvPr id="6" name="テキスト ボックス 5"/>
          <p:cNvSpPr txBox="1"/>
          <p:nvPr/>
        </p:nvSpPr>
        <p:spPr>
          <a:xfrm>
            <a:off x="7812360" y="4293096"/>
            <a:ext cx="833241" cy="646331"/>
          </a:xfrm>
          <a:prstGeom prst="rect">
            <a:avLst/>
          </a:prstGeom>
          <a:noFill/>
        </p:spPr>
        <p:txBody>
          <a:bodyPr wrap="none" rtlCol="0">
            <a:spAutoFit/>
          </a:bodyPr>
          <a:lstStyle/>
          <a:p>
            <a:r>
              <a:rPr kumimoji="1" lang="en-US" altLang="ja-JP" dirty="0" smtClean="0">
                <a:solidFill>
                  <a:schemeClr val="accent1"/>
                </a:solidFill>
              </a:rPr>
              <a:t>RHESSI</a:t>
            </a:r>
          </a:p>
          <a:p>
            <a:r>
              <a:rPr lang="en-US" altLang="ja-JP" dirty="0" smtClean="0">
                <a:solidFill>
                  <a:srgbClr val="FF0000"/>
                </a:solidFill>
              </a:rPr>
              <a:t>34GHz</a:t>
            </a:r>
            <a:endParaRPr kumimoji="1" lang="ja-JP" altLang="en-US" dirty="0">
              <a:solidFill>
                <a:srgbClr val="FF0000"/>
              </a:solidFill>
            </a:endParaRPr>
          </a:p>
        </p:txBody>
      </p:sp>
      <p:sp>
        <p:nvSpPr>
          <p:cNvPr id="7" name="テキスト ボックス 6"/>
          <p:cNvSpPr txBox="1"/>
          <p:nvPr/>
        </p:nvSpPr>
        <p:spPr>
          <a:xfrm>
            <a:off x="7452320" y="5517232"/>
            <a:ext cx="1282723" cy="369332"/>
          </a:xfrm>
          <a:prstGeom prst="rect">
            <a:avLst/>
          </a:prstGeom>
          <a:noFill/>
        </p:spPr>
        <p:txBody>
          <a:bodyPr wrap="none" rtlCol="0">
            <a:spAutoFit/>
          </a:bodyPr>
          <a:lstStyle/>
          <a:p>
            <a:r>
              <a:rPr lang="en-US" altLang="ja-JP" dirty="0"/>
              <a:t>c</a:t>
            </a:r>
            <a:r>
              <a:rPr kumimoji="1" lang="en-US" altLang="ja-JP" dirty="0" smtClean="0"/>
              <a:t>daw08</a:t>
            </a:r>
            <a:r>
              <a:rPr kumimoji="1" lang="ja-JP" altLang="en-US" dirty="0" smtClean="0"/>
              <a:t>より</a:t>
            </a:r>
            <a:endParaRPr kumimoji="1" lang="ja-JP" altLang="en-US" dirty="0"/>
          </a:p>
        </p:txBody>
      </p:sp>
      <p:sp>
        <p:nvSpPr>
          <p:cNvPr id="8" name="テキスト ボックス 7"/>
          <p:cNvSpPr txBox="1"/>
          <p:nvPr/>
        </p:nvSpPr>
        <p:spPr>
          <a:xfrm>
            <a:off x="539552" y="4725144"/>
            <a:ext cx="5250155" cy="923330"/>
          </a:xfrm>
          <a:prstGeom prst="rect">
            <a:avLst/>
          </a:prstGeom>
          <a:noFill/>
        </p:spPr>
        <p:txBody>
          <a:bodyPr wrap="none" rtlCol="0">
            <a:spAutoFit/>
          </a:bodyPr>
          <a:lstStyle/>
          <a:p>
            <a:pPr>
              <a:buFont typeface="Arial" pitchFamily="34" charset="0"/>
              <a:buChar char="•"/>
            </a:pPr>
            <a:r>
              <a:rPr kumimoji="1" lang="ja-JP" altLang="en-US" dirty="0" smtClean="0"/>
              <a:t>ループが大きく傾いている</a:t>
            </a:r>
            <a:endParaRPr kumimoji="1" lang="en-US" altLang="ja-JP" dirty="0" smtClean="0"/>
          </a:p>
          <a:p>
            <a:pPr>
              <a:buFont typeface="Arial" pitchFamily="34" charset="0"/>
              <a:buChar char="•"/>
            </a:pPr>
            <a:r>
              <a:rPr kumimoji="1" lang="en-US" altLang="ja-JP" dirty="0" smtClean="0"/>
              <a:t>Top</a:t>
            </a:r>
            <a:r>
              <a:rPr kumimoji="1" lang="ja-JP" altLang="en-US" dirty="0" smtClean="0"/>
              <a:t>があまり見えない</a:t>
            </a:r>
            <a:endParaRPr kumimoji="1" lang="en-US" altLang="ja-JP" dirty="0" smtClean="0"/>
          </a:p>
          <a:p>
            <a:pPr>
              <a:buFont typeface="Arial" pitchFamily="34" charset="0"/>
              <a:buChar char="•"/>
            </a:pPr>
            <a:r>
              <a:rPr lang="ja-JP" altLang="en-US" dirty="0" smtClean="0"/>
              <a:t>電波はピーク以降は安定しないので使用していない</a:t>
            </a:r>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HXR</a:t>
            </a:r>
            <a:r>
              <a:rPr lang="ja-JP" altLang="en-US" dirty="0"/>
              <a:t>と</a:t>
            </a:r>
            <a:r>
              <a:rPr lang="en-US" altLang="ja-JP" dirty="0"/>
              <a:t>17,34GHZ</a:t>
            </a:r>
            <a:r>
              <a:rPr lang="ja-JP" altLang="en-US" dirty="0"/>
              <a:t>の時間変化</a:t>
            </a:r>
            <a:endParaRPr kumimoji="1" lang="ja-JP" altLang="en-US" dirty="0"/>
          </a:p>
        </p:txBody>
      </p:sp>
      <p:grpSp>
        <p:nvGrpSpPr>
          <p:cNvPr id="15" name="グループ化 14"/>
          <p:cNvGrpSpPr/>
          <p:nvPr/>
        </p:nvGrpSpPr>
        <p:grpSpPr>
          <a:xfrm>
            <a:off x="144016" y="1201886"/>
            <a:ext cx="7380312" cy="5539482"/>
            <a:chOff x="-612576" y="1124744"/>
            <a:chExt cx="14028711" cy="9787954"/>
          </a:xfrm>
        </p:grpSpPr>
        <p:pic>
          <p:nvPicPr>
            <p:cNvPr id="8199" name="Picture 7" descr="C:\Documents and Settings\IBM\デスクトップ\cdaw\sako\image1\hard_17_34_x_0000.png"/>
            <p:cNvPicPr>
              <a:picLocks noChangeAspect="1" noChangeArrowheads="1"/>
            </p:cNvPicPr>
            <p:nvPr/>
          </p:nvPicPr>
          <p:blipFill>
            <a:blip r:embed="rId2" cstate="print"/>
            <a:srcRect l="51372" t="48912"/>
            <a:stretch>
              <a:fillRect/>
            </a:stretch>
          </p:blipFill>
          <p:spPr bwMode="auto">
            <a:xfrm>
              <a:off x="-612576" y="1124744"/>
              <a:ext cx="4743078" cy="4982890"/>
            </a:xfrm>
            <a:prstGeom prst="rect">
              <a:avLst/>
            </a:prstGeom>
            <a:noFill/>
          </p:spPr>
        </p:pic>
        <p:pic>
          <p:nvPicPr>
            <p:cNvPr id="8200" name="Picture 8" descr="C:\Documents and Settings\IBM\デスクトップ\cdaw\sako\image1\hard_17_34_x_0001.png"/>
            <p:cNvPicPr>
              <a:picLocks noChangeAspect="1" noChangeArrowheads="1"/>
            </p:cNvPicPr>
            <p:nvPr/>
          </p:nvPicPr>
          <p:blipFill>
            <a:blip r:embed="rId3" cstate="print"/>
            <a:srcRect l="50173" t="49626"/>
            <a:stretch>
              <a:fillRect/>
            </a:stretch>
          </p:blipFill>
          <p:spPr bwMode="auto">
            <a:xfrm>
              <a:off x="4067944" y="1124744"/>
              <a:ext cx="4859957" cy="4913313"/>
            </a:xfrm>
            <a:prstGeom prst="rect">
              <a:avLst/>
            </a:prstGeom>
            <a:noFill/>
          </p:spPr>
        </p:pic>
        <p:pic>
          <p:nvPicPr>
            <p:cNvPr id="8201" name="Picture 9" descr="C:\Documents and Settings\IBM\デスクトップ\cdaw\sako\image1\hard_17_34_x_0002.png"/>
            <p:cNvPicPr>
              <a:picLocks noChangeAspect="1" noChangeArrowheads="1"/>
            </p:cNvPicPr>
            <p:nvPr/>
          </p:nvPicPr>
          <p:blipFill>
            <a:blip r:embed="rId4" cstate="print"/>
            <a:srcRect l="53621" t="49579"/>
            <a:stretch>
              <a:fillRect/>
            </a:stretch>
          </p:blipFill>
          <p:spPr bwMode="auto">
            <a:xfrm>
              <a:off x="8892480" y="1124744"/>
              <a:ext cx="4523655" cy="4917976"/>
            </a:xfrm>
            <a:prstGeom prst="rect">
              <a:avLst/>
            </a:prstGeom>
            <a:noFill/>
          </p:spPr>
        </p:pic>
        <p:pic>
          <p:nvPicPr>
            <p:cNvPr id="8202" name="Picture 10" descr="C:\Documents and Settings\IBM\デスクトップ\cdaw\sako\image1\hard_17_34_x_0003.png"/>
            <p:cNvPicPr>
              <a:picLocks noChangeAspect="1" noChangeArrowheads="1"/>
            </p:cNvPicPr>
            <p:nvPr/>
          </p:nvPicPr>
          <p:blipFill>
            <a:blip r:embed="rId5" cstate="print"/>
            <a:srcRect l="51142" t="49850"/>
            <a:stretch>
              <a:fillRect/>
            </a:stretch>
          </p:blipFill>
          <p:spPr bwMode="auto">
            <a:xfrm>
              <a:off x="-612576" y="6021288"/>
              <a:ext cx="4765451" cy="4891410"/>
            </a:xfrm>
            <a:prstGeom prst="rect">
              <a:avLst/>
            </a:prstGeom>
            <a:noFill/>
          </p:spPr>
        </p:pic>
        <p:pic>
          <p:nvPicPr>
            <p:cNvPr id="8203" name="Picture 11" descr="C:\Documents and Settings\IBM\デスクトップ\cdaw\sako\image1\hard_17_34_x_0004.png"/>
            <p:cNvPicPr>
              <a:picLocks noChangeAspect="1" noChangeArrowheads="1"/>
            </p:cNvPicPr>
            <p:nvPr/>
          </p:nvPicPr>
          <p:blipFill>
            <a:blip r:embed="rId6" cstate="print"/>
            <a:srcRect l="50535" t="44724"/>
            <a:stretch>
              <a:fillRect/>
            </a:stretch>
          </p:blipFill>
          <p:spPr bwMode="auto">
            <a:xfrm>
              <a:off x="4067944" y="5517232"/>
              <a:ext cx="4824536" cy="5391398"/>
            </a:xfrm>
            <a:prstGeom prst="rect">
              <a:avLst/>
            </a:prstGeom>
            <a:noFill/>
          </p:spPr>
        </p:pic>
      </p:grpSp>
      <p:sp>
        <p:nvSpPr>
          <p:cNvPr id="19" name="コンテンツ プレースホルダ 2"/>
          <p:cNvSpPr>
            <a:spLocks noGrp="1"/>
          </p:cNvSpPr>
          <p:nvPr>
            <p:ph idx="1"/>
          </p:nvPr>
        </p:nvSpPr>
        <p:spPr>
          <a:xfrm>
            <a:off x="5220072" y="4149080"/>
            <a:ext cx="3466728" cy="2304256"/>
          </a:xfrm>
        </p:spPr>
        <p:txBody>
          <a:bodyPr/>
          <a:lstStyle/>
          <a:p>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高度変化</a:t>
            </a:r>
            <a:endParaRPr kumimoji="1" lang="ja-JP" altLang="en-US" dirty="0"/>
          </a:p>
        </p:txBody>
      </p:sp>
      <p:grpSp>
        <p:nvGrpSpPr>
          <p:cNvPr id="43" name="グループ化 42"/>
          <p:cNvGrpSpPr/>
          <p:nvPr/>
        </p:nvGrpSpPr>
        <p:grpSpPr>
          <a:xfrm>
            <a:off x="0" y="1268760"/>
            <a:ext cx="5580112" cy="5400600"/>
            <a:chOff x="2339752" y="1529408"/>
            <a:chExt cx="5112568" cy="5328592"/>
          </a:xfrm>
        </p:grpSpPr>
        <p:grpSp>
          <p:nvGrpSpPr>
            <p:cNvPr id="6" name="グループ化 5"/>
            <p:cNvGrpSpPr>
              <a:grpSpLocks noChangeAspect="1"/>
            </p:cNvGrpSpPr>
            <p:nvPr/>
          </p:nvGrpSpPr>
          <p:grpSpPr>
            <a:xfrm>
              <a:off x="2339752" y="1529408"/>
              <a:ext cx="5112568" cy="5328592"/>
              <a:chOff x="2195736" y="0"/>
              <a:chExt cx="6336704" cy="7029400"/>
            </a:xfrm>
          </p:grpSpPr>
          <p:pic>
            <p:nvPicPr>
              <p:cNvPr id="5" name="Picture 2" descr="C:\Documents and Settings\IBM\デスクトップ\cdaw\lightcurve\4lc031024.png"/>
              <p:cNvPicPr>
                <a:picLocks noChangeAspect="1" noChangeArrowheads="1"/>
              </p:cNvPicPr>
              <p:nvPr/>
            </p:nvPicPr>
            <p:blipFill>
              <a:blip r:embed="rId2" cstate="print"/>
              <a:srcRect l="39388" t="20874" r="52495"/>
              <a:stretch>
                <a:fillRect/>
              </a:stretch>
            </p:blipFill>
            <p:spPr bwMode="auto">
              <a:xfrm>
                <a:off x="2195736" y="0"/>
                <a:ext cx="6336704" cy="2564904"/>
              </a:xfrm>
              <a:prstGeom prst="rect">
                <a:avLst/>
              </a:prstGeom>
              <a:noFill/>
            </p:spPr>
          </p:pic>
          <p:pic>
            <p:nvPicPr>
              <p:cNvPr id="9218" name="Picture 2" descr="C:\Documents and Settings\IBM\デスクトップ\cdaw\sako\image1\hard_17_34_x_0004.png"/>
              <p:cNvPicPr>
                <a:picLocks noChangeAspect="1" noChangeArrowheads="1"/>
              </p:cNvPicPr>
              <p:nvPr/>
            </p:nvPicPr>
            <p:blipFill>
              <a:blip r:embed="rId3" cstate="print"/>
              <a:srcRect r="49059" b="50536"/>
              <a:stretch>
                <a:fillRect/>
              </a:stretch>
            </p:blipFill>
            <p:spPr bwMode="auto">
              <a:xfrm>
                <a:off x="2267744" y="2204864"/>
                <a:ext cx="4968552" cy="4824536"/>
              </a:xfrm>
              <a:prstGeom prst="rect">
                <a:avLst/>
              </a:prstGeom>
              <a:noFill/>
            </p:spPr>
          </p:pic>
        </p:grpSp>
        <p:cxnSp>
          <p:nvCxnSpPr>
            <p:cNvPr id="10" name="直線コネクタ 9"/>
            <p:cNvCxnSpPr/>
            <p:nvPr/>
          </p:nvCxnSpPr>
          <p:spPr>
            <a:xfrm flipV="1">
              <a:off x="3059832" y="3573016"/>
              <a:ext cx="432048" cy="72008"/>
            </a:xfrm>
            <a:prstGeom prst="line">
              <a:avLst/>
            </a:prstGeom>
          </p:spPr>
          <p:style>
            <a:lnRef idx="3">
              <a:schemeClr val="accent4"/>
            </a:lnRef>
            <a:fillRef idx="0">
              <a:schemeClr val="accent4"/>
            </a:fillRef>
            <a:effectRef idx="2">
              <a:schemeClr val="accent4"/>
            </a:effectRef>
            <a:fontRef idx="minor">
              <a:schemeClr val="tx1"/>
            </a:fontRef>
          </p:style>
        </p:cxnSp>
        <p:cxnSp>
          <p:nvCxnSpPr>
            <p:cNvPr id="15" name="直線コネクタ 14"/>
            <p:cNvCxnSpPr/>
            <p:nvPr/>
          </p:nvCxnSpPr>
          <p:spPr>
            <a:xfrm flipV="1">
              <a:off x="3491880" y="3501008"/>
              <a:ext cx="1008112" cy="72008"/>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直線コネクタ 15"/>
            <p:cNvCxnSpPr/>
            <p:nvPr/>
          </p:nvCxnSpPr>
          <p:spPr>
            <a:xfrm>
              <a:off x="4572000" y="3501008"/>
              <a:ext cx="936104" cy="72008"/>
            </a:xfrm>
            <a:prstGeom prst="line">
              <a:avLst/>
            </a:prstGeom>
          </p:spPr>
          <p:style>
            <a:lnRef idx="3">
              <a:schemeClr val="accent4"/>
            </a:lnRef>
            <a:fillRef idx="0">
              <a:schemeClr val="accent4"/>
            </a:fillRef>
            <a:effectRef idx="2">
              <a:schemeClr val="accent4"/>
            </a:effectRef>
            <a:fontRef idx="minor">
              <a:schemeClr val="tx1"/>
            </a:fontRef>
          </p:style>
        </p:cxnSp>
        <p:cxnSp>
          <p:nvCxnSpPr>
            <p:cNvPr id="17" name="直線コネクタ 16"/>
            <p:cNvCxnSpPr/>
            <p:nvPr/>
          </p:nvCxnSpPr>
          <p:spPr>
            <a:xfrm>
              <a:off x="5508104" y="3573016"/>
              <a:ext cx="504056" cy="72008"/>
            </a:xfrm>
            <a:prstGeom prst="line">
              <a:avLst/>
            </a:prstGeom>
          </p:spPr>
          <p:style>
            <a:lnRef idx="3">
              <a:schemeClr val="accent4"/>
            </a:lnRef>
            <a:fillRef idx="0">
              <a:schemeClr val="accent4"/>
            </a:fillRef>
            <a:effectRef idx="2">
              <a:schemeClr val="accent4"/>
            </a:effectRef>
            <a:fontRef idx="minor">
              <a:schemeClr val="tx1"/>
            </a:fontRef>
          </p:style>
        </p:cxnSp>
        <p:cxnSp>
          <p:nvCxnSpPr>
            <p:cNvPr id="23" name="直線コネクタ 22"/>
            <p:cNvCxnSpPr/>
            <p:nvPr/>
          </p:nvCxnSpPr>
          <p:spPr>
            <a:xfrm>
              <a:off x="3059832" y="4077072"/>
              <a:ext cx="432048" cy="72008"/>
            </a:xfrm>
            <a:prstGeom prst="line">
              <a:avLst/>
            </a:prstGeom>
          </p:spPr>
          <p:style>
            <a:lnRef idx="3">
              <a:schemeClr val="accent6"/>
            </a:lnRef>
            <a:fillRef idx="0">
              <a:schemeClr val="accent6"/>
            </a:fillRef>
            <a:effectRef idx="2">
              <a:schemeClr val="accent6"/>
            </a:effectRef>
            <a:fontRef idx="minor">
              <a:schemeClr val="tx1"/>
            </a:fontRef>
          </p:style>
        </p:cxnSp>
        <p:cxnSp>
          <p:nvCxnSpPr>
            <p:cNvPr id="29" name="直線コネクタ 28"/>
            <p:cNvCxnSpPr/>
            <p:nvPr/>
          </p:nvCxnSpPr>
          <p:spPr>
            <a:xfrm flipV="1">
              <a:off x="3491880" y="4077072"/>
              <a:ext cx="1008112" cy="72008"/>
            </a:xfrm>
            <a:prstGeom prst="line">
              <a:avLst/>
            </a:prstGeom>
          </p:spPr>
          <p:style>
            <a:lnRef idx="3">
              <a:schemeClr val="accent6"/>
            </a:lnRef>
            <a:fillRef idx="0">
              <a:schemeClr val="accent6"/>
            </a:fillRef>
            <a:effectRef idx="2">
              <a:schemeClr val="accent6"/>
            </a:effectRef>
            <a:fontRef idx="minor">
              <a:schemeClr val="tx1"/>
            </a:fontRef>
          </p:style>
        </p:cxnSp>
        <p:cxnSp>
          <p:nvCxnSpPr>
            <p:cNvPr id="30" name="直線コネクタ 29"/>
            <p:cNvCxnSpPr/>
            <p:nvPr/>
          </p:nvCxnSpPr>
          <p:spPr>
            <a:xfrm flipV="1">
              <a:off x="4572000" y="3645024"/>
              <a:ext cx="936104" cy="432048"/>
            </a:xfrm>
            <a:prstGeom prst="line">
              <a:avLst/>
            </a:prstGeom>
          </p:spPr>
          <p:style>
            <a:lnRef idx="3">
              <a:schemeClr val="accent6"/>
            </a:lnRef>
            <a:fillRef idx="0">
              <a:schemeClr val="accent6"/>
            </a:fillRef>
            <a:effectRef idx="2">
              <a:schemeClr val="accent6"/>
            </a:effectRef>
            <a:fontRef idx="minor">
              <a:schemeClr val="tx1"/>
            </a:fontRef>
          </p:style>
        </p:cxnSp>
        <p:cxnSp>
          <p:nvCxnSpPr>
            <p:cNvPr id="31" name="直線コネクタ 30"/>
            <p:cNvCxnSpPr/>
            <p:nvPr/>
          </p:nvCxnSpPr>
          <p:spPr>
            <a:xfrm>
              <a:off x="5508104" y="3645024"/>
              <a:ext cx="50405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5" name="直線コネクタ 34"/>
            <p:cNvCxnSpPr/>
            <p:nvPr/>
          </p:nvCxnSpPr>
          <p:spPr>
            <a:xfrm>
              <a:off x="2987824" y="4437112"/>
              <a:ext cx="50405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直線コネクタ 36"/>
            <p:cNvCxnSpPr/>
            <p:nvPr/>
          </p:nvCxnSpPr>
          <p:spPr>
            <a:xfrm flipV="1">
              <a:off x="3491880" y="4293096"/>
              <a:ext cx="1008112" cy="144016"/>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直線コネクタ 37"/>
            <p:cNvCxnSpPr/>
            <p:nvPr/>
          </p:nvCxnSpPr>
          <p:spPr>
            <a:xfrm flipV="1">
              <a:off x="4499992" y="3717032"/>
              <a:ext cx="1008112" cy="576064"/>
            </a:xfrm>
            <a:prstGeom prst="line">
              <a:avLst/>
            </a:prstGeom>
          </p:spPr>
          <p:style>
            <a:lnRef idx="3">
              <a:schemeClr val="accent2"/>
            </a:lnRef>
            <a:fillRef idx="0">
              <a:schemeClr val="accent2"/>
            </a:fillRef>
            <a:effectRef idx="2">
              <a:schemeClr val="accent2"/>
            </a:effectRef>
            <a:fontRef idx="minor">
              <a:schemeClr val="tx1"/>
            </a:fontRef>
          </p:style>
        </p:cxnSp>
        <p:cxnSp>
          <p:nvCxnSpPr>
            <p:cNvPr id="39" name="直線コネクタ 38"/>
            <p:cNvCxnSpPr/>
            <p:nvPr/>
          </p:nvCxnSpPr>
          <p:spPr>
            <a:xfrm rot="16200000" flipH="1">
              <a:off x="5400092" y="3825044"/>
              <a:ext cx="720080" cy="504056"/>
            </a:xfrm>
            <a:prstGeom prst="line">
              <a:avLst/>
            </a:prstGeom>
          </p:spPr>
          <p:style>
            <a:lnRef idx="3">
              <a:schemeClr val="accent2"/>
            </a:lnRef>
            <a:fillRef idx="0">
              <a:schemeClr val="accent2"/>
            </a:fillRef>
            <a:effectRef idx="2">
              <a:schemeClr val="accent2"/>
            </a:effectRef>
            <a:fontRef idx="minor">
              <a:schemeClr val="tx1"/>
            </a:fontRef>
          </p:style>
        </p:cxnSp>
      </p:grpSp>
      <p:sp>
        <p:nvSpPr>
          <p:cNvPr id="20" name="テキスト ボックス 19"/>
          <p:cNvSpPr txBox="1"/>
          <p:nvPr/>
        </p:nvSpPr>
        <p:spPr>
          <a:xfrm>
            <a:off x="5220072" y="3645024"/>
            <a:ext cx="3079048" cy="1200329"/>
          </a:xfrm>
          <a:prstGeom prst="rect">
            <a:avLst/>
          </a:prstGeom>
          <a:noFill/>
        </p:spPr>
        <p:txBody>
          <a:bodyPr wrap="none" rtlCol="0">
            <a:spAutoFit/>
          </a:bodyPr>
          <a:lstStyle/>
          <a:p>
            <a:pPr>
              <a:buFont typeface="Arial" pitchFamily="34" charset="0"/>
              <a:buChar char="•"/>
            </a:pPr>
            <a:r>
              <a:rPr kumimoji="1" lang="ja-JP" altLang="en-US" dirty="0" smtClean="0"/>
              <a:t>時間は立ち上がり</a:t>
            </a:r>
            <a:endParaRPr kumimoji="1" lang="en-US" altLang="ja-JP" dirty="0" smtClean="0"/>
          </a:p>
          <a:p>
            <a:pPr>
              <a:buFont typeface="Arial" pitchFamily="34" charset="0"/>
              <a:buChar char="•"/>
            </a:pPr>
            <a:r>
              <a:rPr lang="ja-JP" altLang="en-US" dirty="0" smtClean="0"/>
              <a:t>高度の傾向は同じ</a:t>
            </a:r>
            <a:endParaRPr lang="en-US" altLang="ja-JP" dirty="0" smtClean="0"/>
          </a:p>
          <a:p>
            <a:pPr>
              <a:buFont typeface="Arial" pitchFamily="34" charset="0"/>
              <a:buChar char="•"/>
            </a:pPr>
            <a:r>
              <a:rPr kumimoji="1" lang="en-US" altLang="ja-JP" dirty="0" smtClean="0"/>
              <a:t>02:46</a:t>
            </a:r>
            <a:r>
              <a:rPr kumimoji="1" lang="ja-JP" altLang="en-US" dirty="0" smtClean="0"/>
              <a:t>以降で</a:t>
            </a:r>
            <a:r>
              <a:rPr kumimoji="1" lang="en-US" altLang="ja-JP" dirty="0" smtClean="0"/>
              <a:t>top</a:t>
            </a:r>
            <a:r>
              <a:rPr kumimoji="1" lang="ja-JP" altLang="en-US" dirty="0" smtClean="0"/>
              <a:t>が見えている</a:t>
            </a:r>
            <a:endParaRPr kumimoji="1" lang="en-US" altLang="ja-JP" dirty="0" smtClean="0"/>
          </a:p>
          <a:p>
            <a:pPr>
              <a:buFont typeface="Arial" pitchFamily="34" charset="0"/>
              <a:buChar char="•"/>
            </a:pP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Loop top </a:t>
            </a:r>
            <a:r>
              <a:rPr kumimoji="1" lang="ja-JP" altLang="en-US" dirty="0" smtClean="0"/>
              <a:t>時間変化</a:t>
            </a:r>
            <a:endParaRPr kumimoji="1" lang="ja-JP" altLang="en-US" dirty="0"/>
          </a:p>
        </p:txBody>
      </p:sp>
      <p:grpSp>
        <p:nvGrpSpPr>
          <p:cNvPr id="9" name="グループ化 8"/>
          <p:cNvGrpSpPr/>
          <p:nvPr/>
        </p:nvGrpSpPr>
        <p:grpSpPr>
          <a:xfrm>
            <a:off x="4499992" y="1556792"/>
            <a:ext cx="4248472" cy="4536504"/>
            <a:chOff x="4932040" y="2636912"/>
            <a:chExt cx="3456384" cy="3744416"/>
          </a:xfrm>
        </p:grpSpPr>
        <p:pic>
          <p:nvPicPr>
            <p:cNvPr id="6" name="Picture 2" descr="C:\Documents and Settings\IBM\デスクトップ\cdaw\lightcurve\4lc031024.png"/>
            <p:cNvPicPr>
              <a:picLocks noChangeAspect="1" noChangeArrowheads="1"/>
            </p:cNvPicPr>
            <p:nvPr/>
          </p:nvPicPr>
          <p:blipFill>
            <a:blip r:embed="rId3" cstate="print"/>
            <a:srcRect l="33486" t="16749" r="49318"/>
            <a:stretch>
              <a:fillRect/>
            </a:stretch>
          </p:blipFill>
          <p:spPr bwMode="auto">
            <a:xfrm>
              <a:off x="4932040" y="2636912"/>
              <a:ext cx="3456384" cy="1073757"/>
            </a:xfrm>
            <a:prstGeom prst="rect">
              <a:avLst/>
            </a:prstGeom>
            <a:noFill/>
          </p:spPr>
        </p:pic>
        <p:pic>
          <p:nvPicPr>
            <p:cNvPr id="6146" name="Picture 2" descr="C:\Documents and Settings\IBM\デスクトップ\cdaw\sako\image4\height_0512.png"/>
            <p:cNvPicPr>
              <a:picLocks noChangeAspect="1" noChangeArrowheads="1"/>
            </p:cNvPicPr>
            <p:nvPr/>
          </p:nvPicPr>
          <p:blipFill>
            <a:blip r:embed="rId4" cstate="print"/>
            <a:srcRect/>
            <a:stretch>
              <a:fillRect/>
            </a:stretch>
          </p:blipFill>
          <p:spPr bwMode="auto">
            <a:xfrm>
              <a:off x="5113955" y="3605934"/>
              <a:ext cx="2910639" cy="2775394"/>
            </a:xfrm>
            <a:prstGeom prst="rect">
              <a:avLst/>
            </a:prstGeom>
            <a:noFill/>
          </p:spPr>
        </p:pic>
      </p:grpSp>
      <p:cxnSp>
        <p:nvCxnSpPr>
          <p:cNvPr id="8" name="直線矢印コネクタ 7"/>
          <p:cNvCxnSpPr/>
          <p:nvPr/>
        </p:nvCxnSpPr>
        <p:spPr>
          <a:xfrm>
            <a:off x="6444208" y="3501008"/>
            <a:ext cx="504056" cy="4320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0" name="テキスト ボックス 9"/>
          <p:cNvSpPr txBox="1"/>
          <p:nvPr/>
        </p:nvSpPr>
        <p:spPr>
          <a:xfrm>
            <a:off x="5436096" y="3140968"/>
            <a:ext cx="2336858" cy="369332"/>
          </a:xfrm>
          <a:prstGeom prst="rect">
            <a:avLst/>
          </a:prstGeom>
          <a:noFill/>
        </p:spPr>
        <p:txBody>
          <a:bodyPr wrap="none" rtlCol="0">
            <a:spAutoFit/>
          </a:bodyPr>
          <a:lstStyle/>
          <a:p>
            <a:r>
              <a:rPr lang="en-US" altLang="ja-JP" dirty="0" smtClean="0">
                <a:solidFill>
                  <a:schemeClr val="bg1"/>
                </a:solidFill>
              </a:rPr>
              <a:t>top</a:t>
            </a:r>
            <a:r>
              <a:rPr kumimoji="1" lang="ja-JP" altLang="en-US" dirty="0" smtClean="0">
                <a:solidFill>
                  <a:schemeClr val="bg1"/>
                </a:solidFill>
              </a:rPr>
              <a:t>が見えている</a:t>
            </a:r>
            <a:r>
              <a:rPr lang="ja-JP" altLang="en-US" dirty="0" smtClean="0">
                <a:solidFill>
                  <a:schemeClr val="bg1"/>
                </a:solidFill>
              </a:rPr>
              <a:t>時間</a:t>
            </a:r>
            <a:endParaRPr kumimoji="1" lang="ja-JP" altLang="en-US" dirty="0">
              <a:solidFill>
                <a:schemeClr val="bg1"/>
              </a:solidFill>
            </a:endParaRPr>
          </a:p>
        </p:txBody>
      </p:sp>
      <p:pic>
        <p:nvPicPr>
          <p:cNvPr id="12" name="17_34_image_.avi">
            <a:hlinkClick r:id="" action="ppaction://media"/>
          </p:cNvPr>
          <p:cNvPicPr>
            <a:picLocks noGrp="1" noRot="1" noChangeAspect="1"/>
          </p:cNvPicPr>
          <p:nvPr>
            <p:ph idx="1"/>
            <a:videoFile r:link="rId1"/>
          </p:nvPr>
        </p:nvPicPr>
        <p:blipFill>
          <a:blip r:embed="rId5" cstate="print"/>
          <a:stretch>
            <a:fillRect/>
          </a:stretch>
        </p:blipFill>
        <p:spPr>
          <a:xfrm>
            <a:off x="179512" y="1700808"/>
            <a:ext cx="4389120" cy="4389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20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2002-08-24</a:t>
            </a:r>
            <a:endParaRPr kumimoji="1" lang="ja-JP" altLang="en-US" dirty="0"/>
          </a:p>
        </p:txBody>
      </p:sp>
      <p:pic>
        <p:nvPicPr>
          <p:cNvPr id="3074" name="Picture 2" descr="C:\Documents and Settings\IBM\デスクトップ\cdaw\lightcurve\4lc020824.png"/>
          <p:cNvPicPr>
            <a:picLocks noChangeAspect="1" noChangeArrowheads="1"/>
          </p:cNvPicPr>
          <p:nvPr/>
        </p:nvPicPr>
        <p:blipFill>
          <a:blip r:embed="rId3" cstate="print"/>
          <a:srcRect/>
          <a:stretch>
            <a:fillRect/>
          </a:stretch>
        </p:blipFill>
        <p:spPr bwMode="auto">
          <a:xfrm>
            <a:off x="0" y="1412776"/>
            <a:ext cx="4681738" cy="3241555"/>
          </a:xfrm>
          <a:prstGeom prst="rect">
            <a:avLst/>
          </a:prstGeom>
          <a:noFill/>
        </p:spPr>
      </p:pic>
      <p:grpSp>
        <p:nvGrpSpPr>
          <p:cNvPr id="8" name="グループ化 7"/>
          <p:cNvGrpSpPr/>
          <p:nvPr/>
        </p:nvGrpSpPr>
        <p:grpSpPr>
          <a:xfrm>
            <a:off x="4740049" y="1556792"/>
            <a:ext cx="3882506" cy="4147372"/>
            <a:chOff x="3516592" y="104029"/>
            <a:chExt cx="5346700" cy="5378450"/>
          </a:xfrm>
        </p:grpSpPr>
        <p:graphicFrame>
          <p:nvGraphicFramePr>
            <p:cNvPr id="6" name="Object 3"/>
            <p:cNvGraphicFramePr>
              <a:graphicFrameLocks noChangeAspect="1"/>
            </p:cNvGraphicFramePr>
            <p:nvPr/>
          </p:nvGraphicFramePr>
          <p:xfrm>
            <a:off x="3516592" y="104029"/>
            <a:ext cx="5346700" cy="5378450"/>
          </p:xfrm>
          <a:graphic>
            <a:graphicData uri="http://schemas.openxmlformats.org/presentationml/2006/ole">
              <p:oleObj spid="_x0000_s3075" name="Artwork" r:id="rId4" imgW="4816800" imgH="4845600" progId="">
                <p:embed/>
              </p:oleObj>
            </a:graphicData>
          </a:graphic>
        </p:graphicFrame>
        <p:sp>
          <p:nvSpPr>
            <p:cNvPr id="7" name="Text Box 4"/>
            <p:cNvSpPr txBox="1">
              <a:spLocks noChangeArrowheads="1"/>
            </p:cNvSpPr>
            <p:nvPr/>
          </p:nvSpPr>
          <p:spPr bwMode="auto">
            <a:xfrm>
              <a:off x="6359254" y="3839324"/>
              <a:ext cx="2254251" cy="1187450"/>
            </a:xfrm>
            <a:prstGeom prst="rect">
              <a:avLst/>
            </a:prstGeom>
            <a:solidFill>
              <a:schemeClr val="bg1"/>
            </a:solidFill>
            <a:ln w="9525">
              <a:noFill/>
              <a:miter lim="800000"/>
              <a:headEnd/>
              <a:tailEnd/>
            </a:ln>
            <a:effectLst/>
          </p:spPr>
          <p:txBody>
            <a:bodyPr wrap="none">
              <a:spAutoFit/>
            </a:bodyPr>
            <a:lstStyle/>
            <a:p>
              <a:r>
                <a:rPr lang="ja-JP" altLang="en-US" b="1" dirty="0">
                  <a:solidFill>
                    <a:schemeClr val="accent2"/>
                  </a:solidFill>
                </a:rPr>
                <a:t>硬</a:t>
              </a:r>
              <a:r>
                <a:rPr lang="en-US" altLang="ja-JP" b="1" dirty="0">
                  <a:solidFill>
                    <a:schemeClr val="accent2"/>
                  </a:solidFill>
                </a:rPr>
                <a:t>X</a:t>
              </a:r>
              <a:r>
                <a:rPr lang="ja-JP" altLang="en-US" b="1" dirty="0">
                  <a:solidFill>
                    <a:schemeClr val="accent2"/>
                  </a:solidFill>
                </a:rPr>
                <a:t>線</a:t>
              </a:r>
              <a:r>
                <a:rPr lang="en-US" altLang="ja-JP" b="1" dirty="0">
                  <a:solidFill>
                    <a:schemeClr val="accent2"/>
                  </a:solidFill>
                </a:rPr>
                <a:t>35-50keV</a:t>
              </a:r>
            </a:p>
            <a:p>
              <a:r>
                <a:rPr lang="ja-JP" altLang="en-US" b="1" dirty="0">
                  <a:solidFill>
                    <a:srgbClr val="00CCFF"/>
                  </a:solidFill>
                </a:rPr>
                <a:t>電波</a:t>
              </a:r>
              <a:r>
                <a:rPr lang="en-US" altLang="ja-JP" b="1" dirty="0">
                  <a:solidFill>
                    <a:srgbClr val="00CCFF"/>
                  </a:solidFill>
                </a:rPr>
                <a:t>17GHz</a:t>
              </a:r>
            </a:p>
            <a:p>
              <a:r>
                <a:rPr lang="ja-JP" altLang="en-US" b="1" dirty="0">
                  <a:solidFill>
                    <a:srgbClr val="FF0000"/>
                  </a:solidFill>
                </a:rPr>
                <a:t>電波</a:t>
              </a:r>
              <a:r>
                <a:rPr lang="en-US" altLang="ja-JP" b="1" dirty="0">
                  <a:solidFill>
                    <a:srgbClr val="FF0000"/>
                  </a:solidFill>
                </a:rPr>
                <a:t>34GHz</a:t>
              </a:r>
            </a:p>
          </p:txBody>
        </p:sp>
      </p:grpSp>
      <p:sp>
        <p:nvSpPr>
          <p:cNvPr id="9" name="Text Box 7"/>
          <p:cNvSpPr txBox="1">
            <a:spLocks noChangeArrowheads="1"/>
          </p:cNvSpPr>
          <p:nvPr/>
        </p:nvSpPr>
        <p:spPr bwMode="auto">
          <a:xfrm>
            <a:off x="7046913" y="5805264"/>
            <a:ext cx="2097087" cy="457200"/>
          </a:xfrm>
          <a:prstGeom prst="rect">
            <a:avLst/>
          </a:prstGeom>
          <a:noFill/>
          <a:ln w="9525">
            <a:noFill/>
            <a:miter lim="800000"/>
            <a:headEnd/>
            <a:tailEnd/>
          </a:ln>
          <a:effectLst/>
        </p:spPr>
        <p:txBody>
          <a:bodyPr wrap="none">
            <a:spAutoFit/>
          </a:bodyPr>
          <a:lstStyle/>
          <a:p>
            <a:r>
              <a:rPr lang="en-US" altLang="ja-JP"/>
              <a:t>Krucker</a:t>
            </a:r>
            <a:r>
              <a:rPr lang="ja-JP" altLang="en-US"/>
              <a:t>氏作成</a:t>
            </a:r>
          </a:p>
        </p:txBody>
      </p:sp>
      <p:sp>
        <p:nvSpPr>
          <p:cNvPr id="11" name="テキスト ボックス 10"/>
          <p:cNvSpPr txBox="1"/>
          <p:nvPr/>
        </p:nvSpPr>
        <p:spPr>
          <a:xfrm>
            <a:off x="539552" y="4941168"/>
            <a:ext cx="4032448" cy="923330"/>
          </a:xfrm>
          <a:prstGeom prst="rect">
            <a:avLst/>
          </a:prstGeom>
          <a:noFill/>
        </p:spPr>
        <p:txBody>
          <a:bodyPr wrap="square" rtlCol="0">
            <a:spAutoFit/>
          </a:bodyPr>
          <a:lstStyle/>
          <a:p>
            <a:pPr>
              <a:buFont typeface="Arial" pitchFamily="34" charset="0"/>
              <a:buChar char="•"/>
            </a:pPr>
            <a:r>
              <a:rPr lang="ja-JP" altLang="en-US" dirty="0" smtClean="0"/>
              <a:t>ループが綺麗に見えている</a:t>
            </a:r>
            <a:endParaRPr lang="en-US" altLang="ja-JP" dirty="0" smtClean="0"/>
          </a:p>
          <a:p>
            <a:pPr>
              <a:buFont typeface="Arial" pitchFamily="34" charset="0"/>
              <a:buChar char="•"/>
            </a:pPr>
            <a:r>
              <a:rPr kumimoji="1" lang="en-US" altLang="ja-JP" dirty="0" smtClean="0"/>
              <a:t>HXR</a:t>
            </a:r>
            <a:r>
              <a:rPr lang="ja-JP" altLang="en-US" dirty="0" smtClean="0"/>
              <a:t>が弱く</a:t>
            </a:r>
            <a:r>
              <a:rPr lang="ja-JP" altLang="en-US" dirty="0"/>
              <a:t>時間分解</a:t>
            </a:r>
            <a:r>
              <a:rPr lang="ja-JP" altLang="en-US" dirty="0" smtClean="0"/>
              <a:t>能を稼げないので今回は解析していない</a:t>
            </a:r>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17,34GHZ</a:t>
            </a:r>
            <a:r>
              <a:rPr lang="ja-JP" altLang="en-US" dirty="0" smtClean="0"/>
              <a:t>の時間変化</a:t>
            </a:r>
            <a:endParaRPr kumimoji="1" lang="ja-JP" altLang="en-US" dirty="0"/>
          </a:p>
        </p:txBody>
      </p:sp>
      <p:pic>
        <p:nvPicPr>
          <p:cNvPr id="6" name="multi.avi">
            <a:hlinkClick r:id="" action="ppaction://media"/>
          </p:cNvPr>
          <p:cNvPicPr>
            <a:picLocks noGrp="1" noRot="1" noChangeAspect="1"/>
          </p:cNvPicPr>
          <p:nvPr>
            <p:ph idx="1"/>
            <a:videoFile r:link="rId1"/>
          </p:nvPr>
        </p:nvPicPr>
        <p:blipFill>
          <a:blip r:embed="rId3" cstate="print"/>
          <a:stretch>
            <a:fillRect/>
          </a:stretch>
        </p:blipFill>
        <p:spPr>
          <a:xfrm>
            <a:off x="1979712" y="1484784"/>
            <a:ext cx="5120640" cy="5120640"/>
          </a:xfrm>
          <a:prstGeom prst="rect">
            <a:avLst/>
          </a:prstGeom>
        </p:spPr>
      </p:pic>
      <p:cxnSp>
        <p:nvCxnSpPr>
          <p:cNvPr id="8" name="直線矢印コネクタ 7"/>
          <p:cNvCxnSpPr/>
          <p:nvPr/>
        </p:nvCxnSpPr>
        <p:spPr>
          <a:xfrm>
            <a:off x="611560" y="2924944"/>
            <a:ext cx="108012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テキスト ボックス 8"/>
          <p:cNvSpPr txBox="1"/>
          <p:nvPr/>
        </p:nvSpPr>
        <p:spPr>
          <a:xfrm>
            <a:off x="0" y="2492896"/>
            <a:ext cx="1696298" cy="369332"/>
          </a:xfrm>
          <a:prstGeom prst="rect">
            <a:avLst/>
          </a:prstGeom>
          <a:noFill/>
        </p:spPr>
        <p:txBody>
          <a:bodyPr wrap="none" rtlCol="0">
            <a:spAutoFit/>
          </a:bodyPr>
          <a:lstStyle/>
          <a:p>
            <a:r>
              <a:rPr kumimoji="1" lang="ja-JP" altLang="en-US" dirty="0" smtClean="0"/>
              <a:t>カラーバー変動</a:t>
            </a:r>
            <a:endParaRPr kumimoji="1" lang="ja-JP" altLang="en-US" dirty="0"/>
          </a:p>
        </p:txBody>
      </p:sp>
      <p:cxnSp>
        <p:nvCxnSpPr>
          <p:cNvPr id="13" name="直線矢印コネクタ 12"/>
          <p:cNvCxnSpPr/>
          <p:nvPr/>
        </p:nvCxnSpPr>
        <p:spPr>
          <a:xfrm rot="10800000">
            <a:off x="7452320" y="5517232"/>
            <a:ext cx="129614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直線矢印コネクタ 13"/>
          <p:cNvCxnSpPr/>
          <p:nvPr/>
        </p:nvCxnSpPr>
        <p:spPr>
          <a:xfrm rot="10800000">
            <a:off x="7452320" y="2996952"/>
            <a:ext cx="136815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直線矢印コネクタ 14"/>
          <p:cNvCxnSpPr/>
          <p:nvPr/>
        </p:nvCxnSpPr>
        <p:spPr>
          <a:xfrm>
            <a:off x="683568" y="5517232"/>
            <a:ext cx="108012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テキスト ボックス 15"/>
          <p:cNvSpPr txBox="1"/>
          <p:nvPr/>
        </p:nvSpPr>
        <p:spPr>
          <a:xfrm>
            <a:off x="179512" y="5013176"/>
            <a:ext cx="1220206" cy="369332"/>
          </a:xfrm>
          <a:prstGeom prst="rect">
            <a:avLst/>
          </a:prstGeom>
          <a:noFill/>
        </p:spPr>
        <p:txBody>
          <a:bodyPr wrap="none" rtlCol="0">
            <a:spAutoFit/>
          </a:bodyPr>
          <a:lstStyle/>
          <a:p>
            <a:r>
              <a:rPr kumimoji="1" lang="en-US" altLang="ja-JP" dirty="0" smtClean="0"/>
              <a:t>Y</a:t>
            </a:r>
            <a:r>
              <a:rPr kumimoji="1" lang="ja-JP" altLang="en-US" dirty="0" smtClean="0"/>
              <a:t>方向積分</a:t>
            </a:r>
            <a:endParaRPr kumimoji="1" lang="ja-JP" altLang="en-US" dirty="0"/>
          </a:p>
        </p:txBody>
      </p:sp>
      <p:sp>
        <p:nvSpPr>
          <p:cNvPr id="19" name="テキスト ボックス 18"/>
          <p:cNvSpPr txBox="1"/>
          <p:nvPr/>
        </p:nvSpPr>
        <p:spPr>
          <a:xfrm>
            <a:off x="7308304" y="2564904"/>
            <a:ext cx="1228221" cy="369332"/>
          </a:xfrm>
          <a:prstGeom prst="rect">
            <a:avLst/>
          </a:prstGeom>
          <a:noFill/>
        </p:spPr>
        <p:txBody>
          <a:bodyPr wrap="none" rtlCol="0">
            <a:spAutoFit/>
          </a:bodyPr>
          <a:lstStyle/>
          <a:p>
            <a:r>
              <a:rPr kumimoji="1" lang="en-US" altLang="ja-JP" dirty="0" smtClean="0"/>
              <a:t>X</a:t>
            </a:r>
            <a:r>
              <a:rPr kumimoji="1" lang="ja-JP" altLang="en-US" dirty="0" smtClean="0"/>
              <a:t>方向積分</a:t>
            </a:r>
            <a:endParaRPr kumimoji="1" lang="ja-JP" altLang="en-US" dirty="0"/>
          </a:p>
        </p:txBody>
      </p:sp>
      <p:sp>
        <p:nvSpPr>
          <p:cNvPr id="20" name="テキスト ボックス 19"/>
          <p:cNvSpPr txBox="1"/>
          <p:nvPr/>
        </p:nvSpPr>
        <p:spPr>
          <a:xfrm>
            <a:off x="7164288" y="5013176"/>
            <a:ext cx="1696298" cy="369332"/>
          </a:xfrm>
          <a:prstGeom prst="rect">
            <a:avLst/>
          </a:prstGeom>
          <a:noFill/>
        </p:spPr>
        <p:txBody>
          <a:bodyPr wrap="none" rtlCol="0">
            <a:spAutoFit/>
          </a:bodyPr>
          <a:lstStyle/>
          <a:p>
            <a:r>
              <a:rPr kumimoji="1" lang="ja-JP" altLang="en-US" dirty="0" smtClean="0"/>
              <a:t>カラーバー固定</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4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Loop top </a:t>
            </a:r>
            <a:r>
              <a:rPr kumimoji="1" lang="ja-JP" altLang="en-US" dirty="0" smtClean="0"/>
              <a:t>時間変化</a:t>
            </a:r>
            <a:endParaRPr kumimoji="1" lang="ja-JP" altLang="en-US" dirty="0"/>
          </a:p>
        </p:txBody>
      </p:sp>
      <p:pic>
        <p:nvPicPr>
          <p:cNvPr id="5" name="Picture 2" descr="C:\Documents and Settings\IBM\デスクトップ\cdaw\lightcurve\4lc020824.png"/>
          <p:cNvPicPr>
            <a:picLocks noGrp="1" noChangeAspect="1" noChangeArrowheads="1"/>
          </p:cNvPicPr>
          <p:nvPr>
            <p:ph idx="1"/>
          </p:nvPr>
        </p:nvPicPr>
        <p:blipFill>
          <a:blip r:embed="rId2" cstate="print"/>
          <a:srcRect l="13364" t="14319" r="54378"/>
          <a:stretch>
            <a:fillRect/>
          </a:stretch>
        </p:blipFill>
        <p:spPr bwMode="auto">
          <a:xfrm>
            <a:off x="323528" y="1517299"/>
            <a:ext cx="4350756" cy="1740302"/>
          </a:xfrm>
          <a:prstGeom prst="rect">
            <a:avLst/>
          </a:prstGeom>
          <a:noFill/>
        </p:spPr>
      </p:pic>
      <p:pic>
        <p:nvPicPr>
          <p:cNvPr id="7170" name="Picture 2" descr="C:\Documents and Settings\IBM\デスクトップ\cdaw\height.png"/>
          <p:cNvPicPr>
            <a:picLocks noChangeAspect="1" noChangeArrowheads="1"/>
          </p:cNvPicPr>
          <p:nvPr/>
        </p:nvPicPr>
        <p:blipFill>
          <a:blip r:embed="rId3" cstate="print"/>
          <a:srcRect/>
          <a:stretch>
            <a:fillRect/>
          </a:stretch>
        </p:blipFill>
        <p:spPr bwMode="auto">
          <a:xfrm>
            <a:off x="395537" y="2996953"/>
            <a:ext cx="3816424" cy="3816423"/>
          </a:xfrm>
          <a:prstGeom prst="rect">
            <a:avLst/>
          </a:prstGeom>
          <a:noFill/>
        </p:spPr>
      </p:pic>
      <p:sp>
        <p:nvSpPr>
          <p:cNvPr id="6" name="テキスト ボックス 5"/>
          <p:cNvSpPr txBox="1"/>
          <p:nvPr/>
        </p:nvSpPr>
        <p:spPr>
          <a:xfrm>
            <a:off x="4355976" y="4725144"/>
            <a:ext cx="4788024" cy="923330"/>
          </a:xfrm>
          <a:prstGeom prst="rect">
            <a:avLst/>
          </a:prstGeom>
          <a:noFill/>
        </p:spPr>
        <p:txBody>
          <a:bodyPr wrap="square" rtlCol="0">
            <a:spAutoFit/>
          </a:bodyPr>
          <a:lstStyle/>
          <a:p>
            <a:pPr>
              <a:buFont typeface="Arial" pitchFamily="34" charset="0"/>
              <a:buChar char="•"/>
            </a:pPr>
            <a:r>
              <a:rPr lang="en-US" altLang="ja-JP" dirty="0"/>
              <a:t>f</a:t>
            </a:r>
            <a:r>
              <a:rPr lang="en-US" altLang="ja-JP" dirty="0" smtClean="0"/>
              <a:t>oot point</a:t>
            </a:r>
            <a:r>
              <a:rPr lang="ja-JP" altLang="en-US" dirty="0" smtClean="0"/>
              <a:t>と</a:t>
            </a:r>
            <a:r>
              <a:rPr lang="en-US" altLang="ja-JP" dirty="0" smtClean="0"/>
              <a:t>loop top</a:t>
            </a:r>
            <a:r>
              <a:rPr lang="ja-JP" altLang="en-US" dirty="0" smtClean="0"/>
              <a:t>のピークの差</a:t>
            </a:r>
            <a:endParaRPr lang="en-US" altLang="ja-JP" dirty="0" smtClean="0"/>
          </a:p>
          <a:p>
            <a:pPr>
              <a:buFont typeface="Arial" pitchFamily="34" charset="0"/>
              <a:buChar char="•"/>
            </a:pPr>
            <a:r>
              <a:rPr kumimoji="1" lang="en-US" altLang="ja-JP" dirty="0" smtClean="0"/>
              <a:t>Impulsive phase </a:t>
            </a:r>
            <a:r>
              <a:rPr kumimoji="1" lang="ja-JP" altLang="en-US" dirty="0" smtClean="0"/>
              <a:t>に</a:t>
            </a:r>
            <a:r>
              <a:rPr lang="ja-JP" altLang="en-US" dirty="0" smtClean="0"/>
              <a:t>ループの高さが低くなる動きが見られる</a:t>
            </a:r>
            <a:r>
              <a:rPr lang="en-US" altLang="ja-JP" dirty="0" smtClean="0"/>
              <a:t>~30km/s</a:t>
            </a:r>
            <a:endParaRPr kumimoji="1" lang="ja-JP" altLang="en-US" dirty="0"/>
          </a:p>
        </p:txBody>
      </p:sp>
      <p:pic>
        <p:nvPicPr>
          <p:cNvPr id="7171" name="Picture 3" descr="C:\Documents and Settings\IBM\デスクトップ\cdaw\34_int_1s\png\idl0180.png"/>
          <p:cNvPicPr>
            <a:picLocks noChangeAspect="1" noChangeArrowheads="1"/>
          </p:cNvPicPr>
          <p:nvPr/>
        </p:nvPicPr>
        <p:blipFill>
          <a:blip r:embed="rId4" cstate="print"/>
          <a:srcRect/>
          <a:stretch>
            <a:fillRect/>
          </a:stretch>
        </p:blipFill>
        <p:spPr bwMode="auto">
          <a:xfrm>
            <a:off x="5220072" y="1340768"/>
            <a:ext cx="3024336" cy="302433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2"/>
          <p:cNvSpPr>
            <a:spLocks/>
          </p:cNvSpPr>
          <p:nvPr/>
        </p:nvSpPr>
        <p:spPr bwMode="auto">
          <a:xfrm>
            <a:off x="611188" y="2670175"/>
            <a:ext cx="2520950" cy="1546225"/>
          </a:xfrm>
          <a:custGeom>
            <a:avLst/>
            <a:gdLst>
              <a:gd name="T0" fmla="*/ 0 w 1588"/>
              <a:gd name="T1" fmla="*/ 846772500 h 974"/>
              <a:gd name="T2" fmla="*/ 2147483647 w 1588"/>
              <a:gd name="T3" fmla="*/ 60483750 h 974"/>
              <a:gd name="T4" fmla="*/ 2147483647 w 1588"/>
              <a:gd name="T5" fmla="*/ 1204634688 h 974"/>
              <a:gd name="T6" fmla="*/ 2147483647 w 1588"/>
              <a:gd name="T7" fmla="*/ 2147483647 h 974"/>
              <a:gd name="T8" fmla="*/ 0 w 1588"/>
              <a:gd name="T9" fmla="*/ 1847275325 h 9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8" h="974">
                <a:moveTo>
                  <a:pt x="0" y="336"/>
                </a:moveTo>
                <a:cubicBezTo>
                  <a:pt x="307" y="168"/>
                  <a:pt x="614" y="0"/>
                  <a:pt x="879" y="24"/>
                </a:cubicBezTo>
                <a:cubicBezTo>
                  <a:pt x="1144" y="48"/>
                  <a:pt x="1588" y="327"/>
                  <a:pt x="1588" y="478"/>
                </a:cubicBezTo>
                <a:cubicBezTo>
                  <a:pt x="1588" y="629"/>
                  <a:pt x="1144" y="890"/>
                  <a:pt x="879" y="932"/>
                </a:cubicBezTo>
                <a:cubicBezTo>
                  <a:pt x="614" y="974"/>
                  <a:pt x="307" y="853"/>
                  <a:pt x="0" y="733"/>
                </a:cubicBezTo>
              </a:path>
            </a:pathLst>
          </a:custGeom>
          <a:noFill/>
          <a:ln w="38100">
            <a:solidFill>
              <a:schemeClr val="tx1"/>
            </a:solidFill>
            <a:round/>
            <a:headEnd/>
            <a:tailEnd/>
          </a:ln>
          <a:effectLst/>
        </p:spPr>
        <p:txBody>
          <a:bodyPr/>
          <a:lstStyle/>
          <a:p>
            <a:endParaRPr lang="ja-JP" altLang="en-US"/>
          </a:p>
        </p:txBody>
      </p:sp>
      <p:sp>
        <p:nvSpPr>
          <p:cNvPr id="14339" name="Line 3"/>
          <p:cNvSpPr>
            <a:spLocks noChangeShapeType="1"/>
          </p:cNvSpPr>
          <p:nvPr/>
        </p:nvSpPr>
        <p:spPr bwMode="auto">
          <a:xfrm>
            <a:off x="625475" y="1719263"/>
            <a:ext cx="0" cy="3600450"/>
          </a:xfrm>
          <a:prstGeom prst="line">
            <a:avLst/>
          </a:prstGeom>
          <a:noFill/>
          <a:ln w="38100">
            <a:solidFill>
              <a:schemeClr val="tx1"/>
            </a:solidFill>
            <a:prstDash val="dash"/>
            <a:round/>
            <a:headEnd/>
            <a:tailEnd/>
          </a:ln>
          <a:effectLst/>
        </p:spPr>
        <p:txBody>
          <a:bodyPr/>
          <a:lstStyle/>
          <a:p>
            <a:endParaRPr lang="ja-JP" altLang="en-US"/>
          </a:p>
        </p:txBody>
      </p:sp>
      <p:sp>
        <p:nvSpPr>
          <p:cNvPr id="14340" name="Freeform 4"/>
          <p:cNvSpPr>
            <a:spLocks/>
          </p:cNvSpPr>
          <p:nvPr/>
        </p:nvSpPr>
        <p:spPr bwMode="auto">
          <a:xfrm>
            <a:off x="579438" y="2301875"/>
            <a:ext cx="3421062" cy="2333625"/>
          </a:xfrm>
          <a:custGeom>
            <a:avLst/>
            <a:gdLst>
              <a:gd name="T0" fmla="*/ 64049057 w 2302"/>
              <a:gd name="T1" fmla="*/ 1003022188 h 1470"/>
              <a:gd name="T2" fmla="*/ 2147483647 w 2302"/>
              <a:gd name="T3" fmla="*/ 143649700 h 1470"/>
              <a:gd name="T4" fmla="*/ 2147483647 w 2302"/>
              <a:gd name="T5" fmla="*/ 1859875313 h 1470"/>
              <a:gd name="T6" fmla="*/ 2147483647 w 2302"/>
              <a:gd name="T7" fmla="*/ 2147483647 h 1470"/>
              <a:gd name="T8" fmla="*/ 0 w 2302"/>
              <a:gd name="T9" fmla="*/ 2147483647 h 14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2" h="1470">
                <a:moveTo>
                  <a:pt x="29" y="398"/>
                </a:moveTo>
                <a:cubicBezTo>
                  <a:pt x="520" y="199"/>
                  <a:pt x="1011" y="0"/>
                  <a:pt x="1389" y="57"/>
                </a:cubicBezTo>
                <a:cubicBezTo>
                  <a:pt x="1767" y="114"/>
                  <a:pt x="2292" y="511"/>
                  <a:pt x="2297" y="738"/>
                </a:cubicBezTo>
                <a:cubicBezTo>
                  <a:pt x="2302" y="965"/>
                  <a:pt x="1801" y="1366"/>
                  <a:pt x="1418" y="1418"/>
                </a:cubicBezTo>
                <a:cubicBezTo>
                  <a:pt x="1035" y="1470"/>
                  <a:pt x="517" y="1260"/>
                  <a:pt x="0" y="1050"/>
                </a:cubicBezTo>
              </a:path>
            </a:pathLst>
          </a:custGeom>
          <a:noFill/>
          <a:ln w="38100">
            <a:solidFill>
              <a:schemeClr val="tx1"/>
            </a:solidFill>
            <a:round/>
            <a:headEnd/>
            <a:tailEnd/>
          </a:ln>
          <a:effectLst/>
        </p:spPr>
        <p:txBody>
          <a:bodyPr/>
          <a:lstStyle/>
          <a:p>
            <a:endParaRPr lang="ja-JP" altLang="en-US"/>
          </a:p>
        </p:txBody>
      </p:sp>
      <p:sp>
        <p:nvSpPr>
          <p:cNvPr id="14341" name="Freeform 5"/>
          <p:cNvSpPr>
            <a:spLocks/>
          </p:cNvSpPr>
          <p:nvPr/>
        </p:nvSpPr>
        <p:spPr bwMode="auto">
          <a:xfrm>
            <a:off x="625475" y="1965325"/>
            <a:ext cx="5040313" cy="3074988"/>
          </a:xfrm>
          <a:custGeom>
            <a:avLst/>
            <a:gdLst>
              <a:gd name="T0" fmla="*/ 0 w 3175"/>
              <a:gd name="T1" fmla="*/ 1249997703 h 1937"/>
              <a:gd name="T2" fmla="*/ 2147483647 w 3175"/>
              <a:gd name="T3" fmla="*/ 178931917 h 1937"/>
              <a:gd name="T4" fmla="*/ 2147483647 w 3175"/>
              <a:gd name="T5" fmla="*/ 2147483647 h 1937"/>
              <a:gd name="T6" fmla="*/ 2147483647 w 3175"/>
              <a:gd name="T7" fmla="*/ 2147483647 h 1937"/>
              <a:gd name="T8" fmla="*/ 0 w 3175"/>
              <a:gd name="T9" fmla="*/ 2147483647 h 19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75" h="1937">
                <a:moveTo>
                  <a:pt x="0" y="496"/>
                </a:moveTo>
                <a:cubicBezTo>
                  <a:pt x="656" y="248"/>
                  <a:pt x="1313" y="0"/>
                  <a:pt x="1842" y="71"/>
                </a:cubicBezTo>
                <a:cubicBezTo>
                  <a:pt x="2371" y="142"/>
                  <a:pt x="3175" y="623"/>
                  <a:pt x="3175" y="921"/>
                </a:cubicBezTo>
                <a:cubicBezTo>
                  <a:pt x="3175" y="1219"/>
                  <a:pt x="2371" y="1777"/>
                  <a:pt x="1842" y="1857"/>
                </a:cubicBezTo>
                <a:cubicBezTo>
                  <a:pt x="1313" y="1937"/>
                  <a:pt x="656" y="1670"/>
                  <a:pt x="0" y="1403"/>
                </a:cubicBezTo>
              </a:path>
            </a:pathLst>
          </a:custGeom>
          <a:noFill/>
          <a:ln w="38100">
            <a:solidFill>
              <a:schemeClr val="tx1"/>
            </a:solidFill>
            <a:round/>
            <a:headEnd/>
            <a:tailEnd/>
          </a:ln>
          <a:effectLst/>
        </p:spPr>
        <p:txBody>
          <a:bodyPr/>
          <a:lstStyle/>
          <a:p>
            <a:endParaRPr lang="ja-JP" altLang="en-US"/>
          </a:p>
        </p:txBody>
      </p:sp>
      <p:sp>
        <p:nvSpPr>
          <p:cNvPr id="14342" name="Freeform 6"/>
          <p:cNvSpPr>
            <a:spLocks/>
          </p:cNvSpPr>
          <p:nvPr/>
        </p:nvSpPr>
        <p:spPr bwMode="auto">
          <a:xfrm>
            <a:off x="625475" y="1717675"/>
            <a:ext cx="7907338" cy="3517900"/>
          </a:xfrm>
          <a:custGeom>
            <a:avLst/>
            <a:gdLst>
              <a:gd name="T0" fmla="*/ 0 w 4536"/>
              <a:gd name="T1" fmla="*/ 1285279688 h 2216"/>
              <a:gd name="T2" fmla="*/ 2147483647 w 4536"/>
              <a:gd name="T3" fmla="*/ 214214075 h 2216"/>
              <a:gd name="T4" fmla="*/ 2147483647 w 4536"/>
              <a:gd name="T5" fmla="*/ 2147483647 h 2216"/>
              <a:gd name="T6" fmla="*/ 2147483647 w 4536"/>
              <a:gd name="T7" fmla="*/ 2147483647 h 2216"/>
              <a:gd name="T8" fmla="*/ 0 w 4536"/>
              <a:gd name="T9" fmla="*/ 2147483647 h 2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6" h="2216">
                <a:moveTo>
                  <a:pt x="0" y="510"/>
                </a:moveTo>
                <a:cubicBezTo>
                  <a:pt x="756" y="255"/>
                  <a:pt x="1512" y="0"/>
                  <a:pt x="2268" y="85"/>
                </a:cubicBezTo>
                <a:cubicBezTo>
                  <a:pt x="3024" y="170"/>
                  <a:pt x="4536" y="686"/>
                  <a:pt x="4536" y="1021"/>
                </a:cubicBezTo>
                <a:cubicBezTo>
                  <a:pt x="4536" y="1356"/>
                  <a:pt x="3024" y="1980"/>
                  <a:pt x="2268" y="2098"/>
                </a:cubicBezTo>
                <a:cubicBezTo>
                  <a:pt x="1512" y="2216"/>
                  <a:pt x="756" y="1972"/>
                  <a:pt x="0" y="1729"/>
                </a:cubicBezTo>
              </a:path>
            </a:pathLst>
          </a:custGeom>
          <a:noFill/>
          <a:ln w="38100">
            <a:solidFill>
              <a:schemeClr val="tx1"/>
            </a:solidFill>
            <a:round/>
            <a:headEnd/>
            <a:tailEnd/>
          </a:ln>
          <a:effectLst/>
        </p:spPr>
        <p:txBody>
          <a:bodyPr/>
          <a:lstStyle/>
          <a:p>
            <a:endParaRPr lang="ja-JP" altLang="en-US"/>
          </a:p>
        </p:txBody>
      </p:sp>
      <p:grpSp>
        <p:nvGrpSpPr>
          <p:cNvPr id="2" name="Group 7"/>
          <p:cNvGrpSpPr>
            <a:grpSpLocks/>
          </p:cNvGrpSpPr>
          <p:nvPr/>
        </p:nvGrpSpPr>
        <p:grpSpPr bwMode="auto">
          <a:xfrm>
            <a:off x="8172450" y="2979738"/>
            <a:ext cx="720725" cy="719137"/>
            <a:chOff x="4694" y="1253"/>
            <a:chExt cx="454" cy="453"/>
          </a:xfrm>
        </p:grpSpPr>
        <p:sp>
          <p:nvSpPr>
            <p:cNvPr id="14359" name="Line 8"/>
            <p:cNvSpPr>
              <a:spLocks noChangeShapeType="1"/>
            </p:cNvSpPr>
            <p:nvPr/>
          </p:nvSpPr>
          <p:spPr bwMode="auto">
            <a:xfrm flipH="1">
              <a:off x="4694" y="1253"/>
              <a:ext cx="454" cy="425"/>
            </a:xfrm>
            <a:prstGeom prst="line">
              <a:avLst/>
            </a:prstGeom>
            <a:noFill/>
            <a:ln w="38100">
              <a:solidFill>
                <a:srgbClr val="FF0000"/>
              </a:solidFill>
              <a:round/>
              <a:headEnd/>
              <a:tailEnd/>
            </a:ln>
            <a:effectLst/>
          </p:spPr>
          <p:txBody>
            <a:bodyPr/>
            <a:lstStyle/>
            <a:p>
              <a:endParaRPr lang="ja-JP" altLang="en-US"/>
            </a:p>
          </p:txBody>
        </p:sp>
        <p:sp>
          <p:nvSpPr>
            <p:cNvPr id="14360" name="Line 9"/>
            <p:cNvSpPr>
              <a:spLocks noChangeShapeType="1"/>
            </p:cNvSpPr>
            <p:nvPr/>
          </p:nvSpPr>
          <p:spPr bwMode="auto">
            <a:xfrm>
              <a:off x="4694" y="1253"/>
              <a:ext cx="454" cy="453"/>
            </a:xfrm>
            <a:prstGeom prst="line">
              <a:avLst/>
            </a:prstGeom>
            <a:noFill/>
            <a:ln w="38100">
              <a:solidFill>
                <a:srgbClr val="FF0000"/>
              </a:solidFill>
              <a:round/>
              <a:headEnd/>
              <a:tailEnd/>
            </a:ln>
            <a:effectLst/>
          </p:spPr>
          <p:txBody>
            <a:bodyPr/>
            <a:lstStyle/>
            <a:p>
              <a:endParaRPr lang="ja-JP" altLang="en-US"/>
            </a:p>
          </p:txBody>
        </p:sp>
      </p:grpSp>
      <p:sp>
        <p:nvSpPr>
          <p:cNvPr id="14344" name="AutoShape 10"/>
          <p:cNvSpPr>
            <a:spLocks noChangeArrowheads="1"/>
          </p:cNvSpPr>
          <p:nvPr/>
        </p:nvSpPr>
        <p:spPr bwMode="auto">
          <a:xfrm>
            <a:off x="4598988" y="3076575"/>
            <a:ext cx="1876425" cy="485775"/>
          </a:xfrm>
          <a:prstGeom prst="leftArrow">
            <a:avLst>
              <a:gd name="adj1" fmla="val 50000"/>
              <a:gd name="adj2" fmla="val 96569"/>
            </a:avLst>
          </a:prstGeom>
          <a:solidFill>
            <a:srgbClr val="993300"/>
          </a:solidFill>
          <a:ln w="9525">
            <a:solidFill>
              <a:schemeClr val="tx1"/>
            </a:solidFill>
            <a:miter lim="800000"/>
            <a:headEnd/>
            <a:tailEnd/>
          </a:ln>
          <a:effectLst/>
        </p:spPr>
        <p:txBody>
          <a:bodyPr wrap="none" anchor="ctr"/>
          <a:lstStyle/>
          <a:p>
            <a:endParaRPr lang="ja-JP" altLang="en-US"/>
          </a:p>
        </p:txBody>
      </p:sp>
      <p:sp>
        <p:nvSpPr>
          <p:cNvPr id="14345" name="Oval 11"/>
          <p:cNvSpPr>
            <a:spLocks noChangeArrowheads="1"/>
          </p:cNvSpPr>
          <p:nvPr/>
        </p:nvSpPr>
        <p:spPr bwMode="auto">
          <a:xfrm>
            <a:off x="596900" y="2693988"/>
            <a:ext cx="374650" cy="644525"/>
          </a:xfrm>
          <a:prstGeom prst="ellipse">
            <a:avLst/>
          </a:prstGeom>
          <a:solidFill>
            <a:srgbClr val="800080"/>
          </a:solidFill>
          <a:ln w="9525">
            <a:solidFill>
              <a:schemeClr val="tx1"/>
            </a:solidFill>
            <a:round/>
            <a:headEnd/>
            <a:tailEnd/>
          </a:ln>
          <a:effectLst/>
        </p:spPr>
        <p:txBody>
          <a:bodyPr wrap="none" anchor="ctr"/>
          <a:lstStyle/>
          <a:p>
            <a:endParaRPr lang="ja-JP" altLang="en-US"/>
          </a:p>
        </p:txBody>
      </p:sp>
      <p:sp>
        <p:nvSpPr>
          <p:cNvPr id="14346" name="Oval 12"/>
          <p:cNvSpPr>
            <a:spLocks noChangeArrowheads="1"/>
          </p:cNvSpPr>
          <p:nvPr/>
        </p:nvSpPr>
        <p:spPr bwMode="auto">
          <a:xfrm>
            <a:off x="596900" y="3683000"/>
            <a:ext cx="374650" cy="644525"/>
          </a:xfrm>
          <a:prstGeom prst="ellipse">
            <a:avLst/>
          </a:prstGeom>
          <a:solidFill>
            <a:srgbClr val="800080"/>
          </a:solidFill>
          <a:ln w="9525">
            <a:solidFill>
              <a:schemeClr val="tx1"/>
            </a:solidFill>
            <a:round/>
            <a:headEnd/>
            <a:tailEnd/>
          </a:ln>
          <a:effectLst/>
        </p:spPr>
        <p:txBody>
          <a:bodyPr wrap="none" anchor="ctr"/>
          <a:lstStyle/>
          <a:p>
            <a:endParaRPr lang="ja-JP" altLang="en-US"/>
          </a:p>
        </p:txBody>
      </p:sp>
      <p:sp>
        <p:nvSpPr>
          <p:cNvPr id="14347" name="Oval 13"/>
          <p:cNvSpPr>
            <a:spLocks noChangeArrowheads="1"/>
          </p:cNvSpPr>
          <p:nvPr/>
        </p:nvSpPr>
        <p:spPr bwMode="auto">
          <a:xfrm>
            <a:off x="3130550" y="2889250"/>
            <a:ext cx="676275" cy="1169988"/>
          </a:xfrm>
          <a:prstGeom prst="ellipse">
            <a:avLst/>
          </a:prstGeom>
          <a:solidFill>
            <a:srgbClr val="008000"/>
          </a:solidFill>
          <a:ln w="9525">
            <a:solidFill>
              <a:schemeClr val="tx1"/>
            </a:solidFill>
            <a:round/>
            <a:headEnd/>
            <a:tailEnd/>
          </a:ln>
          <a:effectLst/>
        </p:spPr>
        <p:txBody>
          <a:bodyPr wrap="none" anchor="ctr"/>
          <a:lstStyle/>
          <a:p>
            <a:endParaRPr lang="ja-JP" altLang="en-US"/>
          </a:p>
        </p:txBody>
      </p:sp>
      <p:sp>
        <p:nvSpPr>
          <p:cNvPr id="14348" name="Freeform 14"/>
          <p:cNvSpPr>
            <a:spLocks/>
          </p:cNvSpPr>
          <p:nvPr/>
        </p:nvSpPr>
        <p:spPr bwMode="auto">
          <a:xfrm>
            <a:off x="3549650" y="2752725"/>
            <a:ext cx="549275" cy="1485900"/>
          </a:xfrm>
          <a:custGeom>
            <a:avLst/>
            <a:gdLst>
              <a:gd name="T0" fmla="*/ 0 w 346"/>
              <a:gd name="T1" fmla="*/ 2147483647 h 936"/>
              <a:gd name="T2" fmla="*/ 859374075 w 346"/>
              <a:gd name="T3" fmla="*/ 1144150938 h 936"/>
              <a:gd name="T4" fmla="*/ 73085325 w 346"/>
              <a:gd name="T5" fmla="*/ 0 h 936"/>
              <a:gd name="T6" fmla="*/ 0 60000 65536"/>
              <a:gd name="T7" fmla="*/ 0 60000 65536"/>
              <a:gd name="T8" fmla="*/ 0 60000 65536"/>
            </a:gdLst>
            <a:ahLst/>
            <a:cxnLst>
              <a:cxn ang="T6">
                <a:pos x="T0" y="T1"/>
              </a:cxn>
              <a:cxn ang="T7">
                <a:pos x="T2" y="T3"/>
              </a:cxn>
              <a:cxn ang="T8">
                <a:pos x="T4" y="T5"/>
              </a:cxn>
            </a:cxnLst>
            <a:rect l="0" t="0" r="r" b="b"/>
            <a:pathLst>
              <a:path w="346" h="936">
                <a:moveTo>
                  <a:pt x="0" y="936"/>
                </a:moveTo>
                <a:cubicBezTo>
                  <a:pt x="168" y="773"/>
                  <a:pt x="336" y="610"/>
                  <a:pt x="341" y="454"/>
                </a:cubicBezTo>
                <a:cubicBezTo>
                  <a:pt x="346" y="298"/>
                  <a:pt x="187" y="149"/>
                  <a:pt x="29" y="0"/>
                </a:cubicBezTo>
              </a:path>
            </a:pathLst>
          </a:custGeom>
          <a:noFill/>
          <a:ln w="38100">
            <a:solidFill>
              <a:srgbClr val="0000FF"/>
            </a:solidFill>
            <a:round/>
            <a:headEnd type="triangle" w="med" len="med"/>
            <a:tailEnd type="triangle" w="med" len="med"/>
          </a:ln>
          <a:effectLst/>
        </p:spPr>
        <p:txBody>
          <a:bodyPr/>
          <a:lstStyle/>
          <a:p>
            <a:endParaRPr lang="ja-JP" altLang="en-US"/>
          </a:p>
        </p:txBody>
      </p:sp>
      <p:sp>
        <p:nvSpPr>
          <p:cNvPr id="14349" name="Text Box 15"/>
          <p:cNvSpPr txBox="1">
            <a:spLocks noChangeArrowheads="1"/>
          </p:cNvSpPr>
          <p:nvPr/>
        </p:nvSpPr>
        <p:spPr bwMode="auto">
          <a:xfrm>
            <a:off x="4257675" y="5143500"/>
            <a:ext cx="4797425" cy="1571625"/>
          </a:xfrm>
          <a:prstGeom prst="rect">
            <a:avLst/>
          </a:prstGeom>
          <a:noFill/>
          <a:ln w="19050">
            <a:solidFill>
              <a:srgbClr val="993300"/>
            </a:solidFill>
            <a:miter lim="800000"/>
            <a:headEnd/>
            <a:tailEnd/>
          </a:ln>
          <a:effectLst/>
        </p:spPr>
        <p:txBody>
          <a:bodyPr>
            <a:spAutoFit/>
          </a:bodyPr>
          <a:lstStyle/>
          <a:p>
            <a:r>
              <a:rPr lang="en-US" altLang="ja-JP">
                <a:ea typeface="ＭＳ Ｐゴシック" pitchFamily="50" charset="-128"/>
              </a:rPr>
              <a:t>(II) Convection and compression</a:t>
            </a:r>
          </a:p>
          <a:p>
            <a:r>
              <a:rPr lang="en-US" altLang="ja-JP">
                <a:ea typeface="ＭＳ Ｐゴシック" pitchFamily="50" charset="-128"/>
              </a:rPr>
              <a:t>Adiabatic betatron vs. Fermi</a:t>
            </a:r>
          </a:p>
          <a:p>
            <a:r>
              <a:rPr lang="en-US" altLang="ja-JP">
                <a:ea typeface="ＭＳ Ｐゴシック" pitchFamily="50" charset="-128"/>
              </a:rPr>
              <a:t>Depend on the topology </a:t>
            </a:r>
          </a:p>
          <a:p>
            <a:r>
              <a:rPr lang="en-US" altLang="ja-JP">
                <a:ea typeface="ＭＳ Ｐゴシック" pitchFamily="50" charset="-128"/>
              </a:rPr>
              <a:t>(X-type or Loop-loop? Slow-shock?)</a:t>
            </a:r>
          </a:p>
        </p:txBody>
      </p:sp>
      <p:sp>
        <p:nvSpPr>
          <p:cNvPr id="14350" name="Text Box 16"/>
          <p:cNvSpPr txBox="1">
            <a:spLocks noChangeArrowheads="1"/>
          </p:cNvSpPr>
          <p:nvPr/>
        </p:nvSpPr>
        <p:spPr bwMode="auto">
          <a:xfrm>
            <a:off x="5337175" y="998538"/>
            <a:ext cx="3567113" cy="841375"/>
          </a:xfrm>
          <a:prstGeom prst="rect">
            <a:avLst/>
          </a:prstGeom>
          <a:noFill/>
          <a:ln w="19050">
            <a:solidFill>
              <a:srgbClr val="FF0000"/>
            </a:solidFill>
            <a:miter lim="800000"/>
            <a:headEnd/>
            <a:tailEnd/>
          </a:ln>
          <a:effectLst/>
        </p:spPr>
        <p:txBody>
          <a:bodyPr wrap="none">
            <a:spAutoFit/>
          </a:bodyPr>
          <a:lstStyle/>
          <a:p>
            <a:r>
              <a:rPr lang="en-US" altLang="ja-JP" dirty="0">
                <a:ea typeface="ＭＳ Ｐゴシック" pitchFamily="50" charset="-128"/>
              </a:rPr>
              <a:t>(I) 1</a:t>
            </a:r>
            <a:r>
              <a:rPr lang="en-US" altLang="ja-JP" baseline="30000" dirty="0">
                <a:ea typeface="ＭＳ Ｐゴシック" pitchFamily="50" charset="-128"/>
              </a:rPr>
              <a:t>st</a:t>
            </a:r>
            <a:r>
              <a:rPr lang="en-US" altLang="ja-JP" dirty="0">
                <a:ea typeface="ＭＳ Ｐゴシック" pitchFamily="50" charset="-128"/>
              </a:rPr>
              <a:t> acceleration at X-line</a:t>
            </a:r>
          </a:p>
          <a:p>
            <a:r>
              <a:rPr lang="en-US" altLang="ja-JP" dirty="0">
                <a:ea typeface="ＭＳ Ｐゴシック" pitchFamily="50" charset="-128"/>
              </a:rPr>
              <a:t>(non-adiabatic)</a:t>
            </a:r>
          </a:p>
        </p:txBody>
      </p:sp>
      <p:sp>
        <p:nvSpPr>
          <p:cNvPr id="14351" name="Text Box 17"/>
          <p:cNvSpPr txBox="1">
            <a:spLocks noChangeArrowheads="1"/>
          </p:cNvSpPr>
          <p:nvPr/>
        </p:nvSpPr>
        <p:spPr bwMode="auto">
          <a:xfrm>
            <a:off x="431800" y="5454650"/>
            <a:ext cx="3235325" cy="841375"/>
          </a:xfrm>
          <a:prstGeom prst="rect">
            <a:avLst/>
          </a:prstGeom>
          <a:noFill/>
          <a:ln w="19050">
            <a:solidFill>
              <a:srgbClr val="0000FF"/>
            </a:solidFill>
            <a:miter lim="800000"/>
            <a:headEnd/>
            <a:tailEnd/>
          </a:ln>
          <a:effectLst/>
        </p:spPr>
        <p:txBody>
          <a:bodyPr wrap="none">
            <a:spAutoFit/>
          </a:bodyPr>
          <a:lstStyle/>
          <a:p>
            <a:r>
              <a:rPr lang="en-US" altLang="ja-JP"/>
              <a:t>(III) parallel acc.</a:t>
            </a:r>
          </a:p>
          <a:p>
            <a:r>
              <a:rPr lang="en-US" altLang="ja-JP"/>
              <a:t>wave-particle interaction</a:t>
            </a:r>
          </a:p>
        </p:txBody>
      </p:sp>
      <p:sp>
        <p:nvSpPr>
          <p:cNvPr id="14352" name="Text Box 18"/>
          <p:cNvSpPr txBox="1">
            <a:spLocks noChangeArrowheads="1"/>
          </p:cNvSpPr>
          <p:nvPr/>
        </p:nvSpPr>
        <p:spPr bwMode="auto">
          <a:xfrm>
            <a:off x="26988" y="1184275"/>
            <a:ext cx="3986212" cy="457200"/>
          </a:xfrm>
          <a:prstGeom prst="rect">
            <a:avLst/>
          </a:prstGeom>
          <a:noFill/>
          <a:ln w="9525">
            <a:noFill/>
            <a:miter lim="800000"/>
            <a:headEnd/>
            <a:tailEnd/>
          </a:ln>
          <a:effectLst/>
        </p:spPr>
        <p:txBody>
          <a:bodyPr wrap="none">
            <a:spAutoFit/>
          </a:bodyPr>
          <a:lstStyle/>
          <a:p>
            <a:r>
              <a:rPr lang="en-US" altLang="ja-JP">
                <a:ea typeface="ＭＳ Ｐゴシック" pitchFamily="50" charset="-128"/>
              </a:rPr>
              <a:t>(IV) </a:t>
            </a:r>
            <a:r>
              <a:rPr lang="en-US" altLang="ja-JP">
                <a:solidFill>
                  <a:srgbClr val="CC0099"/>
                </a:solidFill>
                <a:ea typeface="ＭＳ Ｐゴシック" pitchFamily="50" charset="-128"/>
              </a:rPr>
              <a:t>HXR</a:t>
            </a:r>
            <a:r>
              <a:rPr lang="en-US" altLang="ja-JP">
                <a:ea typeface="ＭＳ Ｐゴシック" pitchFamily="50" charset="-128"/>
              </a:rPr>
              <a:t> and </a:t>
            </a:r>
            <a:r>
              <a:rPr lang="en-US" altLang="ja-JP">
                <a:solidFill>
                  <a:srgbClr val="008000"/>
                </a:solidFill>
                <a:ea typeface="ＭＳ Ｐゴシック" pitchFamily="50" charset="-128"/>
              </a:rPr>
              <a:t>Microwave</a:t>
            </a:r>
            <a:r>
              <a:rPr lang="en-US" altLang="ja-JP">
                <a:ea typeface="ＭＳ Ｐゴシック" pitchFamily="50" charset="-128"/>
              </a:rPr>
              <a:t> obs.</a:t>
            </a:r>
          </a:p>
        </p:txBody>
      </p:sp>
      <p:sp>
        <p:nvSpPr>
          <p:cNvPr id="14353" name="Line 19"/>
          <p:cNvSpPr>
            <a:spLocks noChangeShapeType="1"/>
          </p:cNvSpPr>
          <p:nvPr/>
        </p:nvSpPr>
        <p:spPr bwMode="auto">
          <a:xfrm>
            <a:off x="8532813" y="1854200"/>
            <a:ext cx="0" cy="1214438"/>
          </a:xfrm>
          <a:prstGeom prst="line">
            <a:avLst/>
          </a:prstGeom>
          <a:noFill/>
          <a:ln w="19050">
            <a:solidFill>
              <a:srgbClr val="FF0000"/>
            </a:solidFill>
            <a:round/>
            <a:headEnd/>
            <a:tailEnd type="triangle" w="med" len="med"/>
          </a:ln>
          <a:effectLst/>
        </p:spPr>
        <p:txBody>
          <a:bodyPr/>
          <a:lstStyle/>
          <a:p>
            <a:endParaRPr lang="ja-JP" altLang="en-US"/>
          </a:p>
        </p:txBody>
      </p:sp>
      <p:sp>
        <p:nvSpPr>
          <p:cNvPr id="14354" name="Line 20"/>
          <p:cNvSpPr>
            <a:spLocks noChangeShapeType="1"/>
          </p:cNvSpPr>
          <p:nvPr/>
        </p:nvSpPr>
        <p:spPr bwMode="auto">
          <a:xfrm flipV="1">
            <a:off x="5832475" y="3697288"/>
            <a:ext cx="0" cy="1441450"/>
          </a:xfrm>
          <a:prstGeom prst="line">
            <a:avLst/>
          </a:prstGeom>
          <a:noFill/>
          <a:ln w="19050">
            <a:solidFill>
              <a:srgbClr val="993300"/>
            </a:solidFill>
            <a:round/>
            <a:headEnd/>
            <a:tailEnd type="triangle" w="med" len="med"/>
          </a:ln>
          <a:effectLst/>
        </p:spPr>
        <p:txBody>
          <a:bodyPr/>
          <a:lstStyle/>
          <a:p>
            <a:endParaRPr lang="ja-JP" altLang="en-US"/>
          </a:p>
        </p:txBody>
      </p:sp>
      <p:sp>
        <p:nvSpPr>
          <p:cNvPr id="14355" name="Line 21"/>
          <p:cNvSpPr>
            <a:spLocks noChangeShapeType="1"/>
          </p:cNvSpPr>
          <p:nvPr/>
        </p:nvSpPr>
        <p:spPr bwMode="auto">
          <a:xfrm flipV="1">
            <a:off x="3851275" y="4149725"/>
            <a:ext cx="0" cy="1304925"/>
          </a:xfrm>
          <a:prstGeom prst="line">
            <a:avLst/>
          </a:prstGeom>
          <a:noFill/>
          <a:ln w="19050">
            <a:solidFill>
              <a:srgbClr val="0000FF"/>
            </a:solidFill>
            <a:round/>
            <a:headEnd/>
            <a:tailEnd type="triangle" w="med" len="med"/>
          </a:ln>
          <a:effectLst/>
        </p:spPr>
        <p:txBody>
          <a:bodyPr/>
          <a:lstStyle/>
          <a:p>
            <a:endParaRPr lang="ja-JP" altLang="en-US"/>
          </a:p>
        </p:txBody>
      </p:sp>
      <p:sp>
        <p:nvSpPr>
          <p:cNvPr id="35862" name="Rectangle 22"/>
          <p:cNvSpPr>
            <a:spLocks noChangeArrowheads="1"/>
          </p:cNvSpPr>
          <p:nvPr/>
        </p:nvSpPr>
        <p:spPr bwMode="auto">
          <a:xfrm>
            <a:off x="4140200" y="2060575"/>
            <a:ext cx="3744913" cy="2590800"/>
          </a:xfrm>
          <a:prstGeom prst="rect">
            <a:avLst/>
          </a:prstGeom>
          <a:noFill/>
          <a:ln w="38100">
            <a:solidFill>
              <a:srgbClr val="FF0000"/>
            </a:solidFill>
            <a:miter lim="800000"/>
            <a:headEnd/>
            <a:tailEnd/>
          </a:ln>
          <a:effectLst/>
        </p:spPr>
        <p:txBody>
          <a:bodyPr wrap="none" anchor="ctr"/>
          <a:lstStyle/>
          <a:p>
            <a:pPr algn="ctr"/>
            <a:endParaRPr lang="ja-JP" altLang="ja-JP">
              <a:solidFill>
                <a:srgbClr val="FF0000"/>
              </a:solidFill>
            </a:endParaRPr>
          </a:p>
        </p:txBody>
      </p:sp>
      <p:sp>
        <p:nvSpPr>
          <p:cNvPr id="14357" name="Text Box 23"/>
          <p:cNvSpPr txBox="1">
            <a:spLocks noChangeArrowheads="1"/>
          </p:cNvSpPr>
          <p:nvPr/>
        </p:nvSpPr>
        <p:spPr bwMode="auto">
          <a:xfrm>
            <a:off x="303213" y="209550"/>
            <a:ext cx="4128053" cy="369332"/>
          </a:xfrm>
          <a:prstGeom prst="rect">
            <a:avLst/>
          </a:prstGeom>
          <a:noFill/>
          <a:ln w="9525">
            <a:noFill/>
            <a:miter lim="800000"/>
            <a:headEnd/>
            <a:tailEnd/>
          </a:ln>
          <a:effectLst/>
        </p:spPr>
        <p:txBody>
          <a:bodyPr wrap="none">
            <a:spAutoFit/>
          </a:bodyPr>
          <a:lstStyle/>
          <a:p>
            <a:r>
              <a:rPr lang="ja-JP" altLang="en-US" dirty="0">
                <a:solidFill>
                  <a:srgbClr val="FF0000"/>
                </a:solidFill>
              </a:rPr>
              <a:t>磁気</a:t>
            </a:r>
            <a:r>
              <a:rPr lang="ja-JP" altLang="en-US" dirty="0" smtClean="0">
                <a:solidFill>
                  <a:srgbClr val="FF0000"/>
                </a:solidFill>
              </a:rPr>
              <a:t>リコネクションでの粒子加速シナリオ</a:t>
            </a:r>
            <a:endParaRPr lang="en-US" altLang="ja-JP" dirty="0">
              <a:solidFill>
                <a:srgbClr val="FF0000"/>
              </a:solidFill>
            </a:endParaRPr>
          </a:p>
        </p:txBody>
      </p:sp>
      <p:sp>
        <p:nvSpPr>
          <p:cNvPr id="14358" name="Text Box 24"/>
          <p:cNvSpPr txBox="1">
            <a:spLocks noChangeArrowheads="1"/>
          </p:cNvSpPr>
          <p:nvPr/>
        </p:nvSpPr>
        <p:spPr bwMode="auto">
          <a:xfrm>
            <a:off x="34925" y="6453188"/>
            <a:ext cx="1892300" cy="366712"/>
          </a:xfrm>
          <a:prstGeom prst="rect">
            <a:avLst/>
          </a:prstGeom>
          <a:noFill/>
          <a:ln w="9525">
            <a:noFill/>
            <a:miter lim="800000"/>
            <a:headEnd/>
            <a:tailEnd/>
          </a:ln>
          <a:effectLst/>
        </p:spPr>
        <p:txBody>
          <a:bodyPr wrap="none">
            <a:spAutoFit/>
          </a:bodyPr>
          <a:lstStyle/>
          <a:p>
            <a:r>
              <a:rPr lang="en-US" altLang="ja-JP" sz="1800"/>
              <a:t>(Minoshima 2007)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62"/>
                                        </p:tgtEl>
                                        <p:attrNameLst>
                                          <p:attrName>style.visibility</p:attrName>
                                        </p:attrNameLst>
                                      </p:cBhvr>
                                      <p:to>
                                        <p:strVal val="visible"/>
                                      </p:to>
                                    </p:set>
                                    <p:anim calcmode="lin" valueType="num">
                                      <p:cBhvr additive="base">
                                        <p:cTn id="7" dur="500" fill="hold"/>
                                        <p:tgtEl>
                                          <p:spTgt spid="35862"/>
                                        </p:tgtEl>
                                        <p:attrNameLst>
                                          <p:attrName>ppt_x</p:attrName>
                                        </p:attrNameLst>
                                      </p:cBhvr>
                                      <p:tavLst>
                                        <p:tav tm="0">
                                          <p:val>
                                            <p:strVal val="#ppt_x"/>
                                          </p:val>
                                        </p:tav>
                                        <p:tav tm="100000">
                                          <p:val>
                                            <p:strVal val="#ppt_x"/>
                                          </p:val>
                                        </p:tav>
                                      </p:tavLst>
                                    </p:anim>
                                    <p:anim calcmode="lin" valueType="num">
                                      <p:cBhvr additive="base">
                                        <p:cTn id="8" dur="500" fill="hold"/>
                                        <p:tgtEl>
                                          <p:spTgt spid="358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2005-07-27</a:t>
            </a:r>
            <a:r>
              <a:rPr kumimoji="1" lang="ja-JP" altLang="en-US" dirty="0" smtClean="0"/>
              <a:t>イベントでは電波源が上昇する傾向　</a:t>
            </a:r>
            <a:r>
              <a:rPr kumimoji="1" lang="en-US" altLang="ja-JP" dirty="0" smtClean="0"/>
              <a:t>HXR</a:t>
            </a:r>
            <a:r>
              <a:rPr kumimoji="1" lang="ja-JP" altLang="en-US" dirty="0" smtClean="0"/>
              <a:t>→</a:t>
            </a:r>
            <a:r>
              <a:rPr kumimoji="1" lang="en-US" altLang="ja-JP" dirty="0" smtClean="0"/>
              <a:t>34GH</a:t>
            </a:r>
            <a:r>
              <a:rPr kumimoji="1" lang="ja-JP" altLang="en-US" dirty="0" smtClean="0"/>
              <a:t>ｚ→</a:t>
            </a:r>
            <a:r>
              <a:rPr kumimoji="1" lang="en-US" altLang="ja-JP" dirty="0" smtClean="0"/>
              <a:t>17GHz</a:t>
            </a:r>
          </a:p>
          <a:p>
            <a:r>
              <a:rPr lang="en-US" altLang="ja-JP" dirty="0" smtClean="0"/>
              <a:t>2003-10-24</a:t>
            </a:r>
            <a:r>
              <a:rPr lang="ja-JP" altLang="en-US" dirty="0" smtClean="0"/>
              <a:t>イベントではピーク時刻では傾向は同じ　</a:t>
            </a:r>
            <a:r>
              <a:rPr lang="en-US" altLang="ja-JP" dirty="0" smtClean="0"/>
              <a:t> HXR</a:t>
            </a:r>
            <a:r>
              <a:rPr lang="ja-JP" altLang="en-US" dirty="0" smtClean="0"/>
              <a:t>→</a:t>
            </a:r>
            <a:r>
              <a:rPr lang="en-US" altLang="ja-JP" dirty="0" smtClean="0"/>
              <a:t>34GH</a:t>
            </a:r>
            <a:r>
              <a:rPr lang="ja-JP" altLang="en-US" dirty="0" smtClean="0"/>
              <a:t>ｚ→</a:t>
            </a:r>
            <a:r>
              <a:rPr lang="en-US" altLang="ja-JP" dirty="0" smtClean="0"/>
              <a:t>17GHz</a:t>
            </a:r>
          </a:p>
          <a:p>
            <a:r>
              <a:rPr kumimoji="1" lang="en-US" altLang="ja-JP" dirty="0" smtClean="0"/>
              <a:t>2002-08-24</a:t>
            </a:r>
            <a:r>
              <a:rPr kumimoji="1" lang="ja-JP" altLang="en-US" dirty="0" smtClean="0"/>
              <a:t>イベントでは下降傾向が見られた</a:t>
            </a:r>
            <a:endParaRPr kumimoji="1" lang="en-US" altLang="ja-JP" dirty="0" smtClean="0"/>
          </a:p>
          <a:p>
            <a:pPr>
              <a:buNone/>
            </a:pPr>
            <a:r>
              <a:rPr lang="ja-JP" altLang="en-US" dirty="0" smtClean="0"/>
              <a:t>　</a:t>
            </a:r>
            <a:r>
              <a:rPr lang="en-US" altLang="ja-JP" dirty="0" smtClean="0"/>
              <a:t>17GH</a:t>
            </a:r>
            <a:r>
              <a:rPr lang="ja-JP" altLang="en-US" dirty="0" smtClean="0"/>
              <a:t>ｚ→３４</a:t>
            </a:r>
            <a:r>
              <a:rPr lang="en-US" altLang="ja-JP" dirty="0" smtClean="0"/>
              <a:t>GH</a:t>
            </a:r>
            <a:r>
              <a:rPr lang="ja-JP" altLang="en-US" dirty="0" err="1" smtClean="0"/>
              <a:t>ｚ</a:t>
            </a:r>
            <a:endParaRPr lang="en-US" altLang="ja-JP" dirty="0" smtClean="0"/>
          </a:p>
          <a:p>
            <a:r>
              <a:rPr kumimoji="1" lang="ja-JP" altLang="en-US" dirty="0" smtClean="0"/>
              <a:t>３４</a:t>
            </a:r>
            <a:r>
              <a:rPr kumimoji="1" lang="en-US" altLang="ja-JP" dirty="0" smtClean="0"/>
              <a:t>GH</a:t>
            </a:r>
            <a:r>
              <a:rPr kumimoji="1" lang="ja-JP" altLang="en-US" dirty="0" err="1" smtClean="0"/>
              <a:t>ｚ</a:t>
            </a:r>
            <a:r>
              <a:rPr kumimoji="1" lang="ja-JP" altLang="en-US" dirty="0" smtClean="0"/>
              <a:t>が</a:t>
            </a:r>
            <a:r>
              <a:rPr kumimoji="1" lang="ja-JP" altLang="en-US" dirty="0" smtClean="0"/>
              <a:t>先行</a:t>
            </a:r>
            <a:r>
              <a:rPr lang="ja-JP" altLang="en-US" dirty="0" smtClean="0"/>
              <a:t>して変動</a:t>
            </a:r>
            <a:r>
              <a:rPr kumimoji="1" lang="ja-JP" altLang="en-US" dirty="0" smtClean="0"/>
              <a:t>する</a:t>
            </a:r>
            <a:r>
              <a:rPr kumimoji="1" lang="ja-JP" altLang="en-US" dirty="0" smtClean="0"/>
              <a:t>傾向が見られた</a:t>
            </a:r>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1908175" y="209550"/>
            <a:ext cx="5616575" cy="822325"/>
          </a:xfrm>
          <a:prstGeom prst="rect">
            <a:avLst/>
          </a:prstGeom>
          <a:noFill/>
          <a:ln w="9525">
            <a:noFill/>
            <a:miter lim="800000"/>
            <a:headEnd/>
            <a:tailEnd/>
          </a:ln>
          <a:effectLst/>
        </p:spPr>
        <p:txBody>
          <a:bodyPr>
            <a:spAutoFit/>
          </a:bodyPr>
          <a:lstStyle/>
          <a:p>
            <a:r>
              <a:rPr lang="ja-JP" altLang="en-US" b="1" dirty="0"/>
              <a:t>ループトップ付近の硬</a:t>
            </a:r>
            <a:r>
              <a:rPr lang="en-US" altLang="ja-JP" b="1" dirty="0"/>
              <a:t>X</a:t>
            </a:r>
            <a:r>
              <a:rPr lang="ja-JP" altLang="en-US" b="1" dirty="0"/>
              <a:t>線源 </a:t>
            </a:r>
            <a:r>
              <a:rPr lang="en-US" altLang="ja-JP" b="1" dirty="0"/>
              <a:t>(33-53keV) </a:t>
            </a:r>
            <a:r>
              <a:rPr lang="ja-JP" altLang="en-US" b="1" dirty="0"/>
              <a:t>とマイクロ波源 </a:t>
            </a:r>
            <a:r>
              <a:rPr lang="en-US" altLang="ja-JP" b="1" dirty="0"/>
              <a:t>(17GHz) </a:t>
            </a:r>
            <a:r>
              <a:rPr lang="ja-JP" altLang="en-US" b="1" dirty="0"/>
              <a:t>の高さの比較</a:t>
            </a:r>
          </a:p>
        </p:txBody>
      </p:sp>
      <p:grpSp>
        <p:nvGrpSpPr>
          <p:cNvPr id="2" name="Group 12"/>
          <p:cNvGrpSpPr>
            <a:grpSpLocks/>
          </p:cNvGrpSpPr>
          <p:nvPr/>
        </p:nvGrpSpPr>
        <p:grpSpPr bwMode="auto">
          <a:xfrm>
            <a:off x="466725" y="1000125"/>
            <a:ext cx="7993063" cy="5813425"/>
            <a:chOff x="294" y="630"/>
            <a:chExt cx="5035" cy="3662"/>
          </a:xfrm>
        </p:grpSpPr>
        <p:pic>
          <p:nvPicPr>
            <p:cNvPr id="30724" name="Picture 4" descr="17GHXR_plot"/>
            <p:cNvPicPr>
              <a:picLocks noChangeAspect="1" noChangeArrowheads="1"/>
            </p:cNvPicPr>
            <p:nvPr/>
          </p:nvPicPr>
          <p:blipFill>
            <a:blip r:embed="rId2" cstate="print"/>
            <a:srcRect/>
            <a:stretch>
              <a:fillRect/>
            </a:stretch>
          </p:blipFill>
          <p:spPr bwMode="auto">
            <a:xfrm>
              <a:off x="294" y="630"/>
              <a:ext cx="5035" cy="3662"/>
            </a:xfrm>
            <a:prstGeom prst="rect">
              <a:avLst/>
            </a:prstGeom>
            <a:noFill/>
            <a:ln w="9525">
              <a:noFill/>
              <a:miter lim="800000"/>
              <a:headEnd/>
              <a:tailEnd/>
            </a:ln>
          </p:spPr>
        </p:pic>
        <p:sp>
          <p:nvSpPr>
            <p:cNvPr id="30725" name="Line 6"/>
            <p:cNvSpPr>
              <a:spLocks noChangeShapeType="1"/>
            </p:cNvSpPr>
            <p:nvPr/>
          </p:nvSpPr>
          <p:spPr bwMode="auto">
            <a:xfrm flipH="1" flipV="1">
              <a:off x="1882" y="1661"/>
              <a:ext cx="318" cy="454"/>
            </a:xfrm>
            <a:prstGeom prst="line">
              <a:avLst/>
            </a:prstGeom>
            <a:noFill/>
            <a:ln w="76200">
              <a:solidFill>
                <a:srgbClr val="008000"/>
              </a:solidFill>
              <a:round/>
              <a:headEnd/>
              <a:tailEnd type="triangle" w="med" len="med"/>
            </a:ln>
            <a:effectLst/>
          </p:spPr>
          <p:txBody>
            <a:bodyPr/>
            <a:lstStyle/>
            <a:p>
              <a:endParaRPr lang="ja-JP" altLang="en-US"/>
            </a:p>
          </p:txBody>
        </p:sp>
        <p:sp>
          <p:nvSpPr>
            <p:cNvPr id="30726" name="Text Box 7"/>
            <p:cNvSpPr txBox="1">
              <a:spLocks noChangeArrowheads="1"/>
            </p:cNvSpPr>
            <p:nvPr/>
          </p:nvSpPr>
          <p:spPr bwMode="auto">
            <a:xfrm>
              <a:off x="1189" y="1356"/>
              <a:ext cx="1388" cy="288"/>
            </a:xfrm>
            <a:prstGeom prst="rect">
              <a:avLst/>
            </a:prstGeom>
            <a:noFill/>
            <a:ln w="9525">
              <a:noFill/>
              <a:miter lim="800000"/>
              <a:headEnd/>
              <a:tailEnd/>
            </a:ln>
            <a:effectLst/>
          </p:spPr>
          <p:txBody>
            <a:bodyPr wrap="none">
              <a:spAutoFit/>
            </a:bodyPr>
            <a:lstStyle/>
            <a:p>
              <a:r>
                <a:rPr lang="ja-JP" altLang="en-US" b="1">
                  <a:solidFill>
                    <a:srgbClr val="008000"/>
                  </a:solidFill>
                </a:rPr>
                <a:t>硬</a:t>
              </a:r>
              <a:r>
                <a:rPr lang="en-US" altLang="ja-JP" b="1">
                  <a:solidFill>
                    <a:srgbClr val="008000"/>
                  </a:solidFill>
                </a:rPr>
                <a:t>X</a:t>
              </a:r>
              <a:r>
                <a:rPr lang="ja-JP" altLang="en-US" b="1">
                  <a:solidFill>
                    <a:srgbClr val="008000"/>
                  </a:solidFill>
                </a:rPr>
                <a:t>線源が高い</a:t>
              </a:r>
            </a:p>
          </p:txBody>
        </p:sp>
        <p:sp>
          <p:nvSpPr>
            <p:cNvPr id="30727" name="Line 8"/>
            <p:cNvSpPr>
              <a:spLocks noChangeShapeType="1"/>
            </p:cNvSpPr>
            <p:nvPr/>
          </p:nvSpPr>
          <p:spPr bwMode="auto">
            <a:xfrm>
              <a:off x="3470" y="2251"/>
              <a:ext cx="318" cy="454"/>
            </a:xfrm>
            <a:prstGeom prst="line">
              <a:avLst/>
            </a:prstGeom>
            <a:noFill/>
            <a:ln w="76200">
              <a:solidFill>
                <a:srgbClr val="008000"/>
              </a:solidFill>
              <a:round/>
              <a:headEnd/>
              <a:tailEnd type="triangle" w="med" len="med"/>
            </a:ln>
            <a:effectLst/>
          </p:spPr>
          <p:txBody>
            <a:bodyPr/>
            <a:lstStyle/>
            <a:p>
              <a:endParaRPr lang="ja-JP" altLang="en-US"/>
            </a:p>
          </p:txBody>
        </p:sp>
        <p:sp>
          <p:nvSpPr>
            <p:cNvPr id="30728" name="Text Box 9"/>
            <p:cNvSpPr txBox="1">
              <a:spLocks noChangeArrowheads="1"/>
            </p:cNvSpPr>
            <p:nvPr/>
          </p:nvSpPr>
          <p:spPr bwMode="auto">
            <a:xfrm>
              <a:off x="3049" y="2840"/>
              <a:ext cx="1679" cy="288"/>
            </a:xfrm>
            <a:prstGeom prst="rect">
              <a:avLst/>
            </a:prstGeom>
            <a:noFill/>
            <a:ln w="9525">
              <a:noFill/>
              <a:miter lim="800000"/>
              <a:headEnd/>
              <a:tailEnd/>
            </a:ln>
            <a:effectLst/>
          </p:spPr>
          <p:txBody>
            <a:bodyPr wrap="none">
              <a:spAutoFit/>
            </a:bodyPr>
            <a:lstStyle/>
            <a:p>
              <a:r>
                <a:rPr lang="ja-JP" altLang="en-US" b="1">
                  <a:solidFill>
                    <a:srgbClr val="008000"/>
                  </a:solidFill>
                </a:rPr>
                <a:t>マイクロ波源が高い</a:t>
              </a:r>
            </a:p>
          </p:txBody>
        </p:sp>
        <p:sp>
          <p:nvSpPr>
            <p:cNvPr id="30729" name="Oval 10"/>
            <p:cNvSpPr>
              <a:spLocks noChangeArrowheads="1"/>
            </p:cNvSpPr>
            <p:nvPr/>
          </p:nvSpPr>
          <p:spPr bwMode="auto">
            <a:xfrm>
              <a:off x="1111" y="2931"/>
              <a:ext cx="953" cy="590"/>
            </a:xfrm>
            <a:prstGeom prst="ellipse">
              <a:avLst/>
            </a:prstGeom>
            <a:noFill/>
            <a:ln w="38100">
              <a:solidFill>
                <a:schemeClr val="tx1"/>
              </a:solidFill>
              <a:prstDash val="dash"/>
              <a:round/>
              <a:headEnd/>
              <a:tailEnd/>
            </a:ln>
            <a:effectLst/>
          </p:spPr>
          <p:txBody>
            <a:bodyPr wrap="none" anchor="ctr"/>
            <a:lstStyle/>
            <a:p>
              <a:endParaRPr lang="ja-JP" altLang="en-US"/>
            </a:p>
          </p:txBody>
        </p:sp>
        <p:sp>
          <p:nvSpPr>
            <p:cNvPr id="30730" name="Text Box 11"/>
            <p:cNvSpPr txBox="1">
              <a:spLocks noChangeArrowheads="1"/>
            </p:cNvSpPr>
            <p:nvPr/>
          </p:nvSpPr>
          <p:spPr bwMode="auto">
            <a:xfrm>
              <a:off x="1973" y="3294"/>
              <a:ext cx="1889" cy="288"/>
            </a:xfrm>
            <a:prstGeom prst="rect">
              <a:avLst/>
            </a:prstGeom>
            <a:noFill/>
            <a:ln w="9525">
              <a:noFill/>
              <a:miter lim="800000"/>
              <a:headEnd/>
              <a:tailEnd/>
            </a:ln>
            <a:effectLst/>
          </p:spPr>
          <p:txBody>
            <a:bodyPr wrap="none">
              <a:spAutoFit/>
            </a:bodyPr>
            <a:lstStyle/>
            <a:p>
              <a:r>
                <a:rPr lang="en-US" altLang="ja-JP"/>
                <a:t>Behind-the-Limb Flare</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テキスト ボックス 9"/>
          <p:cNvSpPr txBox="1">
            <a:spLocks noChangeArrowheads="1"/>
          </p:cNvSpPr>
          <p:nvPr/>
        </p:nvSpPr>
        <p:spPr bwMode="auto">
          <a:xfrm>
            <a:off x="179388" y="231775"/>
            <a:ext cx="8048625" cy="830263"/>
          </a:xfrm>
          <a:prstGeom prst="rect">
            <a:avLst/>
          </a:prstGeom>
          <a:noFill/>
          <a:ln w="9525">
            <a:noFill/>
            <a:miter lim="800000"/>
            <a:headEnd/>
            <a:tailEnd/>
          </a:ln>
        </p:spPr>
        <p:txBody>
          <a:bodyPr wrap="none">
            <a:spAutoFit/>
          </a:bodyPr>
          <a:lstStyle/>
          <a:p>
            <a:r>
              <a:rPr lang="ja-JP" altLang="en-US"/>
              <a:t>ドリフト運動論を用いた太陽フレア粒子加速モデル</a:t>
            </a:r>
            <a:endParaRPr lang="en-US" altLang="ja-JP"/>
          </a:p>
          <a:p>
            <a:r>
              <a:rPr lang="ja-JP" altLang="en-US"/>
              <a:t>　　</a:t>
            </a:r>
            <a:r>
              <a:rPr lang="en-US" altLang="ja-JP"/>
              <a:t>(Minoshima, Masuda, Miyoshi, and Kusano, ApJ submitted)</a:t>
            </a:r>
            <a:endParaRPr lang="ja-JP" altLang="en-US"/>
          </a:p>
        </p:txBody>
      </p:sp>
      <p:grpSp>
        <p:nvGrpSpPr>
          <p:cNvPr id="2" name="グループ化 34"/>
          <p:cNvGrpSpPr>
            <a:grpSpLocks/>
          </p:cNvGrpSpPr>
          <p:nvPr/>
        </p:nvGrpSpPr>
        <p:grpSpPr bwMode="auto">
          <a:xfrm>
            <a:off x="0" y="980728"/>
            <a:ext cx="6264820" cy="3960738"/>
            <a:chOff x="179511" y="1599183"/>
            <a:chExt cx="7344817" cy="4998169"/>
          </a:xfrm>
        </p:grpSpPr>
        <p:pic>
          <p:nvPicPr>
            <p:cNvPr id="34821" name="図 2"/>
            <p:cNvPicPr>
              <a:picLocks noChangeAspect="1"/>
            </p:cNvPicPr>
            <p:nvPr/>
          </p:nvPicPr>
          <p:blipFill>
            <a:blip r:embed="rId2" cstate="print"/>
            <a:srcRect/>
            <a:stretch>
              <a:fillRect/>
            </a:stretch>
          </p:blipFill>
          <p:spPr bwMode="auto">
            <a:xfrm>
              <a:off x="179511" y="1815207"/>
              <a:ext cx="6306461" cy="4176464"/>
            </a:xfrm>
            <a:prstGeom prst="rect">
              <a:avLst/>
            </a:prstGeom>
            <a:noFill/>
            <a:ln w="9525">
              <a:noFill/>
              <a:miter lim="800000"/>
              <a:headEnd/>
              <a:tailEnd/>
            </a:ln>
          </p:spPr>
        </p:pic>
        <p:cxnSp>
          <p:nvCxnSpPr>
            <p:cNvPr id="7" name="直線コネクタ 6"/>
            <p:cNvCxnSpPr/>
            <p:nvPr/>
          </p:nvCxnSpPr>
          <p:spPr>
            <a:xfrm>
              <a:off x="1979602" y="6135470"/>
              <a:ext cx="4320854" cy="0"/>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4823" name="テキスト ボックス 7"/>
            <p:cNvSpPr txBox="1">
              <a:spLocks noChangeArrowheads="1"/>
            </p:cNvSpPr>
            <p:nvPr/>
          </p:nvSpPr>
          <p:spPr bwMode="auto">
            <a:xfrm>
              <a:off x="2555776" y="6135687"/>
              <a:ext cx="2874505" cy="461665"/>
            </a:xfrm>
            <a:prstGeom prst="rect">
              <a:avLst/>
            </a:prstGeom>
            <a:noFill/>
            <a:ln w="9525">
              <a:noFill/>
              <a:miter lim="800000"/>
              <a:headEnd/>
              <a:tailEnd/>
            </a:ln>
          </p:spPr>
          <p:txBody>
            <a:bodyPr wrap="none">
              <a:spAutoFit/>
            </a:bodyPr>
            <a:lstStyle/>
            <a:p>
              <a:r>
                <a:rPr lang="ja-JP" altLang="en-US"/>
                <a:t>電子の存在する高度</a:t>
              </a:r>
            </a:p>
          </p:txBody>
        </p:sp>
        <p:sp>
          <p:nvSpPr>
            <p:cNvPr id="34824" name="テキスト ボックス 8"/>
            <p:cNvSpPr txBox="1">
              <a:spLocks noChangeArrowheads="1"/>
            </p:cNvSpPr>
            <p:nvPr/>
          </p:nvSpPr>
          <p:spPr bwMode="auto">
            <a:xfrm>
              <a:off x="6364293" y="5904854"/>
              <a:ext cx="492443" cy="461665"/>
            </a:xfrm>
            <a:prstGeom prst="rect">
              <a:avLst/>
            </a:prstGeom>
            <a:noFill/>
            <a:ln w="9525">
              <a:noFill/>
              <a:miter lim="800000"/>
              <a:headEnd/>
              <a:tailEnd/>
            </a:ln>
          </p:spPr>
          <p:txBody>
            <a:bodyPr wrap="none">
              <a:spAutoFit/>
            </a:bodyPr>
            <a:lstStyle/>
            <a:p>
              <a:r>
                <a:rPr lang="ja-JP" altLang="en-US"/>
                <a:t>高</a:t>
              </a:r>
            </a:p>
          </p:txBody>
        </p:sp>
        <p:cxnSp>
          <p:nvCxnSpPr>
            <p:cNvPr id="12" name="直線矢印コネクタ 11"/>
            <p:cNvCxnSpPr/>
            <p:nvPr/>
          </p:nvCxnSpPr>
          <p:spPr>
            <a:xfrm>
              <a:off x="4728948" y="1599183"/>
              <a:ext cx="0" cy="431725"/>
            </a:xfrm>
            <a:prstGeom prst="straightConnector1">
              <a:avLst/>
            </a:prstGeom>
            <a:ln w="38100">
              <a:prstDash val="solid"/>
              <a:tailEnd type="arrow"/>
            </a:ln>
          </p:spPr>
          <p:style>
            <a:lnRef idx="1">
              <a:schemeClr val="dk1"/>
            </a:lnRef>
            <a:fillRef idx="0">
              <a:schemeClr val="dk1"/>
            </a:fillRef>
            <a:effectRef idx="0">
              <a:schemeClr val="dk1"/>
            </a:effectRef>
            <a:fontRef idx="minor">
              <a:schemeClr val="tx1"/>
            </a:fontRef>
          </p:style>
        </p:cxnSp>
        <p:cxnSp>
          <p:nvCxnSpPr>
            <p:cNvPr id="15" name="直線矢印コネクタ 14"/>
            <p:cNvCxnSpPr/>
            <p:nvPr/>
          </p:nvCxnSpPr>
          <p:spPr>
            <a:xfrm>
              <a:off x="5292469" y="2319783"/>
              <a:ext cx="0" cy="431725"/>
            </a:xfrm>
            <a:prstGeom prst="straightConnector1">
              <a:avLst/>
            </a:prstGeom>
            <a:ln w="38100">
              <a:prstDash val="solid"/>
              <a:tailEnd type="arrow"/>
            </a:ln>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a:off x="5652805" y="2895945"/>
              <a:ext cx="0" cy="431725"/>
            </a:xfrm>
            <a:prstGeom prst="straightConnector1">
              <a:avLst/>
            </a:prstGeom>
            <a:ln w="38100">
              <a:prstDash val="solid"/>
              <a:tailEnd type="arrow"/>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a:off x="5579785" y="3614958"/>
              <a:ext cx="0" cy="431725"/>
            </a:xfrm>
            <a:prstGeom prst="straightConnector1">
              <a:avLst/>
            </a:prstGeom>
            <a:ln w="38100">
              <a:prstDash val="solid"/>
              <a:tailEnd type="arrow"/>
            </a:ln>
          </p:spPr>
          <p:style>
            <a:lnRef idx="1">
              <a:schemeClr val="dk1"/>
            </a:lnRef>
            <a:fillRef idx="0">
              <a:schemeClr val="dk1"/>
            </a:fillRef>
            <a:effectRef idx="0">
              <a:schemeClr val="dk1"/>
            </a:effectRef>
            <a:fontRef idx="minor">
              <a:schemeClr val="tx1"/>
            </a:fontRef>
          </p:style>
        </p:cxnSp>
        <p:cxnSp>
          <p:nvCxnSpPr>
            <p:cNvPr id="18" name="直線矢印コネクタ 17"/>
            <p:cNvCxnSpPr/>
            <p:nvPr/>
          </p:nvCxnSpPr>
          <p:spPr>
            <a:xfrm>
              <a:off x="5435333" y="4191120"/>
              <a:ext cx="0" cy="431725"/>
            </a:xfrm>
            <a:prstGeom prst="straightConnector1">
              <a:avLst/>
            </a:prstGeom>
            <a:ln w="38100">
              <a:prstDash val="solid"/>
              <a:tailEnd type="arrow"/>
            </a:ln>
          </p:spPr>
          <p:style>
            <a:lnRef idx="1">
              <a:schemeClr val="dk1"/>
            </a:lnRef>
            <a:fillRef idx="0">
              <a:schemeClr val="dk1"/>
            </a:fillRef>
            <a:effectRef idx="0">
              <a:schemeClr val="dk1"/>
            </a:effectRef>
            <a:fontRef idx="minor">
              <a:schemeClr val="tx1"/>
            </a:fontRef>
          </p:style>
        </p:cxnSp>
        <p:sp>
          <p:nvSpPr>
            <p:cNvPr id="34830" name="テキスト ボックス 19"/>
            <p:cNvSpPr txBox="1">
              <a:spLocks noChangeArrowheads="1"/>
            </p:cNvSpPr>
            <p:nvPr/>
          </p:nvSpPr>
          <p:spPr bwMode="auto">
            <a:xfrm>
              <a:off x="6970330" y="2348880"/>
              <a:ext cx="553998" cy="2266005"/>
            </a:xfrm>
            <a:prstGeom prst="rect">
              <a:avLst/>
            </a:prstGeom>
            <a:noFill/>
            <a:ln w="9525">
              <a:noFill/>
              <a:miter lim="800000"/>
              <a:headEnd/>
              <a:tailEnd/>
            </a:ln>
          </p:spPr>
          <p:txBody>
            <a:bodyPr vert="eaVert" wrap="none">
              <a:spAutoFit/>
            </a:bodyPr>
            <a:lstStyle/>
            <a:p>
              <a:r>
                <a:rPr lang="ja-JP" altLang="en-US"/>
                <a:t>電子のエネルギー</a:t>
              </a:r>
            </a:p>
          </p:txBody>
        </p:sp>
        <p:cxnSp>
          <p:nvCxnSpPr>
            <p:cNvPr id="27" name="直線コネクタ 26"/>
            <p:cNvCxnSpPr/>
            <p:nvPr/>
          </p:nvCxnSpPr>
          <p:spPr>
            <a:xfrm flipH="1">
              <a:off x="7019540" y="2205503"/>
              <a:ext cx="11112" cy="2736375"/>
            </a:xfrm>
            <a:prstGeom prst="line">
              <a:avLst/>
            </a:prstGeom>
            <a:ln w="38100">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832" name="テキスト ボックス 29"/>
            <p:cNvSpPr txBox="1">
              <a:spLocks noChangeArrowheads="1"/>
            </p:cNvSpPr>
            <p:nvPr/>
          </p:nvSpPr>
          <p:spPr bwMode="auto">
            <a:xfrm>
              <a:off x="6754306" y="4973106"/>
              <a:ext cx="553998" cy="400110"/>
            </a:xfrm>
            <a:prstGeom prst="rect">
              <a:avLst/>
            </a:prstGeom>
            <a:noFill/>
            <a:ln w="9525">
              <a:noFill/>
              <a:miter lim="800000"/>
              <a:headEnd/>
              <a:tailEnd/>
            </a:ln>
          </p:spPr>
          <p:txBody>
            <a:bodyPr vert="eaVert" wrap="none">
              <a:spAutoFit/>
            </a:bodyPr>
            <a:lstStyle/>
            <a:p>
              <a:r>
                <a:rPr lang="ja-JP" altLang="en-US"/>
                <a:t>高</a:t>
              </a:r>
            </a:p>
          </p:txBody>
        </p:sp>
        <p:sp>
          <p:nvSpPr>
            <p:cNvPr id="34833" name="テキスト ボックス 31"/>
            <p:cNvSpPr txBox="1">
              <a:spLocks noChangeArrowheads="1"/>
            </p:cNvSpPr>
            <p:nvPr/>
          </p:nvSpPr>
          <p:spPr bwMode="auto">
            <a:xfrm>
              <a:off x="6748789" y="1796558"/>
              <a:ext cx="553998" cy="400110"/>
            </a:xfrm>
            <a:prstGeom prst="rect">
              <a:avLst/>
            </a:prstGeom>
            <a:noFill/>
            <a:ln w="9525">
              <a:noFill/>
              <a:miter lim="800000"/>
              <a:headEnd/>
              <a:tailEnd/>
            </a:ln>
          </p:spPr>
          <p:txBody>
            <a:bodyPr vert="eaVert" wrap="none">
              <a:spAutoFit/>
            </a:bodyPr>
            <a:lstStyle/>
            <a:p>
              <a:r>
                <a:rPr lang="ja-JP" altLang="en-US"/>
                <a:t>低</a:t>
              </a:r>
            </a:p>
          </p:txBody>
        </p:sp>
        <p:sp>
          <p:nvSpPr>
            <p:cNvPr id="34834" name="テキスト ボックス 32"/>
            <p:cNvSpPr txBox="1">
              <a:spLocks noChangeArrowheads="1"/>
            </p:cNvSpPr>
            <p:nvPr/>
          </p:nvSpPr>
          <p:spPr bwMode="auto">
            <a:xfrm>
              <a:off x="1424605" y="5904854"/>
              <a:ext cx="492443" cy="461665"/>
            </a:xfrm>
            <a:prstGeom prst="rect">
              <a:avLst/>
            </a:prstGeom>
            <a:noFill/>
            <a:ln w="9525">
              <a:noFill/>
              <a:miter lim="800000"/>
              <a:headEnd/>
              <a:tailEnd/>
            </a:ln>
          </p:spPr>
          <p:txBody>
            <a:bodyPr wrap="none">
              <a:spAutoFit/>
            </a:bodyPr>
            <a:lstStyle/>
            <a:p>
              <a:r>
                <a:rPr lang="ja-JP" altLang="en-US"/>
                <a:t>低</a:t>
              </a:r>
            </a:p>
          </p:txBody>
        </p:sp>
      </p:grpSp>
      <p:sp>
        <p:nvSpPr>
          <p:cNvPr id="19" name="テキスト ボックス 1"/>
          <p:cNvSpPr txBox="1">
            <a:spLocks noChangeArrowheads="1"/>
          </p:cNvSpPr>
          <p:nvPr/>
        </p:nvSpPr>
        <p:spPr bwMode="auto">
          <a:xfrm>
            <a:off x="179512" y="5517233"/>
            <a:ext cx="4806124" cy="923330"/>
          </a:xfrm>
          <a:prstGeom prst="rect">
            <a:avLst/>
          </a:prstGeom>
          <a:noFill/>
          <a:ln w="28575">
            <a:solidFill>
              <a:srgbClr val="000000"/>
            </a:solidFill>
            <a:miter lim="800000"/>
            <a:headEnd/>
            <a:tailEnd/>
          </a:ln>
        </p:spPr>
        <p:txBody>
          <a:bodyPr wrap="square">
            <a:spAutoFit/>
          </a:bodyPr>
          <a:lstStyle/>
          <a:p>
            <a:r>
              <a:rPr lang="ja-JP" altLang="en-US" b="1" dirty="0" smtClean="0"/>
              <a:t>低エネルギー</a:t>
            </a:r>
            <a:r>
              <a:rPr lang="ja-JP" altLang="en-US" b="1" dirty="0"/>
              <a:t>硬</a:t>
            </a:r>
            <a:r>
              <a:rPr lang="en-US" altLang="ja-JP" b="1" dirty="0"/>
              <a:t>X</a:t>
            </a:r>
            <a:r>
              <a:rPr lang="ja-JP" altLang="en-US" b="1" dirty="0"/>
              <a:t>線</a:t>
            </a:r>
            <a:r>
              <a:rPr lang="en-US" altLang="ja-JP" b="1" dirty="0"/>
              <a:t>		</a:t>
            </a:r>
            <a:r>
              <a:rPr lang="ja-JP" altLang="en-US" b="1" dirty="0" smtClean="0">
                <a:solidFill>
                  <a:srgbClr val="002060"/>
                </a:solidFill>
              </a:rPr>
              <a:t>低</a:t>
            </a:r>
            <a:r>
              <a:rPr lang="ja-JP" altLang="en-US" b="1" dirty="0" smtClean="0"/>
              <a:t>高度</a:t>
            </a:r>
            <a:endParaRPr lang="en-US" altLang="ja-JP" b="1" dirty="0"/>
          </a:p>
          <a:p>
            <a:r>
              <a:rPr lang="ja-JP" altLang="en-US" b="1" dirty="0"/>
              <a:t>高エネルギー硬</a:t>
            </a:r>
            <a:r>
              <a:rPr lang="en-US" altLang="ja-JP" b="1" dirty="0"/>
              <a:t>X</a:t>
            </a:r>
            <a:r>
              <a:rPr lang="ja-JP" altLang="en-US" b="1" dirty="0"/>
              <a:t>線</a:t>
            </a:r>
            <a:r>
              <a:rPr lang="en-US" altLang="ja-JP" b="1" dirty="0"/>
              <a:t>		</a:t>
            </a:r>
            <a:r>
              <a:rPr lang="ja-JP" altLang="en-US" b="1" dirty="0" smtClean="0">
                <a:solidFill>
                  <a:srgbClr val="FF0000"/>
                </a:solidFill>
              </a:rPr>
              <a:t>高</a:t>
            </a:r>
            <a:r>
              <a:rPr lang="ja-JP" altLang="en-US" b="1" dirty="0" smtClean="0"/>
              <a:t>高度</a:t>
            </a:r>
            <a:endParaRPr lang="en-US" altLang="ja-JP" b="1" dirty="0"/>
          </a:p>
          <a:p>
            <a:r>
              <a:rPr lang="ja-JP" altLang="en-US" b="1" dirty="0"/>
              <a:t>マイクロ波　</a:t>
            </a:r>
            <a:r>
              <a:rPr lang="en-US" altLang="ja-JP" b="1" dirty="0"/>
              <a:t>(17GHz)		</a:t>
            </a:r>
            <a:r>
              <a:rPr lang="ja-JP" altLang="en-US" b="1" dirty="0">
                <a:solidFill>
                  <a:schemeClr val="accent2"/>
                </a:solidFill>
              </a:rPr>
              <a:t>低</a:t>
            </a:r>
            <a:r>
              <a:rPr lang="ja-JP" altLang="en-US" b="1" dirty="0"/>
              <a:t>高度</a:t>
            </a:r>
          </a:p>
        </p:txBody>
      </p:sp>
      <p:sp>
        <p:nvSpPr>
          <p:cNvPr id="20" name="テキスト ボックス 19"/>
          <p:cNvSpPr txBox="1"/>
          <p:nvPr/>
        </p:nvSpPr>
        <p:spPr>
          <a:xfrm>
            <a:off x="1979712" y="5085184"/>
            <a:ext cx="1152880" cy="461665"/>
          </a:xfrm>
          <a:prstGeom prst="rect">
            <a:avLst/>
          </a:prstGeom>
          <a:noFill/>
        </p:spPr>
        <p:txBody>
          <a:bodyPr wrap="none" rtlCol="0">
            <a:spAutoFit/>
          </a:bodyPr>
          <a:lstStyle/>
          <a:p>
            <a:r>
              <a:rPr kumimoji="1" lang="en-US" altLang="ja-JP" b="1" dirty="0" smtClean="0"/>
              <a:t>&lt;</a:t>
            </a:r>
            <a:r>
              <a:rPr kumimoji="1" lang="ja-JP" altLang="en-US" b="1" dirty="0" smtClean="0"/>
              <a:t>観測</a:t>
            </a:r>
            <a:r>
              <a:rPr kumimoji="1" lang="en-US" altLang="ja-JP" b="1" dirty="0" smtClean="0"/>
              <a:t>&gt;</a:t>
            </a:r>
          </a:p>
        </p:txBody>
      </p:sp>
      <p:sp>
        <p:nvSpPr>
          <p:cNvPr id="21" name="テキスト ボックス 3"/>
          <p:cNvSpPr txBox="1">
            <a:spLocks noChangeArrowheads="1"/>
          </p:cNvSpPr>
          <p:nvPr/>
        </p:nvSpPr>
        <p:spPr bwMode="auto">
          <a:xfrm>
            <a:off x="5004048" y="5733256"/>
            <a:ext cx="4464496" cy="400110"/>
          </a:xfrm>
          <a:prstGeom prst="rect">
            <a:avLst/>
          </a:prstGeom>
          <a:noFill/>
          <a:ln w="9525">
            <a:noFill/>
            <a:miter lim="800000"/>
            <a:headEnd/>
            <a:tailEnd/>
          </a:ln>
        </p:spPr>
        <p:txBody>
          <a:bodyPr wrap="square">
            <a:spAutoFit/>
          </a:bodyPr>
          <a:lstStyle/>
          <a:p>
            <a:r>
              <a:rPr lang="ja-JP" altLang="en-US" sz="2000" dirty="0" smtClean="0"/>
              <a:t>→さらにエネルギーの高い</a:t>
            </a:r>
            <a:r>
              <a:rPr lang="en-US" altLang="ja-JP" sz="2000" dirty="0" smtClean="0"/>
              <a:t>34GHz </a:t>
            </a:r>
            <a:r>
              <a:rPr lang="ja-JP" altLang="en-US" sz="2000" dirty="0" smtClean="0"/>
              <a:t>は</a:t>
            </a:r>
            <a:r>
              <a:rPr lang="ja-JP" altLang="en-US" sz="2000" dirty="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Motivation</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solidFill>
                  <a:srgbClr val="000000"/>
                </a:solidFill>
              </a:rPr>
              <a:t>太陽フレアにおける粒子加速モデルに関して、観測的に</a:t>
            </a:r>
            <a:r>
              <a:rPr lang="ja-JP" altLang="en-US" b="1" dirty="0" smtClean="0">
                <a:solidFill>
                  <a:srgbClr val="000000"/>
                </a:solidFill>
              </a:rPr>
              <a:t>強い制限</a:t>
            </a:r>
            <a:r>
              <a:rPr lang="ja-JP" altLang="en-US" dirty="0" smtClean="0">
                <a:solidFill>
                  <a:srgbClr val="000000"/>
                </a:solidFill>
              </a:rPr>
              <a:t>を与えたい。</a:t>
            </a:r>
          </a:p>
          <a:p>
            <a:r>
              <a:rPr lang="ja-JP" altLang="en-US" dirty="0" smtClean="0">
                <a:solidFill>
                  <a:srgbClr val="000000"/>
                </a:solidFill>
              </a:rPr>
              <a:t>コロナ中の磁気リコネクションに基づくフレアモデルにおいて、特に</a:t>
            </a:r>
            <a:r>
              <a:rPr lang="ja-JP" altLang="en-US" b="1" dirty="0" smtClean="0">
                <a:solidFill>
                  <a:srgbClr val="FF0000"/>
                </a:solidFill>
              </a:rPr>
              <a:t>ループトップ付近の領域</a:t>
            </a:r>
            <a:r>
              <a:rPr lang="ja-JP" altLang="en-US" dirty="0" smtClean="0">
                <a:solidFill>
                  <a:srgbClr val="000000"/>
                </a:solidFill>
              </a:rPr>
              <a:t>は、リコネクション領域からの</a:t>
            </a:r>
            <a:r>
              <a:rPr lang="ja-JP" altLang="en-US" b="1" dirty="0" smtClean="0">
                <a:solidFill>
                  <a:srgbClr val="FF0000"/>
                </a:solidFill>
              </a:rPr>
              <a:t>輸送</a:t>
            </a:r>
            <a:r>
              <a:rPr lang="ja-JP" altLang="en-US" dirty="0" smtClean="0">
                <a:solidFill>
                  <a:srgbClr val="000000"/>
                </a:solidFill>
              </a:rPr>
              <a:t>における加速・加熱過程と</a:t>
            </a:r>
            <a:r>
              <a:rPr lang="en-US" altLang="ja-JP" dirty="0" err="1" smtClean="0">
                <a:solidFill>
                  <a:srgbClr val="000000"/>
                </a:solidFill>
              </a:rPr>
              <a:t>trap+precipitation</a:t>
            </a:r>
            <a:r>
              <a:rPr lang="ja-JP" altLang="en-US" dirty="0" smtClean="0">
                <a:solidFill>
                  <a:srgbClr val="000000"/>
                </a:solidFill>
              </a:rPr>
              <a:t>過程に関わっており、高エネルギー電子の高さ</a:t>
            </a:r>
            <a:r>
              <a:rPr lang="en-US" altLang="ja-JP" dirty="0" smtClean="0">
                <a:solidFill>
                  <a:srgbClr val="000000"/>
                </a:solidFill>
              </a:rPr>
              <a:t>(</a:t>
            </a:r>
            <a:r>
              <a:rPr lang="ja-JP" altLang="en-US" dirty="0" smtClean="0">
                <a:solidFill>
                  <a:srgbClr val="000000"/>
                </a:solidFill>
              </a:rPr>
              <a:t>時間</a:t>
            </a:r>
            <a:r>
              <a:rPr lang="en-US" altLang="ja-JP" dirty="0" smtClean="0">
                <a:solidFill>
                  <a:srgbClr val="000000"/>
                </a:solidFill>
              </a:rPr>
              <a:t>)</a:t>
            </a:r>
            <a:r>
              <a:rPr lang="ja-JP" altLang="en-US" dirty="0" smtClean="0">
                <a:solidFill>
                  <a:srgbClr val="000000"/>
                </a:solidFill>
              </a:rPr>
              <a:t>方向の分布を知ることは重要である。</a:t>
            </a:r>
          </a:p>
          <a:p>
            <a:endParaRPr kumimoji="1"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解析方針</a:t>
            </a:r>
            <a:endParaRPr kumimoji="1" lang="ja-JP" altLang="en-US" dirty="0"/>
          </a:p>
        </p:txBody>
      </p:sp>
      <p:sp>
        <p:nvSpPr>
          <p:cNvPr id="3" name="コンテンツ プレースホルダ 2"/>
          <p:cNvSpPr>
            <a:spLocks noGrp="1"/>
          </p:cNvSpPr>
          <p:nvPr>
            <p:ph idx="1"/>
          </p:nvPr>
        </p:nvSpPr>
        <p:spPr>
          <a:xfrm>
            <a:off x="457200" y="1600200"/>
            <a:ext cx="8363272" cy="4525963"/>
          </a:xfrm>
        </p:spPr>
        <p:txBody>
          <a:bodyPr/>
          <a:lstStyle/>
          <a:p>
            <a:r>
              <a:rPr kumimoji="1" lang="en-US" altLang="ja-JP" dirty="0" smtClean="0"/>
              <a:t>RHESSI</a:t>
            </a:r>
            <a:r>
              <a:rPr kumimoji="1" lang="ja-JP" altLang="en-US" dirty="0" smtClean="0"/>
              <a:t>のデータがあるイベントは</a:t>
            </a:r>
            <a:r>
              <a:rPr kumimoji="1" lang="en-US" altLang="ja-JP" dirty="0" smtClean="0"/>
              <a:t>HXR</a:t>
            </a:r>
            <a:r>
              <a:rPr kumimoji="1" lang="ja-JP" altLang="en-US" dirty="0" smtClean="0"/>
              <a:t>と電波の位置の時間変化を調べる</a:t>
            </a:r>
            <a:endParaRPr kumimoji="1" lang="en-US" altLang="ja-JP" dirty="0" smtClean="0"/>
          </a:p>
          <a:p>
            <a:r>
              <a:rPr lang="ja-JP" altLang="en-US" dirty="0" smtClean="0"/>
              <a:t>さらに高時間分解能で電波の</a:t>
            </a:r>
            <a:r>
              <a:rPr lang="en-US" altLang="ja-JP" dirty="0" smtClean="0"/>
              <a:t>17GHz</a:t>
            </a:r>
            <a:r>
              <a:rPr lang="ja-JP" altLang="en-US" dirty="0" smtClean="0"/>
              <a:t>と３４</a:t>
            </a:r>
            <a:r>
              <a:rPr lang="en-US" altLang="ja-JP" dirty="0" smtClean="0"/>
              <a:t>GHz</a:t>
            </a:r>
            <a:r>
              <a:rPr lang="ja-JP" altLang="en-US" dirty="0" smtClean="0"/>
              <a:t>のループの高さの変化を調べる</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Event list</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2005-07-27 04:57  M3.7</a:t>
            </a:r>
          </a:p>
          <a:p>
            <a:r>
              <a:rPr lang="en-US" altLang="ja-JP" dirty="0" smtClean="0"/>
              <a:t>2003-10-24 02:46  M7.6</a:t>
            </a:r>
          </a:p>
          <a:p>
            <a:r>
              <a:rPr kumimoji="1" lang="en-US" altLang="ja-JP" dirty="0" smtClean="0"/>
              <a:t>2002-08-24 01:00  X3.1</a:t>
            </a:r>
          </a:p>
          <a:p>
            <a:endParaRPr lang="en-US" altLang="ja-JP" dirty="0" smtClean="0"/>
          </a:p>
          <a:p>
            <a:pPr>
              <a:buNone/>
            </a:pPr>
            <a:r>
              <a:rPr lang="ja-JP" altLang="en-US" dirty="0" smtClean="0"/>
              <a:t>　規模が大きく、</a:t>
            </a:r>
            <a:r>
              <a:rPr lang="en-US" altLang="ja-JP" dirty="0" smtClean="0"/>
              <a:t>HXR,17GHz,34GHz</a:t>
            </a:r>
            <a:r>
              <a:rPr lang="ja-JP" altLang="en-US" dirty="0" smtClean="0"/>
              <a:t>のデータが揃っている</a:t>
            </a:r>
            <a:r>
              <a:rPr lang="en-US" altLang="ja-JP" dirty="0" smtClean="0"/>
              <a:t>3</a:t>
            </a:r>
            <a:r>
              <a:rPr lang="ja-JP" altLang="en-US" dirty="0" smtClean="0"/>
              <a:t>例について</a:t>
            </a:r>
            <a:r>
              <a:rPr lang="en-US" altLang="ja-JP" dirty="0" smtClean="0"/>
              <a:t>loop top</a:t>
            </a:r>
            <a:r>
              <a:rPr lang="ja-JP" altLang="en-US" dirty="0" smtClean="0"/>
              <a:t>の時間変化を調べる</a:t>
            </a:r>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2005-07-27</a:t>
            </a:r>
            <a:endParaRPr kumimoji="1" lang="ja-JP" altLang="en-US" dirty="0"/>
          </a:p>
        </p:txBody>
      </p:sp>
      <p:pic>
        <p:nvPicPr>
          <p:cNvPr id="1027" name="Picture 3" descr="C:\Documents and Settings\IBM\デスクトップ\cdaw\lightcurve\4lc050727.png"/>
          <p:cNvPicPr>
            <a:picLocks noChangeAspect="1" noChangeArrowheads="1"/>
          </p:cNvPicPr>
          <p:nvPr/>
        </p:nvPicPr>
        <p:blipFill>
          <a:blip r:embed="rId2" cstate="print"/>
          <a:srcRect/>
          <a:stretch>
            <a:fillRect/>
          </a:stretch>
        </p:blipFill>
        <p:spPr bwMode="auto">
          <a:xfrm>
            <a:off x="0" y="1844824"/>
            <a:ext cx="4681738" cy="3241555"/>
          </a:xfrm>
          <a:prstGeom prst="rect">
            <a:avLst/>
          </a:prstGeom>
          <a:noFill/>
        </p:spPr>
      </p:pic>
      <p:pic>
        <p:nvPicPr>
          <p:cNvPr id="6" name="Picture 5" descr="20050727_norh_rhessi_peak"/>
          <p:cNvPicPr>
            <a:picLocks noChangeAspect="1" noChangeArrowheads="1"/>
          </p:cNvPicPr>
          <p:nvPr/>
        </p:nvPicPr>
        <p:blipFill>
          <a:blip r:embed="rId3" cstate="print"/>
          <a:srcRect/>
          <a:stretch>
            <a:fillRect/>
          </a:stretch>
        </p:blipFill>
        <p:spPr bwMode="auto">
          <a:xfrm>
            <a:off x="4792000" y="1340768"/>
            <a:ext cx="4352000" cy="4292572"/>
          </a:xfrm>
          <a:prstGeom prst="rect">
            <a:avLst/>
          </a:prstGeom>
          <a:noFill/>
          <a:ln w="9525">
            <a:noFill/>
            <a:miter lim="800000"/>
            <a:headEnd/>
            <a:tailEnd/>
          </a:ln>
        </p:spPr>
      </p:pic>
      <p:sp>
        <p:nvSpPr>
          <p:cNvPr id="7" name="テキスト ボックス 6"/>
          <p:cNvSpPr txBox="1"/>
          <p:nvPr/>
        </p:nvSpPr>
        <p:spPr>
          <a:xfrm>
            <a:off x="7812360" y="4293096"/>
            <a:ext cx="833241" cy="646331"/>
          </a:xfrm>
          <a:prstGeom prst="rect">
            <a:avLst/>
          </a:prstGeom>
          <a:noFill/>
        </p:spPr>
        <p:txBody>
          <a:bodyPr wrap="none" rtlCol="0">
            <a:spAutoFit/>
          </a:bodyPr>
          <a:lstStyle/>
          <a:p>
            <a:r>
              <a:rPr kumimoji="1" lang="en-US" altLang="ja-JP" dirty="0" smtClean="0">
                <a:solidFill>
                  <a:schemeClr val="accent1"/>
                </a:solidFill>
              </a:rPr>
              <a:t>RHESSI</a:t>
            </a:r>
          </a:p>
          <a:p>
            <a:r>
              <a:rPr lang="en-US" altLang="ja-JP" dirty="0" smtClean="0">
                <a:solidFill>
                  <a:srgbClr val="FF0000"/>
                </a:solidFill>
              </a:rPr>
              <a:t>34GHz</a:t>
            </a:r>
            <a:endParaRPr kumimoji="1" lang="ja-JP" altLang="en-US" dirty="0">
              <a:solidFill>
                <a:srgbClr val="FF0000"/>
              </a:solidFill>
            </a:endParaRPr>
          </a:p>
        </p:txBody>
      </p:sp>
      <p:sp>
        <p:nvSpPr>
          <p:cNvPr id="8" name="テキスト ボックス 7"/>
          <p:cNvSpPr txBox="1"/>
          <p:nvPr/>
        </p:nvSpPr>
        <p:spPr>
          <a:xfrm>
            <a:off x="7452320" y="5517232"/>
            <a:ext cx="1282723" cy="369332"/>
          </a:xfrm>
          <a:prstGeom prst="rect">
            <a:avLst/>
          </a:prstGeom>
          <a:noFill/>
        </p:spPr>
        <p:txBody>
          <a:bodyPr wrap="none" rtlCol="0">
            <a:spAutoFit/>
          </a:bodyPr>
          <a:lstStyle/>
          <a:p>
            <a:r>
              <a:rPr lang="en-US" altLang="ja-JP" dirty="0"/>
              <a:t>c</a:t>
            </a:r>
            <a:r>
              <a:rPr kumimoji="1" lang="en-US" altLang="ja-JP" dirty="0" smtClean="0"/>
              <a:t>daw08</a:t>
            </a:r>
            <a:r>
              <a:rPr kumimoji="1" lang="ja-JP" altLang="en-US" dirty="0" smtClean="0"/>
              <a:t>より</a:t>
            </a:r>
            <a:endParaRPr kumimoji="1" lang="ja-JP" altLang="en-US" dirty="0"/>
          </a:p>
        </p:txBody>
      </p:sp>
      <p:sp>
        <p:nvSpPr>
          <p:cNvPr id="9" name="テキスト ボックス 8"/>
          <p:cNvSpPr txBox="1"/>
          <p:nvPr/>
        </p:nvSpPr>
        <p:spPr>
          <a:xfrm>
            <a:off x="539552" y="5229200"/>
            <a:ext cx="3643305" cy="923330"/>
          </a:xfrm>
          <a:prstGeom prst="rect">
            <a:avLst/>
          </a:prstGeom>
          <a:noFill/>
        </p:spPr>
        <p:txBody>
          <a:bodyPr wrap="none" rtlCol="0">
            <a:spAutoFit/>
          </a:bodyPr>
          <a:lstStyle/>
          <a:p>
            <a:pPr>
              <a:buFont typeface="Arial" pitchFamily="34" charset="0"/>
              <a:buChar char="•"/>
            </a:pPr>
            <a:r>
              <a:rPr lang="en-US" altLang="ja-JP" dirty="0" smtClean="0"/>
              <a:t>f</a:t>
            </a:r>
            <a:r>
              <a:rPr kumimoji="1" lang="en-US" altLang="ja-JP" dirty="0" smtClean="0"/>
              <a:t>oot point</a:t>
            </a:r>
            <a:r>
              <a:rPr kumimoji="1" lang="ja-JP" altLang="en-US" dirty="0" smtClean="0"/>
              <a:t>が隠れて見えない</a:t>
            </a:r>
            <a:endParaRPr kumimoji="1" lang="en-US" altLang="ja-JP" dirty="0" smtClean="0"/>
          </a:p>
          <a:p>
            <a:pPr>
              <a:buFont typeface="Arial" pitchFamily="34" charset="0"/>
              <a:buChar char="•"/>
            </a:pPr>
            <a:r>
              <a:rPr lang="ja-JP" altLang="en-US" dirty="0"/>
              <a:t>初め</a:t>
            </a:r>
            <a:r>
              <a:rPr lang="ja-JP" altLang="en-US" dirty="0" smtClean="0"/>
              <a:t>の時間の</a:t>
            </a:r>
            <a:r>
              <a:rPr lang="en-US" altLang="ja-JP" dirty="0" smtClean="0"/>
              <a:t>RHESSI</a:t>
            </a:r>
            <a:r>
              <a:rPr lang="ja-JP" altLang="en-US" dirty="0" smtClean="0"/>
              <a:t>の観測がない</a:t>
            </a:r>
            <a:endParaRPr lang="en-US" altLang="ja-JP" dirty="0" smtClean="0"/>
          </a:p>
          <a:p>
            <a:pPr>
              <a:buFont typeface="Arial" pitchFamily="34" charset="0"/>
              <a:buChar char="•"/>
            </a:pPr>
            <a:r>
              <a:rPr kumimoji="1" lang="ja-JP" altLang="en-US" dirty="0" smtClean="0"/>
              <a:t>プロミネンス放出あり</a:t>
            </a: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HXR</a:t>
            </a:r>
            <a:r>
              <a:rPr kumimoji="1" lang="ja-JP" altLang="en-US" dirty="0" smtClean="0"/>
              <a:t>と</a:t>
            </a:r>
            <a:r>
              <a:rPr kumimoji="1" lang="en-US" altLang="ja-JP" dirty="0" smtClean="0"/>
              <a:t>17,34GHZ</a:t>
            </a:r>
            <a:r>
              <a:rPr kumimoji="1" lang="ja-JP" altLang="en-US" dirty="0" smtClean="0"/>
              <a:t>の時間変化</a:t>
            </a:r>
            <a:endParaRPr kumimoji="1" lang="ja-JP" altLang="en-US" dirty="0"/>
          </a:p>
        </p:txBody>
      </p:sp>
      <p:grpSp>
        <p:nvGrpSpPr>
          <p:cNvPr id="10" name="グループ化 9"/>
          <p:cNvGrpSpPr>
            <a:grpSpLocks noChangeAspect="1"/>
          </p:cNvGrpSpPr>
          <p:nvPr/>
        </p:nvGrpSpPr>
        <p:grpSpPr>
          <a:xfrm>
            <a:off x="827584" y="1196752"/>
            <a:ext cx="7375565" cy="5405433"/>
            <a:chOff x="0" y="1556792"/>
            <a:chExt cx="7226424" cy="4814664"/>
          </a:xfrm>
        </p:grpSpPr>
        <p:pic>
          <p:nvPicPr>
            <p:cNvPr id="5122" name="Picture 2" descr="C:\Documents and Settings\IBM\デスクトップ\CDAW10\3maps_00.png"/>
            <p:cNvPicPr>
              <a:picLocks noChangeAspect="1" noChangeArrowheads="1"/>
            </p:cNvPicPr>
            <p:nvPr/>
          </p:nvPicPr>
          <p:blipFill>
            <a:blip r:embed="rId2" cstate="print"/>
            <a:srcRect/>
            <a:stretch>
              <a:fillRect/>
            </a:stretch>
          </p:blipFill>
          <p:spPr bwMode="auto">
            <a:xfrm>
              <a:off x="0" y="1556792"/>
              <a:ext cx="2438400" cy="2438400"/>
            </a:xfrm>
            <a:prstGeom prst="rect">
              <a:avLst/>
            </a:prstGeom>
            <a:noFill/>
          </p:spPr>
        </p:pic>
        <p:pic>
          <p:nvPicPr>
            <p:cNvPr id="5123" name="Picture 3" descr="C:\Documents and Settings\IBM\デスクトップ\CDAW10\3maps_01.png"/>
            <p:cNvPicPr>
              <a:picLocks noChangeAspect="1" noChangeArrowheads="1"/>
            </p:cNvPicPr>
            <p:nvPr/>
          </p:nvPicPr>
          <p:blipFill>
            <a:blip r:embed="rId3" cstate="print"/>
            <a:srcRect/>
            <a:stretch>
              <a:fillRect/>
            </a:stretch>
          </p:blipFill>
          <p:spPr bwMode="auto">
            <a:xfrm>
              <a:off x="2411760" y="1556792"/>
              <a:ext cx="2438400" cy="2438400"/>
            </a:xfrm>
            <a:prstGeom prst="rect">
              <a:avLst/>
            </a:prstGeom>
            <a:noFill/>
          </p:spPr>
        </p:pic>
        <p:pic>
          <p:nvPicPr>
            <p:cNvPr id="5124" name="Picture 4" descr="C:\Documents and Settings\IBM\デスクトップ\CDAW10\3maps_02.png"/>
            <p:cNvPicPr>
              <a:picLocks noChangeAspect="1" noChangeArrowheads="1"/>
            </p:cNvPicPr>
            <p:nvPr/>
          </p:nvPicPr>
          <p:blipFill>
            <a:blip r:embed="rId4" cstate="print"/>
            <a:srcRect/>
            <a:stretch>
              <a:fillRect/>
            </a:stretch>
          </p:blipFill>
          <p:spPr bwMode="auto">
            <a:xfrm>
              <a:off x="4788024" y="1556792"/>
              <a:ext cx="2438400" cy="2438400"/>
            </a:xfrm>
            <a:prstGeom prst="rect">
              <a:avLst/>
            </a:prstGeom>
            <a:noFill/>
          </p:spPr>
        </p:pic>
        <p:pic>
          <p:nvPicPr>
            <p:cNvPr id="5125" name="Picture 5" descr="C:\Documents and Settings\IBM\デスクトップ\CDAW10\3maps_03.png"/>
            <p:cNvPicPr>
              <a:picLocks noChangeAspect="1" noChangeArrowheads="1"/>
            </p:cNvPicPr>
            <p:nvPr/>
          </p:nvPicPr>
          <p:blipFill>
            <a:blip r:embed="rId5" cstate="print"/>
            <a:srcRect/>
            <a:stretch>
              <a:fillRect/>
            </a:stretch>
          </p:blipFill>
          <p:spPr bwMode="auto">
            <a:xfrm>
              <a:off x="0" y="3933056"/>
              <a:ext cx="2438400" cy="2438400"/>
            </a:xfrm>
            <a:prstGeom prst="rect">
              <a:avLst/>
            </a:prstGeom>
            <a:noFill/>
          </p:spPr>
        </p:pic>
        <p:pic>
          <p:nvPicPr>
            <p:cNvPr id="5126" name="Picture 6" descr="C:\Documents and Settings\IBM\デスクトップ\CDAW10\3maps_04.png"/>
            <p:cNvPicPr>
              <a:picLocks noChangeAspect="1" noChangeArrowheads="1"/>
            </p:cNvPicPr>
            <p:nvPr/>
          </p:nvPicPr>
          <p:blipFill>
            <a:blip r:embed="rId6" cstate="print"/>
            <a:srcRect/>
            <a:stretch>
              <a:fillRect/>
            </a:stretch>
          </p:blipFill>
          <p:spPr bwMode="auto">
            <a:xfrm>
              <a:off x="2411760" y="3933056"/>
              <a:ext cx="2438400" cy="2438400"/>
            </a:xfrm>
            <a:prstGeom prst="rect">
              <a:avLst/>
            </a:prstGeom>
            <a:noFill/>
          </p:spPr>
        </p:pic>
        <p:pic>
          <p:nvPicPr>
            <p:cNvPr id="5127" name="Picture 7" descr="C:\Documents and Settings\IBM\デスクトップ\CDAW10\3maps_05.png"/>
            <p:cNvPicPr>
              <a:picLocks noChangeAspect="1" noChangeArrowheads="1"/>
            </p:cNvPicPr>
            <p:nvPr/>
          </p:nvPicPr>
          <p:blipFill>
            <a:blip r:embed="rId7" cstate="print"/>
            <a:srcRect/>
            <a:stretch>
              <a:fillRect/>
            </a:stretch>
          </p:blipFill>
          <p:spPr bwMode="auto">
            <a:xfrm>
              <a:off x="4788024" y="3933056"/>
              <a:ext cx="2438400" cy="2438400"/>
            </a:xfrm>
            <a:prstGeom prst="rect">
              <a:avLst/>
            </a:prstGeom>
            <a:noFill/>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756</Words>
  <Application>Microsoft Office PowerPoint</Application>
  <PresentationFormat>画面に合わせる (4:3)</PresentationFormat>
  <Paragraphs>127</Paragraphs>
  <Slides>20</Slides>
  <Notes>1</Notes>
  <HiddenSlides>0</HiddenSlides>
  <MMClips>3</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22" baseType="lpstr">
      <vt:lpstr>Office テーマ</vt:lpstr>
      <vt:lpstr>Artwork</vt:lpstr>
      <vt:lpstr>Group 1: ループトップ電波源(2周波)の位置(高度)の時間変化 (イベント解析) </vt:lpstr>
      <vt:lpstr>スライド 2</vt:lpstr>
      <vt:lpstr>スライド 3</vt:lpstr>
      <vt:lpstr>スライド 4</vt:lpstr>
      <vt:lpstr>Motivation</vt:lpstr>
      <vt:lpstr>解析方針</vt:lpstr>
      <vt:lpstr>Event list</vt:lpstr>
      <vt:lpstr>2005-07-27</vt:lpstr>
      <vt:lpstr>HXRと17,34GHZの時間変化</vt:lpstr>
      <vt:lpstr>高度変化</vt:lpstr>
      <vt:lpstr>Loop top 時間変化</vt:lpstr>
      <vt:lpstr>傾向</vt:lpstr>
      <vt:lpstr>2003-10-24</vt:lpstr>
      <vt:lpstr>HXRと17,34GHZの時間変化</vt:lpstr>
      <vt:lpstr>高度変化</vt:lpstr>
      <vt:lpstr>Loop top 時間変化</vt:lpstr>
      <vt:lpstr>2002-08-24</vt:lpstr>
      <vt:lpstr>17,34GHZの時間変化</vt:lpstr>
      <vt:lpstr>Loop top 時間変化</vt:lpstr>
      <vt:lpstr>まとめ</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1: ループトップ電波源(2周波)の位置(高度)の時間変化 (イベント解析) </dc:title>
  <dc:creator> </dc:creator>
  <cp:lastModifiedBy> </cp:lastModifiedBy>
  <cp:revision>3</cp:revision>
  <dcterms:created xsi:type="dcterms:W3CDTF">2010-10-28T11:52:06Z</dcterms:created>
  <dcterms:modified xsi:type="dcterms:W3CDTF">2010-10-29T03:51:00Z</dcterms:modified>
</cp:coreProperties>
</file>