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94" r:id="rId6"/>
    <p:sldId id="295" r:id="rId7"/>
    <p:sldId id="296" r:id="rId8"/>
    <p:sldId id="300" r:id="rId9"/>
    <p:sldId id="301" r:id="rId10"/>
    <p:sldId id="298" r:id="rId11"/>
    <p:sldId id="299" r:id="rId12"/>
    <p:sldId id="258" r:id="rId13"/>
    <p:sldId id="269" r:id="rId14"/>
    <p:sldId id="282" r:id="rId15"/>
    <p:sldId id="259" r:id="rId16"/>
    <p:sldId id="270" r:id="rId17"/>
    <p:sldId id="260" r:id="rId18"/>
    <p:sldId id="271" r:id="rId19"/>
    <p:sldId id="283" r:id="rId20"/>
    <p:sldId id="291" r:id="rId21"/>
    <p:sldId id="261" r:id="rId22"/>
    <p:sldId id="272" r:id="rId23"/>
    <p:sldId id="284" r:id="rId24"/>
    <p:sldId id="293" r:id="rId25"/>
    <p:sldId id="262" r:id="rId26"/>
    <p:sldId id="273" r:id="rId27"/>
    <p:sldId id="285" r:id="rId28"/>
    <p:sldId id="292" r:id="rId29"/>
    <p:sldId id="263" r:id="rId30"/>
    <p:sldId id="274" r:id="rId31"/>
    <p:sldId id="286" r:id="rId32"/>
    <p:sldId id="264" r:id="rId33"/>
    <p:sldId id="275" r:id="rId34"/>
    <p:sldId id="287" r:id="rId35"/>
    <p:sldId id="265" r:id="rId36"/>
    <p:sldId id="276" r:id="rId37"/>
    <p:sldId id="288" r:id="rId38"/>
    <p:sldId id="266" r:id="rId39"/>
    <p:sldId id="277" r:id="rId40"/>
    <p:sldId id="289" r:id="rId41"/>
    <p:sldId id="267" r:id="rId42"/>
    <p:sldId id="278" r:id="rId43"/>
    <p:sldId id="268" r:id="rId44"/>
    <p:sldId id="279" r:id="rId45"/>
    <p:sldId id="290" r:id="rId4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45" autoAdjust="0"/>
  </p:normalViewPr>
  <p:slideViewPr>
    <p:cSldViewPr>
      <p:cViewPr>
        <p:scale>
          <a:sx n="80" d="100"/>
          <a:sy n="80" d="100"/>
        </p:scale>
        <p:origin x="-870"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7E20B55-1C66-4252-9180-3AEC23EBEBFA}" type="datetimeFigureOut">
              <a:rPr kumimoji="1" lang="ja-JP" altLang="en-US" smtClean="0"/>
              <a:t>2010/10/28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0AF771-915B-4006-BE03-A5521185CC97}" type="slidenum">
              <a:rPr kumimoji="1" lang="ja-JP" altLang="en-US" smtClean="0"/>
              <a:t>‹#›</a:t>
            </a:fld>
            <a:endParaRPr kumimoji="1" lang="ja-JP" altLang="en-US"/>
          </a:p>
        </p:txBody>
      </p:sp>
    </p:spTree>
    <p:extLst>
      <p:ext uri="{BB962C8B-B14F-4D97-AF65-F5344CB8AC3E}">
        <p14:creationId xmlns:p14="http://schemas.microsoft.com/office/powerpoint/2010/main" val="175558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7E20B55-1C66-4252-9180-3AEC23EBEBFA}" type="datetimeFigureOut">
              <a:rPr kumimoji="1" lang="ja-JP" altLang="en-US" smtClean="0"/>
              <a:t>2010/10/28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0AF771-915B-4006-BE03-A5521185CC97}" type="slidenum">
              <a:rPr kumimoji="1" lang="ja-JP" altLang="en-US" smtClean="0"/>
              <a:t>‹#›</a:t>
            </a:fld>
            <a:endParaRPr kumimoji="1" lang="ja-JP" altLang="en-US"/>
          </a:p>
        </p:txBody>
      </p:sp>
    </p:spTree>
    <p:extLst>
      <p:ext uri="{BB962C8B-B14F-4D97-AF65-F5344CB8AC3E}">
        <p14:creationId xmlns:p14="http://schemas.microsoft.com/office/powerpoint/2010/main" val="96388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7E20B55-1C66-4252-9180-3AEC23EBEBFA}" type="datetimeFigureOut">
              <a:rPr kumimoji="1" lang="ja-JP" altLang="en-US" smtClean="0"/>
              <a:t>2010/10/28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0AF771-915B-4006-BE03-A5521185CC97}" type="slidenum">
              <a:rPr kumimoji="1" lang="ja-JP" altLang="en-US" smtClean="0"/>
              <a:t>‹#›</a:t>
            </a:fld>
            <a:endParaRPr kumimoji="1" lang="ja-JP" altLang="en-US"/>
          </a:p>
        </p:txBody>
      </p:sp>
    </p:spTree>
    <p:extLst>
      <p:ext uri="{BB962C8B-B14F-4D97-AF65-F5344CB8AC3E}">
        <p14:creationId xmlns:p14="http://schemas.microsoft.com/office/powerpoint/2010/main" val="201540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7E20B55-1C66-4252-9180-3AEC23EBEBFA}" type="datetimeFigureOut">
              <a:rPr kumimoji="1" lang="ja-JP" altLang="en-US" smtClean="0"/>
              <a:t>2010/10/28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0AF771-915B-4006-BE03-A5521185CC97}" type="slidenum">
              <a:rPr kumimoji="1" lang="ja-JP" altLang="en-US" smtClean="0"/>
              <a:t>‹#›</a:t>
            </a:fld>
            <a:endParaRPr kumimoji="1" lang="ja-JP" altLang="en-US"/>
          </a:p>
        </p:txBody>
      </p:sp>
    </p:spTree>
    <p:extLst>
      <p:ext uri="{BB962C8B-B14F-4D97-AF65-F5344CB8AC3E}">
        <p14:creationId xmlns:p14="http://schemas.microsoft.com/office/powerpoint/2010/main" val="313430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7E20B55-1C66-4252-9180-3AEC23EBEBFA}" type="datetimeFigureOut">
              <a:rPr kumimoji="1" lang="ja-JP" altLang="en-US" smtClean="0"/>
              <a:t>2010/10/28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80AF771-915B-4006-BE03-A5521185CC97}" type="slidenum">
              <a:rPr kumimoji="1" lang="ja-JP" altLang="en-US" smtClean="0"/>
              <a:t>‹#›</a:t>
            </a:fld>
            <a:endParaRPr kumimoji="1" lang="ja-JP" altLang="en-US"/>
          </a:p>
        </p:txBody>
      </p:sp>
    </p:spTree>
    <p:extLst>
      <p:ext uri="{BB962C8B-B14F-4D97-AF65-F5344CB8AC3E}">
        <p14:creationId xmlns:p14="http://schemas.microsoft.com/office/powerpoint/2010/main" val="292511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7E20B55-1C66-4252-9180-3AEC23EBEBFA}" type="datetimeFigureOut">
              <a:rPr kumimoji="1" lang="ja-JP" altLang="en-US" smtClean="0"/>
              <a:t>2010/10/28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0AF771-915B-4006-BE03-A5521185CC97}" type="slidenum">
              <a:rPr kumimoji="1" lang="ja-JP" altLang="en-US" smtClean="0"/>
              <a:t>‹#›</a:t>
            </a:fld>
            <a:endParaRPr kumimoji="1" lang="ja-JP" altLang="en-US"/>
          </a:p>
        </p:txBody>
      </p:sp>
    </p:spTree>
    <p:extLst>
      <p:ext uri="{BB962C8B-B14F-4D97-AF65-F5344CB8AC3E}">
        <p14:creationId xmlns:p14="http://schemas.microsoft.com/office/powerpoint/2010/main" val="347772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7E20B55-1C66-4252-9180-3AEC23EBEBFA}" type="datetimeFigureOut">
              <a:rPr kumimoji="1" lang="ja-JP" altLang="en-US" smtClean="0"/>
              <a:t>2010/10/28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80AF771-915B-4006-BE03-A5521185CC97}" type="slidenum">
              <a:rPr kumimoji="1" lang="ja-JP" altLang="en-US" smtClean="0"/>
              <a:t>‹#›</a:t>
            </a:fld>
            <a:endParaRPr kumimoji="1" lang="ja-JP" altLang="en-US"/>
          </a:p>
        </p:txBody>
      </p:sp>
    </p:spTree>
    <p:extLst>
      <p:ext uri="{BB962C8B-B14F-4D97-AF65-F5344CB8AC3E}">
        <p14:creationId xmlns:p14="http://schemas.microsoft.com/office/powerpoint/2010/main" val="291213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7E20B55-1C66-4252-9180-3AEC23EBEBFA}" type="datetimeFigureOut">
              <a:rPr kumimoji="1" lang="ja-JP" altLang="en-US" smtClean="0"/>
              <a:t>2010/10/28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80AF771-915B-4006-BE03-A5521185CC97}" type="slidenum">
              <a:rPr kumimoji="1" lang="ja-JP" altLang="en-US" smtClean="0"/>
              <a:t>‹#›</a:t>
            </a:fld>
            <a:endParaRPr kumimoji="1" lang="ja-JP" altLang="en-US"/>
          </a:p>
        </p:txBody>
      </p:sp>
    </p:spTree>
    <p:extLst>
      <p:ext uri="{BB962C8B-B14F-4D97-AF65-F5344CB8AC3E}">
        <p14:creationId xmlns:p14="http://schemas.microsoft.com/office/powerpoint/2010/main" val="427530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7E20B55-1C66-4252-9180-3AEC23EBEBFA}" type="datetimeFigureOut">
              <a:rPr kumimoji="1" lang="ja-JP" altLang="en-US" smtClean="0"/>
              <a:t>2010/10/28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80AF771-915B-4006-BE03-A5521185CC97}" type="slidenum">
              <a:rPr kumimoji="1" lang="ja-JP" altLang="en-US" smtClean="0"/>
              <a:t>‹#›</a:t>
            </a:fld>
            <a:endParaRPr kumimoji="1" lang="ja-JP" altLang="en-US"/>
          </a:p>
        </p:txBody>
      </p:sp>
    </p:spTree>
    <p:extLst>
      <p:ext uri="{BB962C8B-B14F-4D97-AF65-F5344CB8AC3E}">
        <p14:creationId xmlns:p14="http://schemas.microsoft.com/office/powerpoint/2010/main" val="333339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7E20B55-1C66-4252-9180-3AEC23EBEBFA}" type="datetimeFigureOut">
              <a:rPr kumimoji="1" lang="ja-JP" altLang="en-US" smtClean="0"/>
              <a:t>2010/10/28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0AF771-915B-4006-BE03-A5521185CC97}" type="slidenum">
              <a:rPr kumimoji="1" lang="ja-JP" altLang="en-US" smtClean="0"/>
              <a:t>‹#›</a:t>
            </a:fld>
            <a:endParaRPr kumimoji="1" lang="ja-JP" altLang="en-US"/>
          </a:p>
        </p:txBody>
      </p:sp>
    </p:spTree>
    <p:extLst>
      <p:ext uri="{BB962C8B-B14F-4D97-AF65-F5344CB8AC3E}">
        <p14:creationId xmlns:p14="http://schemas.microsoft.com/office/powerpoint/2010/main" val="2942871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7E20B55-1C66-4252-9180-3AEC23EBEBFA}" type="datetimeFigureOut">
              <a:rPr kumimoji="1" lang="ja-JP" altLang="en-US" smtClean="0"/>
              <a:t>2010/10/28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80AF771-915B-4006-BE03-A5521185CC97}" type="slidenum">
              <a:rPr kumimoji="1" lang="ja-JP" altLang="en-US" smtClean="0"/>
              <a:t>‹#›</a:t>
            </a:fld>
            <a:endParaRPr kumimoji="1" lang="ja-JP" altLang="en-US"/>
          </a:p>
        </p:txBody>
      </p:sp>
    </p:spTree>
    <p:extLst>
      <p:ext uri="{BB962C8B-B14F-4D97-AF65-F5344CB8AC3E}">
        <p14:creationId xmlns:p14="http://schemas.microsoft.com/office/powerpoint/2010/main" val="69361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20B55-1C66-4252-9180-3AEC23EBEBFA}" type="datetimeFigureOut">
              <a:rPr kumimoji="1" lang="ja-JP" altLang="en-US" smtClean="0"/>
              <a:t>2010/10/28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AF771-915B-4006-BE03-A5521185CC97}" type="slidenum">
              <a:rPr kumimoji="1" lang="ja-JP" altLang="en-US" smtClean="0"/>
              <a:t>‹#›</a:t>
            </a:fld>
            <a:endParaRPr kumimoji="1" lang="ja-JP" altLang="en-US"/>
          </a:p>
        </p:txBody>
      </p:sp>
    </p:spTree>
    <p:extLst>
      <p:ext uri="{BB962C8B-B14F-4D97-AF65-F5344CB8AC3E}">
        <p14:creationId xmlns:p14="http://schemas.microsoft.com/office/powerpoint/2010/main" val="1487997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まとめ</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833110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今後の課題</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2400" dirty="0" smtClean="0"/>
              <a:t>RHESSI rear detector</a:t>
            </a:r>
            <a:r>
              <a:rPr kumimoji="1" lang="ja-JP" altLang="en-US" sz="2400" dirty="0" smtClean="0"/>
              <a:t>を用いた硬</a:t>
            </a:r>
            <a:r>
              <a:rPr kumimoji="1" lang="en-US" altLang="ja-JP" sz="2400" dirty="0" smtClean="0"/>
              <a:t>X</a:t>
            </a:r>
            <a:r>
              <a:rPr kumimoji="1" lang="ja-JP" altLang="en-US" sz="2400" dirty="0" smtClean="0"/>
              <a:t>線スペクトル精度向上</a:t>
            </a:r>
            <a:endParaRPr kumimoji="1" lang="en-US" altLang="ja-JP" sz="2400" dirty="0" smtClean="0"/>
          </a:p>
          <a:p>
            <a:r>
              <a:rPr lang="ja-JP" altLang="en-US" sz="2400" dirty="0"/>
              <a:t>空間構造</a:t>
            </a:r>
            <a:r>
              <a:rPr lang="ja-JP" altLang="en-US" sz="2400" dirty="0" smtClean="0"/>
              <a:t>を考慮した追解析</a:t>
            </a:r>
            <a:endParaRPr lang="en-US" altLang="ja-JP" sz="2400" dirty="0" smtClean="0"/>
          </a:p>
          <a:p>
            <a:r>
              <a:rPr kumimoji="1" lang="ja-JP" altLang="en-US" sz="2400" dirty="0" smtClean="0"/>
              <a:t>各イベント毎の特徴を抽出する</a:t>
            </a:r>
            <a:endParaRPr kumimoji="1" lang="en-US" altLang="ja-JP" sz="2400" dirty="0" smtClean="0"/>
          </a:p>
        </p:txBody>
      </p:sp>
    </p:spTree>
    <p:extLst>
      <p:ext uri="{BB962C8B-B14F-4D97-AF65-F5344CB8AC3E}">
        <p14:creationId xmlns:p14="http://schemas.microsoft.com/office/powerpoint/2010/main" val="1582200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5402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2002/05/31 00:07</a:t>
            </a:r>
            <a:endParaRPr kumimoji="1" lang="ja-JP" altLang="en-US" dirty="0"/>
          </a:p>
        </p:txBody>
      </p:sp>
      <p:sp>
        <p:nvSpPr>
          <p:cNvPr id="5" name="サブタイトル 4"/>
          <p:cNvSpPr>
            <a:spLocks noGrp="1"/>
          </p:cNvSpPr>
          <p:nvPr>
            <p:ph type="subTitle" idx="1"/>
          </p:nvPr>
        </p:nvSpPr>
        <p:spPr/>
        <p:txBody>
          <a:bodyPr/>
          <a:lstStyle/>
          <a:p>
            <a:r>
              <a:rPr kumimoji="1" lang="en-US" altLang="ja-JP" dirty="0" smtClean="0"/>
              <a:t>M2.4</a:t>
            </a:r>
            <a:endParaRPr kumimoji="1" lang="ja-JP" altLang="en-US" dirty="0"/>
          </a:p>
        </p:txBody>
      </p:sp>
    </p:spTree>
    <p:extLst>
      <p:ext uri="{BB962C8B-B14F-4D97-AF65-F5344CB8AC3E}">
        <p14:creationId xmlns:p14="http://schemas.microsoft.com/office/powerpoint/2010/main" val="3067121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RHESSI</a:t>
            </a:r>
            <a:r>
              <a:rPr kumimoji="1" lang="ja-JP" altLang="en-US" dirty="0" smtClean="0"/>
              <a:t>　</a:t>
            </a:r>
            <a:r>
              <a:rPr kumimoji="1" lang="en-US" altLang="ja-JP" dirty="0" smtClean="0"/>
              <a:t>QL</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60694"/>
            <a:ext cx="3413858" cy="256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221088"/>
            <a:ext cx="26642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756380"/>
            <a:ext cx="4929415" cy="492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345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0"/>
            <a:ext cx="6830615"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21495"/>
            <a:ext cx="3024336" cy="453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2408846"/>
            <a:ext cx="3559323" cy="444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437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2002/07/20 21:28</a:t>
            </a:r>
            <a:endParaRPr kumimoji="1" lang="ja-JP" altLang="en-US" dirty="0"/>
          </a:p>
        </p:txBody>
      </p:sp>
      <p:sp>
        <p:nvSpPr>
          <p:cNvPr id="5" name="サブタイトル 4"/>
          <p:cNvSpPr>
            <a:spLocks noGrp="1"/>
          </p:cNvSpPr>
          <p:nvPr>
            <p:ph type="subTitle" idx="1"/>
          </p:nvPr>
        </p:nvSpPr>
        <p:spPr/>
        <p:txBody>
          <a:bodyPr/>
          <a:lstStyle/>
          <a:p>
            <a:r>
              <a:rPr kumimoji="1" lang="en-US" altLang="ja-JP" dirty="0" smtClean="0"/>
              <a:t>X3.3</a:t>
            </a:r>
            <a:endParaRPr kumimoji="1" lang="ja-JP" altLang="en-US" dirty="0"/>
          </a:p>
        </p:txBody>
      </p:sp>
    </p:spTree>
    <p:extLst>
      <p:ext uri="{BB962C8B-B14F-4D97-AF65-F5344CB8AC3E}">
        <p14:creationId xmlns:p14="http://schemas.microsoft.com/office/powerpoint/2010/main" val="3554345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RHESSI QL</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1"/>
            <a:ext cx="3528392" cy="264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74" y="4254347"/>
            <a:ext cx="259228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7" y="1556790"/>
            <a:ext cx="4968553" cy="496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157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2002/07/23 00:30</a:t>
            </a:r>
            <a:endParaRPr kumimoji="1" lang="ja-JP" altLang="en-US" dirty="0"/>
          </a:p>
        </p:txBody>
      </p:sp>
      <p:sp>
        <p:nvSpPr>
          <p:cNvPr id="4" name="サブタイトル 3"/>
          <p:cNvSpPr>
            <a:spLocks noGrp="1"/>
          </p:cNvSpPr>
          <p:nvPr>
            <p:ph type="subTitle" idx="1"/>
          </p:nvPr>
        </p:nvSpPr>
        <p:spPr/>
        <p:txBody>
          <a:bodyPr/>
          <a:lstStyle/>
          <a:p>
            <a:r>
              <a:rPr kumimoji="1" lang="en-US" altLang="ja-JP" dirty="0" smtClean="0"/>
              <a:t>X4.3</a:t>
            </a:r>
            <a:endParaRPr kumimoji="1" lang="ja-JP" altLang="en-US" dirty="0"/>
          </a:p>
        </p:txBody>
      </p:sp>
    </p:spTree>
    <p:extLst>
      <p:ext uri="{BB962C8B-B14F-4D97-AF65-F5344CB8AC3E}">
        <p14:creationId xmlns:p14="http://schemas.microsoft.com/office/powerpoint/2010/main" val="3381307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RHESSI QL</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 y="1539044"/>
            <a:ext cx="3576059" cy="2682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71" y="4255405"/>
            <a:ext cx="2525266" cy="252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638571"/>
            <a:ext cx="504056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531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543945"/>
            <a:ext cx="2888666" cy="433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6632"/>
            <a:ext cx="6830616"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543946"/>
            <a:ext cx="3451243" cy="431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647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94265578"/>
              </p:ext>
            </p:extLst>
          </p:nvPr>
        </p:nvGraphicFramePr>
        <p:xfrm>
          <a:off x="323528" y="1988840"/>
          <a:ext cx="8280920" cy="4104452"/>
        </p:xfrm>
        <a:graphic>
          <a:graphicData uri="http://schemas.openxmlformats.org/drawingml/2006/table">
            <a:tbl>
              <a:tblPr>
                <a:tableStyleId>{5C22544A-7EE6-4342-B048-85BDC9FD1C3A}</a:tableStyleId>
              </a:tblPr>
              <a:tblGrid>
                <a:gridCol w="507526"/>
                <a:gridCol w="1353403"/>
                <a:gridCol w="728756"/>
                <a:gridCol w="902269"/>
                <a:gridCol w="1544268"/>
                <a:gridCol w="1891295"/>
                <a:gridCol w="1353403"/>
              </a:tblGrid>
              <a:tr h="348146">
                <a:tc>
                  <a:txBody>
                    <a:bodyPr/>
                    <a:lstStyle/>
                    <a:p>
                      <a:pPr algn="ctr" fontAlgn="b"/>
                      <a:r>
                        <a:rPr lang="en-US" altLang="ja-JP" sz="1600" u="none" strike="noStrike" dirty="0">
                          <a:effectLst/>
                          <a:latin typeface="+mn-lt"/>
                        </a:rPr>
                        <a:t>#</a:t>
                      </a:r>
                      <a:endParaRPr lang="en-US" altLang="ja-JP" sz="1600" b="0" i="0" u="none" strike="noStrike" dirty="0">
                        <a:effectLst/>
                        <a:latin typeface="+mn-lt"/>
                      </a:endParaRPr>
                    </a:p>
                  </a:txBody>
                  <a:tcPr marL="9525" marR="9525" marT="9525" marB="0" anchor="b"/>
                </a:tc>
                <a:tc>
                  <a:txBody>
                    <a:bodyPr/>
                    <a:lstStyle/>
                    <a:p>
                      <a:pPr algn="ctr" fontAlgn="b"/>
                      <a:r>
                        <a:rPr lang="en-US" sz="1600" u="none" strike="noStrike">
                          <a:effectLst/>
                          <a:latin typeface="+mn-lt"/>
                        </a:rPr>
                        <a:t>Date</a:t>
                      </a:r>
                      <a:endParaRPr lang="en-US" sz="1600" b="0" i="0" u="none" strike="noStrike">
                        <a:effectLst/>
                        <a:latin typeface="+mn-lt"/>
                      </a:endParaRPr>
                    </a:p>
                  </a:txBody>
                  <a:tcPr marL="9525" marR="9525" marT="9525" marB="0" anchor="b"/>
                </a:tc>
                <a:tc>
                  <a:txBody>
                    <a:bodyPr/>
                    <a:lstStyle/>
                    <a:p>
                      <a:pPr algn="ctr" fontAlgn="b"/>
                      <a:r>
                        <a:rPr lang="en-US" sz="1600" u="none" strike="noStrike" dirty="0">
                          <a:effectLst/>
                          <a:latin typeface="+mn-lt"/>
                        </a:rPr>
                        <a:t>Class</a:t>
                      </a:r>
                      <a:endParaRPr lang="en-US" sz="1600" b="0" i="0" u="none" strike="noStrike" dirty="0">
                        <a:effectLst/>
                        <a:latin typeface="+mn-lt"/>
                      </a:endParaRPr>
                    </a:p>
                  </a:txBody>
                  <a:tcPr marL="9525" marR="9525" marT="9525" marB="0" anchor="b"/>
                </a:tc>
                <a:tc>
                  <a:txBody>
                    <a:bodyPr/>
                    <a:lstStyle/>
                    <a:p>
                      <a:pPr algn="ctr" fontAlgn="b"/>
                      <a:r>
                        <a:rPr lang="en-US" sz="1600" u="none" strike="noStrike">
                          <a:effectLst/>
                          <a:latin typeface="+mn-lt"/>
                        </a:rPr>
                        <a:t>Limb/Disk</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Start Time</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Peak(17GHz)</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End Time</a:t>
                      </a:r>
                      <a:endParaRPr lang="en-US" sz="1600" b="0" i="0" u="none" strike="noStrike">
                        <a:effectLst/>
                        <a:latin typeface="+mn-lt"/>
                      </a:endParaRPr>
                    </a:p>
                  </a:txBody>
                  <a:tcPr marL="9525" marR="9525" marT="9525" marB="0" anchor="b"/>
                </a:tc>
              </a:tr>
              <a:tr h="340816">
                <a:tc>
                  <a:txBody>
                    <a:bodyPr/>
                    <a:lstStyle/>
                    <a:p>
                      <a:pPr algn="ctr" fontAlgn="b"/>
                      <a:r>
                        <a:rPr lang="en-US" altLang="ja-JP" sz="1600" u="none" strike="noStrike">
                          <a:effectLst/>
                          <a:latin typeface="+mn-lt"/>
                        </a:rPr>
                        <a:t>1</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dirty="0">
                          <a:effectLst/>
                          <a:latin typeface="+mn-lt"/>
                        </a:rPr>
                        <a:t>2002/5/31</a:t>
                      </a:r>
                      <a:endParaRPr lang="en-US" altLang="ja-JP" sz="1600" b="0" i="0" u="none" strike="noStrike" dirty="0">
                        <a:effectLst/>
                        <a:latin typeface="+mn-lt"/>
                      </a:endParaRPr>
                    </a:p>
                  </a:txBody>
                  <a:tcPr marL="9525" marR="9525" marT="9525" marB="0" anchor="b"/>
                </a:tc>
                <a:tc>
                  <a:txBody>
                    <a:bodyPr/>
                    <a:lstStyle/>
                    <a:p>
                      <a:pPr algn="ctr" fontAlgn="b"/>
                      <a:r>
                        <a:rPr lang="en-US" sz="1600" u="none" strike="noStrike">
                          <a:effectLst/>
                          <a:latin typeface="+mn-lt"/>
                        </a:rPr>
                        <a:t>M2.4</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limb</a:t>
                      </a:r>
                      <a:endParaRPr lang="en-US"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0:04</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00:07:20</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0:25</a:t>
                      </a:r>
                      <a:endParaRPr lang="en-US" altLang="ja-JP" sz="1600" b="0" i="0" u="none" strike="noStrike">
                        <a:effectLst/>
                        <a:latin typeface="+mn-lt"/>
                      </a:endParaRPr>
                    </a:p>
                  </a:txBody>
                  <a:tcPr marL="9525" marR="9525" marT="9525" marB="0" anchor="b"/>
                </a:tc>
              </a:tr>
              <a:tr h="340816">
                <a:tc>
                  <a:txBody>
                    <a:bodyPr/>
                    <a:lstStyle/>
                    <a:p>
                      <a:pPr algn="ctr" fontAlgn="b"/>
                      <a:r>
                        <a:rPr lang="en-US" altLang="ja-JP" sz="1600" u="none" strike="noStrike">
                          <a:effectLst/>
                          <a:latin typeface="+mn-lt"/>
                        </a:rPr>
                        <a:t>2</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2002/7/20</a:t>
                      </a:r>
                      <a:endParaRPr lang="en-US" altLang="ja-JP" sz="1600" b="0" i="0" u="none" strike="noStrike">
                        <a:effectLst/>
                        <a:latin typeface="+mn-lt"/>
                      </a:endParaRPr>
                    </a:p>
                  </a:txBody>
                  <a:tcPr marL="9525" marR="9525" marT="9525" marB="0" anchor="b"/>
                </a:tc>
                <a:tc>
                  <a:txBody>
                    <a:bodyPr/>
                    <a:lstStyle/>
                    <a:p>
                      <a:pPr algn="ctr" fontAlgn="b"/>
                      <a:r>
                        <a:rPr lang="en-US" sz="1600" u="none" strike="noStrike">
                          <a:effectLst/>
                          <a:latin typeface="+mn-lt"/>
                        </a:rPr>
                        <a:t>X3.3</a:t>
                      </a:r>
                      <a:endParaRPr lang="en-US" sz="1600" b="0" i="0" u="none" strike="noStrike">
                        <a:effectLst/>
                        <a:latin typeface="+mn-lt"/>
                      </a:endParaRPr>
                    </a:p>
                  </a:txBody>
                  <a:tcPr marL="9525" marR="9525" marT="9525" marB="0" anchor="b"/>
                </a:tc>
                <a:tc>
                  <a:txBody>
                    <a:bodyPr/>
                    <a:lstStyle/>
                    <a:p>
                      <a:pPr algn="ctr" fontAlgn="b"/>
                      <a:r>
                        <a:rPr lang="en-US" sz="1600" u="none" strike="noStrike">
                          <a:effectLst/>
                          <a:latin typeface="+mn-lt"/>
                        </a:rPr>
                        <a:t>limb</a:t>
                      </a:r>
                      <a:endParaRPr lang="en-US"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21:04</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21:28:00</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21:54</a:t>
                      </a:r>
                      <a:endParaRPr lang="en-US" altLang="ja-JP" sz="1600" b="0" i="0" u="none" strike="noStrike">
                        <a:effectLst/>
                        <a:latin typeface="+mn-lt"/>
                      </a:endParaRPr>
                    </a:p>
                  </a:txBody>
                  <a:tcPr marL="9525" marR="9525" marT="9525" marB="0" anchor="b"/>
                </a:tc>
              </a:tr>
              <a:tr h="340816">
                <a:tc>
                  <a:txBody>
                    <a:bodyPr/>
                    <a:lstStyle/>
                    <a:p>
                      <a:pPr algn="ctr" fontAlgn="b"/>
                      <a:r>
                        <a:rPr lang="en-US" altLang="ja-JP" sz="1600" u="none" strike="noStrike">
                          <a:effectLst/>
                          <a:latin typeface="+mn-lt"/>
                        </a:rPr>
                        <a:t>3</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2002/7/23</a:t>
                      </a:r>
                      <a:endParaRPr lang="en-US" altLang="ja-JP" sz="1600" b="0" i="0" u="none" strike="noStrike">
                        <a:effectLst/>
                        <a:latin typeface="+mn-lt"/>
                      </a:endParaRPr>
                    </a:p>
                  </a:txBody>
                  <a:tcPr marL="9525" marR="9525" marT="9525" marB="0" anchor="b"/>
                </a:tc>
                <a:tc>
                  <a:txBody>
                    <a:bodyPr/>
                    <a:lstStyle/>
                    <a:p>
                      <a:pPr algn="ctr" fontAlgn="b"/>
                      <a:r>
                        <a:rPr lang="en-US" sz="1600" u="none" strike="noStrike">
                          <a:effectLst/>
                          <a:latin typeface="+mn-lt"/>
                        </a:rPr>
                        <a:t>X4.3</a:t>
                      </a:r>
                      <a:endParaRPr lang="en-US" sz="1600" b="0" i="0" u="none" strike="noStrike">
                        <a:effectLst/>
                        <a:latin typeface="+mn-lt"/>
                      </a:endParaRPr>
                    </a:p>
                  </a:txBody>
                  <a:tcPr marL="9525" marR="9525" marT="9525" marB="0" anchor="b"/>
                </a:tc>
                <a:tc>
                  <a:txBody>
                    <a:bodyPr/>
                    <a:lstStyle/>
                    <a:p>
                      <a:pPr algn="ctr" fontAlgn="b"/>
                      <a:r>
                        <a:rPr lang="en-US" altLang="ja-JP" sz="1600" b="0" i="0" u="none" strike="noStrike" dirty="0" smtClean="0">
                          <a:effectLst/>
                          <a:latin typeface="+mn-lt"/>
                        </a:rPr>
                        <a:t>disk</a:t>
                      </a:r>
                      <a:endParaRPr lang="ja-JP" altLang="en-US" sz="1600" b="0" i="0" u="none" strike="noStrike" dirty="0">
                        <a:effectLst/>
                        <a:latin typeface="+mn-lt"/>
                      </a:endParaRPr>
                    </a:p>
                  </a:txBody>
                  <a:tcPr marL="9525" marR="9525" marT="9525" marB="0" anchor="b"/>
                </a:tc>
                <a:tc>
                  <a:txBody>
                    <a:bodyPr/>
                    <a:lstStyle/>
                    <a:p>
                      <a:pPr algn="ctr" fontAlgn="b"/>
                      <a:r>
                        <a:rPr lang="en-US" altLang="ja-JP" sz="1600" u="none" strike="noStrike">
                          <a:effectLst/>
                          <a:latin typeface="+mn-lt"/>
                        </a:rPr>
                        <a:t>0:18</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00:30:30</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0:47</a:t>
                      </a:r>
                      <a:endParaRPr lang="en-US" altLang="ja-JP" sz="1600" b="0" i="0" u="none" strike="noStrike">
                        <a:effectLst/>
                        <a:latin typeface="+mn-lt"/>
                      </a:endParaRPr>
                    </a:p>
                  </a:txBody>
                  <a:tcPr marL="9525" marR="9525" marT="9525" marB="0" anchor="b"/>
                </a:tc>
              </a:tr>
              <a:tr h="340816">
                <a:tc>
                  <a:txBody>
                    <a:bodyPr/>
                    <a:lstStyle/>
                    <a:p>
                      <a:pPr algn="ctr" fontAlgn="b"/>
                      <a:r>
                        <a:rPr lang="en-US" altLang="ja-JP" sz="1600" u="none" strike="noStrike">
                          <a:effectLst/>
                          <a:latin typeface="+mn-lt"/>
                        </a:rPr>
                        <a:t>4</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dirty="0">
                          <a:effectLst/>
                          <a:latin typeface="+mn-lt"/>
                        </a:rPr>
                        <a:t>2003/5/27</a:t>
                      </a:r>
                      <a:endParaRPr lang="en-US" altLang="ja-JP" sz="1600" b="0" i="0" u="none" strike="noStrike" dirty="0">
                        <a:effectLst/>
                        <a:latin typeface="+mn-lt"/>
                      </a:endParaRPr>
                    </a:p>
                  </a:txBody>
                  <a:tcPr marL="9525" marR="9525" marT="9525" marB="0" anchor="b"/>
                </a:tc>
                <a:tc>
                  <a:txBody>
                    <a:bodyPr/>
                    <a:lstStyle/>
                    <a:p>
                      <a:pPr algn="ctr" fontAlgn="b"/>
                      <a:r>
                        <a:rPr lang="en-US" sz="1600" u="none" strike="noStrike">
                          <a:effectLst/>
                          <a:latin typeface="+mn-lt"/>
                        </a:rPr>
                        <a:t>X1.4</a:t>
                      </a:r>
                      <a:endParaRPr lang="en-US" sz="1600" b="0" i="0" u="none" strike="noStrike">
                        <a:effectLst/>
                        <a:latin typeface="+mn-lt"/>
                      </a:endParaRPr>
                    </a:p>
                  </a:txBody>
                  <a:tcPr marL="9525" marR="9525" marT="9525" marB="0" anchor="b"/>
                </a:tc>
                <a:tc>
                  <a:txBody>
                    <a:bodyPr/>
                    <a:lstStyle/>
                    <a:p>
                      <a:pPr algn="ctr" fontAlgn="b"/>
                      <a:r>
                        <a:rPr lang="en-US" altLang="ja-JP" sz="1600" u="none" strike="noStrike" dirty="0" smtClean="0">
                          <a:effectLst/>
                          <a:latin typeface="+mn-lt"/>
                        </a:rPr>
                        <a:t>disk</a:t>
                      </a:r>
                      <a:r>
                        <a:rPr lang="ja-JP" altLang="en-US" sz="1600" u="none" strike="noStrike" dirty="0">
                          <a:effectLst/>
                          <a:latin typeface="+mn-lt"/>
                        </a:rPr>
                        <a:t>　</a:t>
                      </a:r>
                      <a:endParaRPr lang="ja-JP" altLang="en-US" sz="1600" b="0" i="0" u="none" strike="noStrike" dirty="0">
                        <a:effectLst/>
                        <a:latin typeface="+mn-lt"/>
                      </a:endParaRPr>
                    </a:p>
                  </a:txBody>
                  <a:tcPr marL="9525" marR="9525" marT="9525" marB="0" anchor="b"/>
                </a:tc>
                <a:tc>
                  <a:txBody>
                    <a:bodyPr/>
                    <a:lstStyle/>
                    <a:p>
                      <a:pPr algn="ctr" fontAlgn="b"/>
                      <a:r>
                        <a:rPr lang="en-US" altLang="ja-JP" sz="1600" u="none" strike="noStrike">
                          <a:effectLst/>
                          <a:latin typeface="+mn-lt"/>
                        </a:rPr>
                        <a:t>22:56</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23:02:00 / 23:05:30</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23:13</a:t>
                      </a:r>
                      <a:endParaRPr lang="en-US" altLang="ja-JP" sz="1600" b="0" i="0" u="none" strike="noStrike">
                        <a:effectLst/>
                        <a:latin typeface="+mn-lt"/>
                      </a:endParaRPr>
                    </a:p>
                  </a:txBody>
                  <a:tcPr marL="9525" marR="9525" marT="9525" marB="0" anchor="b"/>
                </a:tc>
              </a:tr>
              <a:tr h="340816">
                <a:tc>
                  <a:txBody>
                    <a:bodyPr/>
                    <a:lstStyle/>
                    <a:p>
                      <a:pPr algn="ctr" fontAlgn="b"/>
                      <a:r>
                        <a:rPr lang="en-US" altLang="ja-JP" sz="1600" u="none" strike="noStrike">
                          <a:effectLst/>
                          <a:latin typeface="+mn-lt"/>
                        </a:rPr>
                        <a:t>5</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2003/6/17</a:t>
                      </a:r>
                      <a:endParaRPr lang="en-US" altLang="ja-JP" sz="1600" b="0" i="0" u="none" strike="noStrike">
                        <a:effectLst/>
                        <a:latin typeface="+mn-lt"/>
                      </a:endParaRPr>
                    </a:p>
                  </a:txBody>
                  <a:tcPr marL="9525" marR="9525" marT="9525" marB="0" anchor="b"/>
                </a:tc>
                <a:tc>
                  <a:txBody>
                    <a:bodyPr/>
                    <a:lstStyle/>
                    <a:p>
                      <a:pPr algn="ctr" fontAlgn="b"/>
                      <a:r>
                        <a:rPr lang="en-US" sz="1600" u="none" strike="noStrike">
                          <a:effectLst/>
                          <a:latin typeface="+mn-lt"/>
                        </a:rPr>
                        <a:t>M6.8</a:t>
                      </a:r>
                      <a:endParaRPr lang="en-US" sz="1600" b="0" i="0" u="none" strike="noStrike">
                        <a:effectLst/>
                        <a:latin typeface="+mn-lt"/>
                      </a:endParaRPr>
                    </a:p>
                  </a:txBody>
                  <a:tcPr marL="9525" marR="9525" marT="9525" marB="0" anchor="b"/>
                </a:tc>
                <a:tc>
                  <a:txBody>
                    <a:bodyPr/>
                    <a:lstStyle/>
                    <a:p>
                      <a:pPr algn="ctr" fontAlgn="b"/>
                      <a:r>
                        <a:rPr lang="en-US" altLang="ja-JP" sz="1600" b="0" i="0" u="none" strike="noStrike" dirty="0" smtClean="0">
                          <a:effectLst/>
                          <a:latin typeface="+mn-lt"/>
                        </a:rPr>
                        <a:t>disk</a:t>
                      </a:r>
                      <a:endParaRPr lang="ja-JP" altLang="en-US" sz="1600" b="0" i="0" u="none" strike="noStrike" dirty="0">
                        <a:effectLst/>
                        <a:latin typeface="+mn-lt"/>
                      </a:endParaRPr>
                    </a:p>
                  </a:txBody>
                  <a:tcPr marL="9525" marR="9525" marT="9525" marB="0" anchor="b"/>
                </a:tc>
                <a:tc>
                  <a:txBody>
                    <a:bodyPr/>
                    <a:lstStyle/>
                    <a:p>
                      <a:pPr algn="ctr" fontAlgn="b"/>
                      <a:r>
                        <a:rPr lang="en-US" altLang="ja-JP" sz="1600" u="none" strike="noStrike" dirty="0">
                          <a:effectLst/>
                          <a:latin typeface="+mn-lt"/>
                        </a:rPr>
                        <a:t>22:27</a:t>
                      </a:r>
                      <a:endParaRPr lang="en-US" altLang="ja-JP" sz="1600" b="0" i="0" u="none" strike="noStrike" dirty="0">
                        <a:effectLst/>
                        <a:latin typeface="+mn-lt"/>
                      </a:endParaRPr>
                    </a:p>
                  </a:txBody>
                  <a:tcPr marL="9525" marR="9525" marT="9525" marB="0" anchor="b"/>
                </a:tc>
                <a:tc>
                  <a:txBody>
                    <a:bodyPr/>
                    <a:lstStyle/>
                    <a:p>
                      <a:pPr algn="ctr" fontAlgn="b"/>
                      <a:r>
                        <a:rPr lang="en-US" altLang="ja-JP" sz="1600" u="none" strike="noStrike">
                          <a:effectLst/>
                          <a:latin typeface="+mn-lt"/>
                        </a:rPr>
                        <a:t>22:46 / 22:52:30</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23:12</a:t>
                      </a:r>
                      <a:endParaRPr lang="en-US" altLang="ja-JP" sz="1600" b="0" i="0" u="none" strike="noStrike">
                        <a:effectLst/>
                        <a:latin typeface="+mn-lt"/>
                      </a:endParaRPr>
                    </a:p>
                  </a:txBody>
                  <a:tcPr marL="9525" marR="9525" marT="9525" marB="0" anchor="b"/>
                </a:tc>
              </a:tr>
              <a:tr h="340816">
                <a:tc>
                  <a:txBody>
                    <a:bodyPr/>
                    <a:lstStyle/>
                    <a:p>
                      <a:pPr algn="ctr" fontAlgn="b"/>
                      <a:r>
                        <a:rPr lang="en-US" altLang="ja-JP" sz="1600" u="none" strike="noStrike">
                          <a:effectLst/>
                          <a:latin typeface="+mn-lt"/>
                        </a:rPr>
                        <a:t>6</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2004/1/6</a:t>
                      </a:r>
                      <a:endParaRPr lang="en-US" altLang="ja-JP" sz="1600" b="0" i="0" u="none" strike="noStrike">
                        <a:effectLst/>
                        <a:latin typeface="+mn-lt"/>
                      </a:endParaRPr>
                    </a:p>
                  </a:txBody>
                  <a:tcPr marL="9525" marR="9525" marT="9525" marB="0" anchor="b"/>
                </a:tc>
                <a:tc>
                  <a:txBody>
                    <a:bodyPr/>
                    <a:lstStyle/>
                    <a:p>
                      <a:pPr algn="ctr" fontAlgn="b"/>
                      <a:r>
                        <a:rPr lang="en-US" sz="1600" u="none" strike="noStrike">
                          <a:effectLst/>
                          <a:latin typeface="+mn-lt"/>
                        </a:rPr>
                        <a:t>M5.8</a:t>
                      </a:r>
                      <a:endParaRPr lang="en-US" sz="1600" b="0" i="0" u="none" strike="noStrike">
                        <a:effectLst/>
                        <a:latin typeface="+mn-lt"/>
                      </a:endParaRPr>
                    </a:p>
                  </a:txBody>
                  <a:tcPr marL="9525" marR="9525" marT="9525" marB="0" anchor="b"/>
                </a:tc>
                <a:tc>
                  <a:txBody>
                    <a:bodyPr/>
                    <a:lstStyle/>
                    <a:p>
                      <a:pPr algn="ctr" fontAlgn="b"/>
                      <a:r>
                        <a:rPr lang="en-US" sz="1600" u="none" strike="noStrike" dirty="0" smtClean="0">
                          <a:effectLst/>
                          <a:latin typeface="+mn-lt"/>
                        </a:rPr>
                        <a:t>near limb</a:t>
                      </a:r>
                      <a:endParaRPr lang="en-US" sz="1600" b="0" i="0" u="none" strike="noStrike" dirty="0">
                        <a:effectLst/>
                        <a:latin typeface="+mn-lt"/>
                      </a:endParaRPr>
                    </a:p>
                  </a:txBody>
                  <a:tcPr marL="9525" marR="9525" marT="9525" marB="0" anchor="b"/>
                </a:tc>
                <a:tc>
                  <a:txBody>
                    <a:bodyPr/>
                    <a:lstStyle/>
                    <a:p>
                      <a:pPr algn="ctr" fontAlgn="b"/>
                      <a:r>
                        <a:rPr lang="en-US" altLang="ja-JP" sz="1600" u="none" strike="noStrike">
                          <a:effectLst/>
                          <a:latin typeface="+mn-lt"/>
                        </a:rPr>
                        <a:t>6:13</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6:22:30</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6:36</a:t>
                      </a:r>
                      <a:endParaRPr lang="en-US" altLang="ja-JP" sz="1600" b="0" i="0" u="none" strike="noStrike">
                        <a:effectLst/>
                        <a:latin typeface="+mn-lt"/>
                      </a:endParaRPr>
                    </a:p>
                  </a:txBody>
                  <a:tcPr marL="9525" marR="9525" marT="9525" marB="0" anchor="b"/>
                </a:tc>
              </a:tr>
              <a:tr h="340816">
                <a:tc>
                  <a:txBody>
                    <a:bodyPr/>
                    <a:lstStyle/>
                    <a:p>
                      <a:pPr algn="ctr" fontAlgn="b"/>
                      <a:r>
                        <a:rPr lang="en-US" altLang="ja-JP" sz="1600" u="none" strike="noStrike">
                          <a:effectLst/>
                          <a:latin typeface="+mn-lt"/>
                        </a:rPr>
                        <a:t>7</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2004/7/15</a:t>
                      </a:r>
                      <a:endParaRPr lang="en-US" altLang="ja-JP" sz="1600" b="0" i="0" u="none" strike="noStrike">
                        <a:effectLst/>
                        <a:latin typeface="+mn-lt"/>
                      </a:endParaRPr>
                    </a:p>
                  </a:txBody>
                  <a:tcPr marL="9525" marR="9525" marT="9525" marB="0" anchor="b"/>
                </a:tc>
                <a:tc>
                  <a:txBody>
                    <a:bodyPr/>
                    <a:lstStyle/>
                    <a:p>
                      <a:pPr algn="ctr" fontAlgn="b"/>
                      <a:r>
                        <a:rPr lang="en-US" sz="1600" u="none" strike="noStrike">
                          <a:effectLst/>
                          <a:latin typeface="+mn-lt"/>
                        </a:rPr>
                        <a:t>X1.8</a:t>
                      </a:r>
                      <a:endParaRPr lang="en-US" sz="1600" b="0" i="0" u="none" strike="noStrike">
                        <a:effectLst/>
                        <a:latin typeface="+mn-lt"/>
                      </a:endParaRPr>
                    </a:p>
                  </a:txBody>
                  <a:tcPr marL="9525" marR="9525" marT="9525" marB="0" anchor="b"/>
                </a:tc>
                <a:tc>
                  <a:txBody>
                    <a:bodyPr/>
                    <a:lstStyle/>
                    <a:p>
                      <a:pPr algn="ctr" fontAlgn="b"/>
                      <a:r>
                        <a:rPr lang="en-US" altLang="ja-JP" sz="1600" b="0" i="0" u="none" strike="noStrike" dirty="0" smtClean="0">
                          <a:effectLst/>
                          <a:latin typeface="+mn-lt"/>
                        </a:rPr>
                        <a:t>disk</a:t>
                      </a:r>
                      <a:endParaRPr lang="ja-JP" altLang="en-US" sz="1600" b="0" i="0" u="none" strike="noStrike" dirty="0">
                        <a:effectLst/>
                        <a:latin typeface="+mn-lt"/>
                      </a:endParaRPr>
                    </a:p>
                  </a:txBody>
                  <a:tcPr marL="9525" marR="9525" marT="9525" marB="0" anchor="b"/>
                </a:tc>
                <a:tc>
                  <a:txBody>
                    <a:bodyPr/>
                    <a:lstStyle/>
                    <a:p>
                      <a:pPr algn="ctr" fontAlgn="b"/>
                      <a:r>
                        <a:rPr lang="en-US" altLang="ja-JP" sz="1600" u="none" strike="noStrike" dirty="0">
                          <a:effectLst/>
                          <a:latin typeface="+mn-lt"/>
                        </a:rPr>
                        <a:t>1:30</a:t>
                      </a:r>
                      <a:endParaRPr lang="en-US" altLang="ja-JP" sz="1600" b="0" i="0" u="none" strike="noStrike" dirty="0">
                        <a:effectLst/>
                        <a:latin typeface="+mn-lt"/>
                      </a:endParaRPr>
                    </a:p>
                  </a:txBody>
                  <a:tcPr marL="9525" marR="9525" marT="9525" marB="0" anchor="b"/>
                </a:tc>
                <a:tc>
                  <a:txBody>
                    <a:bodyPr/>
                    <a:lstStyle/>
                    <a:p>
                      <a:pPr algn="ctr" fontAlgn="b"/>
                      <a:r>
                        <a:rPr lang="en-US" altLang="ja-JP" sz="1600" u="none" strike="noStrike" dirty="0">
                          <a:effectLst/>
                          <a:latin typeface="+mn-lt"/>
                        </a:rPr>
                        <a:t>2:38:00</a:t>
                      </a:r>
                      <a:endParaRPr lang="en-US" altLang="ja-JP" sz="1600" b="0" i="0" u="none" strike="noStrike" dirty="0">
                        <a:effectLst/>
                        <a:latin typeface="+mn-lt"/>
                      </a:endParaRPr>
                    </a:p>
                  </a:txBody>
                  <a:tcPr marL="9525" marR="9525" marT="9525" marB="0" anchor="b"/>
                </a:tc>
                <a:tc>
                  <a:txBody>
                    <a:bodyPr/>
                    <a:lstStyle/>
                    <a:p>
                      <a:pPr algn="ctr" fontAlgn="b"/>
                      <a:r>
                        <a:rPr lang="en-US" altLang="ja-JP" sz="1600" u="none" strike="noStrike">
                          <a:effectLst/>
                          <a:latin typeface="+mn-lt"/>
                        </a:rPr>
                        <a:t>1:48</a:t>
                      </a:r>
                      <a:endParaRPr lang="en-US" altLang="ja-JP" sz="1600" b="0" i="0" u="none" strike="noStrike">
                        <a:effectLst/>
                        <a:latin typeface="+mn-lt"/>
                      </a:endParaRPr>
                    </a:p>
                  </a:txBody>
                  <a:tcPr marL="9525" marR="9525" marT="9525" marB="0" anchor="b"/>
                </a:tc>
              </a:tr>
              <a:tr h="340816">
                <a:tc>
                  <a:txBody>
                    <a:bodyPr/>
                    <a:lstStyle/>
                    <a:p>
                      <a:pPr algn="ctr" fontAlgn="b"/>
                      <a:r>
                        <a:rPr lang="en-US" altLang="ja-JP" sz="1600" u="none" strike="noStrike">
                          <a:effectLst/>
                          <a:latin typeface="+mn-lt"/>
                        </a:rPr>
                        <a:t>8</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2004/7/16</a:t>
                      </a:r>
                      <a:endParaRPr lang="en-US" altLang="ja-JP" sz="1600" b="0" i="0" u="none" strike="noStrike">
                        <a:effectLst/>
                        <a:latin typeface="+mn-lt"/>
                      </a:endParaRPr>
                    </a:p>
                  </a:txBody>
                  <a:tcPr marL="9525" marR="9525" marT="9525" marB="0" anchor="b"/>
                </a:tc>
                <a:tc>
                  <a:txBody>
                    <a:bodyPr/>
                    <a:lstStyle/>
                    <a:p>
                      <a:pPr algn="ctr" fontAlgn="b"/>
                      <a:r>
                        <a:rPr lang="en-US" sz="1600" u="none" strike="noStrike">
                          <a:effectLst/>
                          <a:latin typeface="+mn-lt"/>
                        </a:rPr>
                        <a:t>X1.3</a:t>
                      </a:r>
                      <a:endParaRPr lang="en-US" sz="1600" b="0" i="0" u="none" strike="noStrike">
                        <a:effectLst/>
                        <a:latin typeface="+mn-lt"/>
                      </a:endParaRPr>
                    </a:p>
                  </a:txBody>
                  <a:tcPr marL="9525" marR="9525" marT="9525" marB="0" anchor="b"/>
                </a:tc>
                <a:tc>
                  <a:txBody>
                    <a:bodyPr/>
                    <a:lstStyle/>
                    <a:p>
                      <a:pPr algn="ctr" fontAlgn="b"/>
                      <a:r>
                        <a:rPr lang="en-US" altLang="ja-JP" sz="1600" u="none" strike="noStrike" dirty="0" smtClean="0">
                          <a:effectLst/>
                          <a:latin typeface="+mn-lt"/>
                        </a:rPr>
                        <a:t>disk</a:t>
                      </a:r>
                      <a:r>
                        <a:rPr lang="ja-JP" altLang="en-US" sz="1600" u="none" strike="noStrike" dirty="0">
                          <a:effectLst/>
                          <a:latin typeface="+mn-lt"/>
                        </a:rPr>
                        <a:t>　</a:t>
                      </a:r>
                      <a:endParaRPr lang="ja-JP" altLang="en-US" sz="1600" b="0" i="0" u="none" strike="noStrike" dirty="0">
                        <a:effectLst/>
                        <a:latin typeface="+mn-lt"/>
                      </a:endParaRPr>
                    </a:p>
                  </a:txBody>
                  <a:tcPr marL="9525" marR="9525" marT="9525" marB="0" anchor="b"/>
                </a:tc>
                <a:tc>
                  <a:txBody>
                    <a:bodyPr/>
                    <a:lstStyle/>
                    <a:p>
                      <a:pPr algn="ctr" fontAlgn="b"/>
                      <a:r>
                        <a:rPr lang="en-US" altLang="ja-JP" sz="1600" u="none" strike="noStrike">
                          <a:effectLst/>
                          <a:latin typeface="+mn-lt"/>
                        </a:rPr>
                        <a:t>1:43</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dirty="0">
                          <a:effectLst/>
                          <a:latin typeface="+mn-lt"/>
                        </a:rPr>
                        <a:t>2:03:00</a:t>
                      </a:r>
                      <a:endParaRPr lang="en-US" altLang="ja-JP" sz="1600" b="0" i="0" u="none" strike="noStrike" dirty="0">
                        <a:effectLst/>
                        <a:latin typeface="+mn-lt"/>
                      </a:endParaRPr>
                    </a:p>
                  </a:txBody>
                  <a:tcPr marL="9525" marR="9525" marT="9525" marB="0" anchor="b"/>
                </a:tc>
                <a:tc>
                  <a:txBody>
                    <a:bodyPr/>
                    <a:lstStyle/>
                    <a:p>
                      <a:pPr algn="ctr" fontAlgn="b"/>
                      <a:r>
                        <a:rPr lang="en-US" altLang="ja-JP" sz="1600" u="none" strike="noStrike">
                          <a:effectLst/>
                          <a:latin typeface="+mn-lt"/>
                        </a:rPr>
                        <a:t>2:12</a:t>
                      </a:r>
                      <a:endParaRPr lang="en-US" altLang="ja-JP" sz="1600" b="0" i="0" u="none" strike="noStrike">
                        <a:effectLst/>
                        <a:latin typeface="+mn-lt"/>
                      </a:endParaRPr>
                    </a:p>
                  </a:txBody>
                  <a:tcPr marL="9525" marR="9525" marT="9525" marB="0" anchor="b"/>
                </a:tc>
              </a:tr>
              <a:tr h="340816">
                <a:tc>
                  <a:txBody>
                    <a:bodyPr/>
                    <a:lstStyle/>
                    <a:p>
                      <a:pPr algn="ctr" fontAlgn="b"/>
                      <a:r>
                        <a:rPr lang="en-US" altLang="ja-JP" sz="1600" b="0" i="0" u="none" strike="noStrike" dirty="0" smtClean="0">
                          <a:effectLst/>
                          <a:latin typeface="+mn-lt"/>
                        </a:rPr>
                        <a:t>9</a:t>
                      </a:r>
                      <a:endParaRPr lang="en-US" altLang="ja-JP" sz="1600" b="0" i="0" u="none" strike="noStrike" dirty="0">
                        <a:effectLst/>
                        <a:latin typeface="+mn-lt"/>
                      </a:endParaRPr>
                    </a:p>
                  </a:txBody>
                  <a:tcPr marL="9525" marR="9525" marT="9525" marB="0" anchor="b"/>
                </a:tc>
                <a:tc>
                  <a:txBody>
                    <a:bodyPr/>
                    <a:lstStyle/>
                    <a:p>
                      <a:pPr algn="ctr" fontAlgn="b"/>
                      <a:r>
                        <a:rPr lang="en-US" altLang="ja-JP" sz="1600" u="none" strike="noStrike">
                          <a:effectLst/>
                          <a:latin typeface="+mn-lt"/>
                        </a:rPr>
                        <a:t>2005/8/25</a:t>
                      </a:r>
                      <a:endParaRPr lang="en-US" altLang="ja-JP" sz="1600" b="0" i="0" u="none" strike="noStrike">
                        <a:effectLst/>
                        <a:latin typeface="+mn-lt"/>
                      </a:endParaRPr>
                    </a:p>
                  </a:txBody>
                  <a:tcPr marL="9525" marR="9525" marT="9525" marB="0" anchor="b"/>
                </a:tc>
                <a:tc>
                  <a:txBody>
                    <a:bodyPr/>
                    <a:lstStyle/>
                    <a:p>
                      <a:pPr algn="ctr" fontAlgn="b"/>
                      <a:r>
                        <a:rPr lang="en-US" sz="1600" u="none" strike="noStrike">
                          <a:effectLst/>
                          <a:latin typeface="+mn-lt"/>
                        </a:rPr>
                        <a:t>M6.4</a:t>
                      </a:r>
                      <a:endParaRPr lang="en-US" sz="1600" b="0" i="0" u="none" strike="noStrike">
                        <a:effectLst/>
                        <a:latin typeface="+mn-lt"/>
                      </a:endParaRPr>
                    </a:p>
                  </a:txBody>
                  <a:tcPr marL="9525" marR="9525" marT="9525" marB="0" anchor="b"/>
                </a:tc>
                <a:tc>
                  <a:txBody>
                    <a:bodyPr/>
                    <a:lstStyle/>
                    <a:p>
                      <a:pPr algn="ctr" fontAlgn="b"/>
                      <a:r>
                        <a:rPr lang="en-US" altLang="ja-JP" sz="1600" b="0" i="0" u="none" strike="noStrike" dirty="0" smtClean="0">
                          <a:effectLst/>
                          <a:latin typeface="+mn-lt"/>
                        </a:rPr>
                        <a:t>near limb</a:t>
                      </a:r>
                      <a:endParaRPr lang="ja-JP" altLang="en-US" sz="1600" b="0" i="0" u="none" strike="noStrike" dirty="0">
                        <a:effectLst/>
                        <a:latin typeface="+mn-lt"/>
                      </a:endParaRPr>
                    </a:p>
                  </a:txBody>
                  <a:tcPr marL="9525" marR="9525" marT="9525" marB="0" anchor="b"/>
                </a:tc>
                <a:tc>
                  <a:txBody>
                    <a:bodyPr/>
                    <a:lstStyle/>
                    <a:p>
                      <a:pPr algn="ctr" fontAlgn="b"/>
                      <a:r>
                        <a:rPr lang="en-US" altLang="ja-JP" sz="1600" u="none" strike="noStrike">
                          <a:effectLst/>
                          <a:latin typeface="+mn-lt"/>
                        </a:rPr>
                        <a:t>4:31</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4:38:10</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dirty="0">
                          <a:effectLst/>
                          <a:latin typeface="+mn-lt"/>
                        </a:rPr>
                        <a:t>4:45</a:t>
                      </a:r>
                      <a:endParaRPr lang="en-US" altLang="ja-JP" sz="1600" b="0" i="0" u="none" strike="noStrike" dirty="0">
                        <a:effectLst/>
                        <a:latin typeface="+mn-lt"/>
                      </a:endParaRPr>
                    </a:p>
                  </a:txBody>
                  <a:tcPr marL="9525" marR="9525" marT="9525" marB="0" anchor="b"/>
                </a:tc>
              </a:tr>
              <a:tr h="340816">
                <a:tc>
                  <a:txBody>
                    <a:bodyPr/>
                    <a:lstStyle/>
                    <a:p>
                      <a:pPr algn="ctr" fontAlgn="b"/>
                      <a:r>
                        <a:rPr lang="en-US" altLang="ja-JP" sz="1600" u="none" strike="noStrike" dirty="0" smtClean="0">
                          <a:effectLst/>
                          <a:latin typeface="+mn-lt"/>
                        </a:rPr>
                        <a:t>10</a:t>
                      </a:r>
                      <a:endParaRPr lang="en-US" altLang="ja-JP" sz="1600" b="0" i="0" u="none" strike="noStrike" dirty="0">
                        <a:effectLst/>
                        <a:latin typeface="+mn-lt"/>
                      </a:endParaRPr>
                    </a:p>
                  </a:txBody>
                  <a:tcPr marL="9525" marR="9525" marT="9525" marB="0" anchor="b"/>
                </a:tc>
                <a:tc>
                  <a:txBody>
                    <a:bodyPr/>
                    <a:lstStyle/>
                    <a:p>
                      <a:pPr algn="ctr" fontAlgn="b"/>
                      <a:r>
                        <a:rPr lang="en-US" altLang="ja-JP" sz="1600" u="none" strike="noStrike">
                          <a:effectLst/>
                          <a:latin typeface="+mn-lt"/>
                        </a:rPr>
                        <a:t>2005/9/10</a:t>
                      </a:r>
                      <a:endParaRPr lang="en-US" altLang="ja-JP" sz="1600" b="0" i="0" u="none" strike="noStrike">
                        <a:effectLst/>
                        <a:latin typeface="+mn-lt"/>
                      </a:endParaRPr>
                    </a:p>
                  </a:txBody>
                  <a:tcPr marL="9525" marR="9525" marT="9525" marB="0" anchor="b"/>
                </a:tc>
                <a:tc>
                  <a:txBody>
                    <a:bodyPr/>
                    <a:lstStyle/>
                    <a:p>
                      <a:pPr algn="ctr" fontAlgn="b"/>
                      <a:r>
                        <a:rPr lang="en-US" sz="1600" u="none" strike="noStrike">
                          <a:effectLst/>
                          <a:latin typeface="+mn-lt"/>
                        </a:rPr>
                        <a:t>X2.1</a:t>
                      </a:r>
                      <a:endParaRPr lang="en-US" sz="1600" b="0" i="0" u="none" strike="noStrike">
                        <a:effectLst/>
                        <a:latin typeface="+mn-lt"/>
                      </a:endParaRPr>
                    </a:p>
                  </a:txBody>
                  <a:tcPr marL="9525" marR="9525" marT="9525" marB="0" anchor="b"/>
                </a:tc>
                <a:tc>
                  <a:txBody>
                    <a:bodyPr/>
                    <a:lstStyle/>
                    <a:p>
                      <a:pPr algn="ctr" fontAlgn="b"/>
                      <a:r>
                        <a:rPr lang="en-US" altLang="ja-JP" sz="1600" u="none" strike="noStrike" dirty="0" smtClean="0">
                          <a:effectLst/>
                          <a:latin typeface="+mn-lt"/>
                        </a:rPr>
                        <a:t>disk</a:t>
                      </a:r>
                      <a:r>
                        <a:rPr lang="ja-JP" altLang="en-US" sz="1600" u="none" strike="noStrike" dirty="0">
                          <a:effectLst/>
                          <a:latin typeface="+mn-lt"/>
                        </a:rPr>
                        <a:t>　</a:t>
                      </a:r>
                      <a:endParaRPr lang="ja-JP" altLang="en-US" sz="1600" b="0" i="0" u="none" strike="noStrike" dirty="0">
                        <a:effectLst/>
                        <a:latin typeface="+mn-lt"/>
                      </a:endParaRPr>
                    </a:p>
                  </a:txBody>
                  <a:tcPr marL="9525" marR="9525" marT="9525" marB="0" anchor="b"/>
                </a:tc>
                <a:tc>
                  <a:txBody>
                    <a:bodyPr/>
                    <a:lstStyle/>
                    <a:p>
                      <a:pPr algn="ctr" fontAlgn="b"/>
                      <a:r>
                        <a:rPr lang="en-US" altLang="ja-JP" sz="1600" u="none" strike="noStrike">
                          <a:effectLst/>
                          <a:latin typeface="+mn-lt"/>
                        </a:rPr>
                        <a:t>21:30</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21:35:00</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22:43</a:t>
                      </a:r>
                      <a:endParaRPr lang="en-US" altLang="ja-JP" sz="1600" b="0" i="0" u="none" strike="noStrike">
                        <a:effectLst/>
                        <a:latin typeface="+mn-lt"/>
                      </a:endParaRPr>
                    </a:p>
                  </a:txBody>
                  <a:tcPr marL="9525" marR="9525" marT="9525" marB="0" anchor="b"/>
                </a:tc>
              </a:tr>
              <a:tr h="348146">
                <a:tc>
                  <a:txBody>
                    <a:bodyPr/>
                    <a:lstStyle/>
                    <a:p>
                      <a:pPr algn="ctr" fontAlgn="b"/>
                      <a:r>
                        <a:rPr lang="en-US" altLang="ja-JP" sz="1600" u="none" strike="noStrike" dirty="0" smtClean="0">
                          <a:effectLst/>
                          <a:latin typeface="+mn-lt"/>
                        </a:rPr>
                        <a:t>11</a:t>
                      </a:r>
                      <a:endParaRPr lang="en-US" altLang="ja-JP" sz="1600" b="0" i="0" u="none" strike="noStrike" dirty="0">
                        <a:effectLst/>
                        <a:latin typeface="+mn-lt"/>
                      </a:endParaRPr>
                    </a:p>
                  </a:txBody>
                  <a:tcPr marL="9525" marR="9525" marT="9525" marB="0" anchor="b"/>
                </a:tc>
                <a:tc>
                  <a:txBody>
                    <a:bodyPr/>
                    <a:lstStyle/>
                    <a:p>
                      <a:pPr algn="ctr" fontAlgn="b"/>
                      <a:r>
                        <a:rPr lang="en-US" altLang="ja-JP" sz="1600" u="none" strike="noStrike">
                          <a:effectLst/>
                          <a:latin typeface="+mn-lt"/>
                        </a:rPr>
                        <a:t>2005/9/13</a:t>
                      </a:r>
                      <a:endParaRPr lang="en-US" altLang="ja-JP" sz="1600" b="0" i="0" u="none" strike="noStrike">
                        <a:effectLst/>
                        <a:latin typeface="+mn-lt"/>
                      </a:endParaRPr>
                    </a:p>
                  </a:txBody>
                  <a:tcPr marL="9525" marR="9525" marT="9525" marB="0" anchor="b"/>
                </a:tc>
                <a:tc>
                  <a:txBody>
                    <a:bodyPr/>
                    <a:lstStyle/>
                    <a:p>
                      <a:pPr algn="ctr" fontAlgn="b"/>
                      <a:r>
                        <a:rPr lang="en-US" sz="1600" u="none" strike="noStrike">
                          <a:effectLst/>
                          <a:latin typeface="+mn-lt"/>
                        </a:rPr>
                        <a:t>X1.7</a:t>
                      </a:r>
                      <a:endParaRPr lang="en-US" sz="1600" b="0" i="0" u="none" strike="noStrike">
                        <a:effectLst/>
                        <a:latin typeface="+mn-lt"/>
                      </a:endParaRPr>
                    </a:p>
                  </a:txBody>
                  <a:tcPr marL="9525" marR="9525" marT="9525" marB="0" anchor="b"/>
                </a:tc>
                <a:tc>
                  <a:txBody>
                    <a:bodyPr/>
                    <a:lstStyle/>
                    <a:p>
                      <a:pPr algn="ctr" fontAlgn="b"/>
                      <a:r>
                        <a:rPr lang="ja-JP" altLang="en-US" sz="1600" u="none" strike="noStrike" dirty="0">
                          <a:effectLst/>
                          <a:latin typeface="+mn-lt"/>
                        </a:rPr>
                        <a:t>　</a:t>
                      </a:r>
                      <a:r>
                        <a:rPr lang="en-US" altLang="ja-JP" sz="1600" u="none" strike="noStrike" dirty="0" smtClean="0">
                          <a:effectLst/>
                          <a:latin typeface="+mn-lt"/>
                        </a:rPr>
                        <a:t>disk</a:t>
                      </a:r>
                      <a:endParaRPr lang="ja-JP" altLang="en-US" sz="1600" b="0" i="0" u="none" strike="noStrike" dirty="0">
                        <a:effectLst/>
                        <a:latin typeface="+mn-lt"/>
                      </a:endParaRPr>
                    </a:p>
                  </a:txBody>
                  <a:tcPr marL="9525" marR="9525" marT="9525" marB="0" anchor="b"/>
                </a:tc>
                <a:tc>
                  <a:txBody>
                    <a:bodyPr/>
                    <a:lstStyle/>
                    <a:p>
                      <a:pPr algn="ctr" fontAlgn="b"/>
                      <a:r>
                        <a:rPr lang="en-US" altLang="ja-JP" sz="1600" u="none" strike="noStrike">
                          <a:effectLst/>
                          <a:latin typeface="+mn-lt"/>
                        </a:rPr>
                        <a:t>23:15</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a:effectLst/>
                          <a:latin typeface="+mn-lt"/>
                        </a:rPr>
                        <a:t>23:18:30 / 23:20:00</a:t>
                      </a:r>
                      <a:endParaRPr lang="en-US" altLang="ja-JP" sz="1600" b="0" i="0" u="none" strike="noStrike">
                        <a:effectLst/>
                        <a:latin typeface="+mn-lt"/>
                      </a:endParaRPr>
                    </a:p>
                  </a:txBody>
                  <a:tcPr marL="9525" marR="9525" marT="9525" marB="0" anchor="b"/>
                </a:tc>
                <a:tc>
                  <a:txBody>
                    <a:bodyPr/>
                    <a:lstStyle/>
                    <a:p>
                      <a:pPr algn="ctr" fontAlgn="b"/>
                      <a:r>
                        <a:rPr lang="en-US" altLang="ja-JP" sz="1600" u="none" strike="noStrike" dirty="0">
                          <a:effectLst/>
                          <a:latin typeface="+mn-lt"/>
                        </a:rPr>
                        <a:t>23:30</a:t>
                      </a:r>
                      <a:endParaRPr lang="en-US" altLang="ja-JP" sz="1600" b="0" i="0" u="none" strike="noStrike" dirty="0">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938674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 name="Picture 5" descr="C:\Users\kawate\Desktop\cdaw10\20020723\sp_r_20020723to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 y="2564904"/>
            <a:ext cx="4316528" cy="32373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awate\Desktop\cdaw10\20020723\alpha_200207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550" y="2589466"/>
            <a:ext cx="4680520" cy="351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423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2003/05/27 23:02</a:t>
            </a:r>
            <a:endParaRPr kumimoji="1" lang="ja-JP" altLang="en-US" dirty="0"/>
          </a:p>
        </p:txBody>
      </p:sp>
      <p:sp>
        <p:nvSpPr>
          <p:cNvPr id="5" name="サブタイトル 4"/>
          <p:cNvSpPr>
            <a:spLocks noGrp="1"/>
          </p:cNvSpPr>
          <p:nvPr>
            <p:ph type="subTitle" idx="1"/>
          </p:nvPr>
        </p:nvSpPr>
        <p:spPr/>
        <p:txBody>
          <a:bodyPr/>
          <a:lstStyle/>
          <a:p>
            <a:r>
              <a:rPr kumimoji="1" lang="en-US" altLang="ja-JP" dirty="0" smtClean="0"/>
              <a:t>X1.4</a:t>
            </a:r>
            <a:endParaRPr kumimoji="1" lang="ja-JP" altLang="en-US" dirty="0"/>
          </a:p>
        </p:txBody>
      </p:sp>
    </p:spTree>
    <p:extLst>
      <p:ext uri="{BB962C8B-B14F-4D97-AF65-F5344CB8AC3E}">
        <p14:creationId xmlns:p14="http://schemas.microsoft.com/office/powerpoint/2010/main" val="548193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RHESSI QL</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13" y="1628800"/>
            <a:ext cx="3407291" cy="255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00" y="4180676"/>
            <a:ext cx="2677324" cy="267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628800"/>
            <a:ext cx="489654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589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799" y="2568910"/>
            <a:ext cx="4274240" cy="427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5535"/>
            <a:ext cx="6984776" cy="232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354201"/>
            <a:ext cx="3528392" cy="441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46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3076" name="Picture 4" descr="C:\Users\kawate\Desktop\norp\sp_r_20030527to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92896"/>
            <a:ext cx="4656424" cy="349231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kawate\Desktop\norp\alpha_200305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497737"/>
            <a:ext cx="4463819" cy="334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72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2003/06/17 22:53</a:t>
            </a:r>
            <a:endParaRPr kumimoji="1" lang="ja-JP" altLang="en-US" dirty="0"/>
          </a:p>
        </p:txBody>
      </p:sp>
      <p:sp>
        <p:nvSpPr>
          <p:cNvPr id="5" name="サブタイトル 4"/>
          <p:cNvSpPr>
            <a:spLocks noGrp="1"/>
          </p:cNvSpPr>
          <p:nvPr>
            <p:ph type="subTitle" idx="1"/>
          </p:nvPr>
        </p:nvSpPr>
        <p:spPr/>
        <p:txBody>
          <a:bodyPr/>
          <a:lstStyle/>
          <a:p>
            <a:r>
              <a:rPr kumimoji="1" lang="en-US" altLang="ja-JP" dirty="0" smtClean="0"/>
              <a:t>M6.8</a:t>
            </a:r>
            <a:endParaRPr kumimoji="1" lang="ja-JP" altLang="en-US" dirty="0"/>
          </a:p>
        </p:txBody>
      </p:sp>
    </p:spTree>
    <p:extLst>
      <p:ext uri="{BB962C8B-B14F-4D97-AF65-F5344CB8AC3E}">
        <p14:creationId xmlns:p14="http://schemas.microsoft.com/office/powerpoint/2010/main" val="2846490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RHESSI QL</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49" y="1412777"/>
            <a:ext cx="374441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49" y="4174311"/>
            <a:ext cx="2686149" cy="268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264" y="1670012"/>
            <a:ext cx="4927333" cy="492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310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62336"/>
            <a:ext cx="3063776" cy="459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446" y="63621"/>
            <a:ext cx="6337841" cy="211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262336"/>
            <a:ext cx="3676531" cy="459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123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52" name="Picture 4" descr="C:\Users\kawate\Desktop\norp\sp_r_20030617to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5" y="2483023"/>
            <a:ext cx="4792436" cy="359432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awate\Desktop\norp\alpha_200306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52937"/>
            <a:ext cx="4176464" cy="313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57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2004/01/06 06:22</a:t>
            </a:r>
            <a:endParaRPr kumimoji="1" lang="ja-JP" altLang="en-US" dirty="0"/>
          </a:p>
        </p:txBody>
      </p:sp>
      <p:sp>
        <p:nvSpPr>
          <p:cNvPr id="5" name="サブタイトル 4"/>
          <p:cNvSpPr>
            <a:spLocks noGrp="1"/>
          </p:cNvSpPr>
          <p:nvPr>
            <p:ph type="subTitle" idx="1"/>
          </p:nvPr>
        </p:nvSpPr>
        <p:spPr/>
        <p:txBody>
          <a:bodyPr/>
          <a:lstStyle/>
          <a:p>
            <a:r>
              <a:rPr kumimoji="1" lang="en-US" altLang="ja-JP" dirty="0" smtClean="0"/>
              <a:t>M5.8</a:t>
            </a:r>
            <a:endParaRPr kumimoji="1" lang="ja-JP" altLang="en-US" dirty="0"/>
          </a:p>
        </p:txBody>
      </p:sp>
    </p:spTree>
    <p:extLst>
      <p:ext uri="{BB962C8B-B14F-4D97-AF65-F5344CB8AC3E}">
        <p14:creationId xmlns:p14="http://schemas.microsoft.com/office/powerpoint/2010/main" val="4067008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85573263"/>
              </p:ext>
            </p:extLst>
          </p:nvPr>
        </p:nvGraphicFramePr>
        <p:xfrm>
          <a:off x="251520" y="1844824"/>
          <a:ext cx="8280919" cy="4320475"/>
        </p:xfrm>
        <a:graphic>
          <a:graphicData uri="http://schemas.openxmlformats.org/drawingml/2006/table">
            <a:tbl>
              <a:tblPr>
                <a:tableStyleId>{5C22544A-7EE6-4342-B048-85BDC9FD1C3A}</a:tableStyleId>
              </a:tblPr>
              <a:tblGrid>
                <a:gridCol w="394668"/>
                <a:gridCol w="1052450"/>
                <a:gridCol w="566705"/>
                <a:gridCol w="1200874"/>
                <a:gridCol w="917521"/>
                <a:gridCol w="769100"/>
                <a:gridCol w="1268340"/>
                <a:gridCol w="984987"/>
                <a:gridCol w="1052450"/>
                <a:gridCol w="73824"/>
              </a:tblGrid>
              <a:tr h="650600">
                <a:tc>
                  <a:txBody>
                    <a:bodyPr/>
                    <a:lstStyle/>
                    <a:p>
                      <a:pPr algn="ctr" fontAlgn="b"/>
                      <a:r>
                        <a:rPr lang="en-US" altLang="ja-JP" sz="1600" u="none" strike="noStrike" dirty="0">
                          <a:effectLst/>
                          <a:latin typeface="+mn-lt"/>
                        </a:rPr>
                        <a:t>#</a:t>
                      </a:r>
                      <a:endParaRPr lang="en-US" altLang="ja-JP" sz="1600" b="0" i="0" u="none" strike="noStrike" dirty="0">
                        <a:effectLst/>
                        <a:latin typeface="+mn-lt"/>
                      </a:endParaRPr>
                    </a:p>
                  </a:txBody>
                  <a:tcPr marL="4803" marR="4803" marT="4803" marB="0" anchor="b"/>
                </a:tc>
                <a:tc>
                  <a:txBody>
                    <a:bodyPr/>
                    <a:lstStyle/>
                    <a:p>
                      <a:pPr algn="ctr" fontAlgn="b"/>
                      <a:r>
                        <a:rPr lang="en-US" sz="1600" u="none" strike="noStrike" dirty="0">
                          <a:effectLst/>
                          <a:latin typeface="+mn-lt"/>
                        </a:rPr>
                        <a:t>Date</a:t>
                      </a:r>
                      <a:endParaRPr lang="en-US" sz="1600" b="0" i="0" u="none" strike="noStrike" dirty="0">
                        <a:effectLst/>
                        <a:latin typeface="+mn-lt"/>
                      </a:endParaRPr>
                    </a:p>
                  </a:txBody>
                  <a:tcPr marL="4803" marR="4803" marT="4803" marB="0" anchor="b"/>
                </a:tc>
                <a:tc>
                  <a:txBody>
                    <a:bodyPr/>
                    <a:lstStyle/>
                    <a:p>
                      <a:pPr algn="ctr" fontAlgn="b"/>
                      <a:r>
                        <a:rPr lang="en-US" sz="1600" u="none" strike="noStrike">
                          <a:effectLst/>
                          <a:latin typeface="+mn-lt"/>
                        </a:rPr>
                        <a:t>Class</a:t>
                      </a:r>
                      <a:endParaRPr lang="en-US" sz="1600" b="0" i="0" u="none" strike="noStrike">
                        <a:effectLst/>
                        <a:latin typeface="+mn-lt"/>
                      </a:endParaRPr>
                    </a:p>
                  </a:txBody>
                  <a:tcPr marL="4803" marR="4803" marT="4803" marB="0" anchor="b"/>
                </a:tc>
                <a:tc>
                  <a:txBody>
                    <a:bodyPr/>
                    <a:lstStyle/>
                    <a:p>
                      <a:pPr algn="ctr" fontAlgn="b"/>
                      <a:r>
                        <a:rPr lang="en-US" sz="1600" u="none" strike="noStrike" dirty="0">
                          <a:effectLst/>
                          <a:latin typeface="+mn-lt"/>
                        </a:rPr>
                        <a:t>Start Time</a:t>
                      </a:r>
                      <a:endParaRPr lang="en-US" sz="1600" b="0" i="0" u="none" strike="noStrike" dirty="0">
                        <a:effectLst/>
                        <a:latin typeface="+mn-lt"/>
                      </a:endParaRPr>
                    </a:p>
                  </a:txBody>
                  <a:tcPr marL="4803" marR="4803" marT="4803" marB="0" anchor="b"/>
                </a:tc>
                <a:tc>
                  <a:txBody>
                    <a:bodyPr/>
                    <a:lstStyle/>
                    <a:p>
                      <a:pPr algn="ctr" fontAlgn="b"/>
                      <a:r>
                        <a:rPr lang="en-US" sz="1600" u="none" strike="noStrike" dirty="0">
                          <a:effectLst/>
                          <a:latin typeface="+mn-lt"/>
                        </a:rPr>
                        <a:t>9.4GHz</a:t>
                      </a:r>
                      <a:endParaRPr lang="en-US" sz="1600" b="0" i="0" u="none" strike="noStrike" dirty="0">
                        <a:effectLst/>
                        <a:latin typeface="+mn-lt"/>
                      </a:endParaRPr>
                    </a:p>
                  </a:txBody>
                  <a:tcPr marL="4803" marR="4803" marT="4803" marB="0" anchor="b"/>
                </a:tc>
                <a:tc>
                  <a:txBody>
                    <a:bodyPr/>
                    <a:lstStyle/>
                    <a:p>
                      <a:pPr algn="ctr" fontAlgn="b"/>
                      <a:r>
                        <a:rPr lang="en-US" sz="1600" u="none" strike="noStrike">
                          <a:effectLst/>
                          <a:latin typeface="+mn-lt"/>
                        </a:rPr>
                        <a:t>17GHz</a:t>
                      </a:r>
                      <a:endParaRPr lang="en-US" sz="1600" b="0" i="0" u="none" strike="noStrike">
                        <a:effectLst/>
                        <a:latin typeface="+mn-lt"/>
                      </a:endParaRPr>
                    </a:p>
                  </a:txBody>
                  <a:tcPr marL="4803" marR="4803" marT="4803" marB="0" anchor="b"/>
                </a:tc>
                <a:tc>
                  <a:txBody>
                    <a:bodyPr/>
                    <a:lstStyle/>
                    <a:p>
                      <a:pPr algn="ctr" fontAlgn="b"/>
                      <a:r>
                        <a:rPr lang="en-US" sz="1600" u="none" strike="noStrike">
                          <a:effectLst/>
                          <a:latin typeface="+mn-lt"/>
                        </a:rPr>
                        <a:t>35GHz</a:t>
                      </a:r>
                      <a:endParaRPr lang="en-US" sz="1600" b="0" i="0" u="none" strike="noStrike">
                        <a:effectLst/>
                        <a:latin typeface="+mn-lt"/>
                      </a:endParaRPr>
                    </a:p>
                  </a:txBody>
                  <a:tcPr marL="4803" marR="4803" marT="4803" marB="0" anchor="b"/>
                </a:tc>
                <a:tc>
                  <a:txBody>
                    <a:bodyPr/>
                    <a:lstStyle/>
                    <a:p>
                      <a:pPr algn="ctr" fontAlgn="b"/>
                      <a:r>
                        <a:rPr lang="en-US" sz="1600" u="none" strike="noStrike">
                          <a:effectLst/>
                          <a:latin typeface="+mn-lt"/>
                        </a:rPr>
                        <a:t>80GHz</a:t>
                      </a:r>
                      <a:endParaRPr lang="en-US" sz="1600" b="0" i="0" u="none" strike="noStrike">
                        <a:effectLst/>
                        <a:latin typeface="+mn-lt"/>
                      </a:endParaRPr>
                    </a:p>
                  </a:txBody>
                  <a:tcPr marL="4803" marR="4803" marT="4803" marB="0" anchor="b"/>
                </a:tc>
                <a:tc>
                  <a:txBody>
                    <a:bodyPr/>
                    <a:lstStyle/>
                    <a:p>
                      <a:pPr algn="ctr" fontAlgn="b"/>
                      <a:r>
                        <a:rPr lang="en-US" sz="1600" u="none" strike="noStrike">
                          <a:effectLst/>
                          <a:latin typeface="+mn-lt"/>
                        </a:rPr>
                        <a:t>80GHz</a:t>
                      </a:r>
                      <a:r>
                        <a:rPr lang="ja-JP" altLang="en-US" sz="1600" u="none" strike="noStrike">
                          <a:effectLst/>
                          <a:latin typeface="+mn-lt"/>
                        </a:rPr>
                        <a:t>倍率</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r>
              <a:tr h="333625">
                <a:tc>
                  <a:txBody>
                    <a:bodyPr/>
                    <a:lstStyle/>
                    <a:p>
                      <a:pPr algn="ctr" fontAlgn="b"/>
                      <a:r>
                        <a:rPr lang="en-US" altLang="ja-JP" sz="1600" u="none" strike="noStrike">
                          <a:effectLst/>
                          <a:latin typeface="+mn-lt"/>
                        </a:rPr>
                        <a:t>1</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2002/5/31</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M2.4</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0:04</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296</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186</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113</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21?</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x8.1</a:t>
                      </a:r>
                      <a:endParaRPr lang="en-US" sz="1600" b="0" i="0" u="none" strike="noStrike">
                        <a:effectLst/>
                        <a:latin typeface="+mn-lt"/>
                      </a:endParaRPr>
                    </a:p>
                  </a:txBody>
                  <a:tcPr marL="4803" marR="4803" marT="4803" marB="0" anchor="b"/>
                </a:tc>
                <a:tc>
                  <a:txBody>
                    <a:bodyPr/>
                    <a:lstStyle/>
                    <a:p>
                      <a:pPr algn="ctr" fontAlgn="b"/>
                      <a:endParaRPr lang="ja-JP" altLang="en-US" sz="1600" b="0" i="0" u="none" strike="noStrike">
                        <a:effectLst/>
                        <a:latin typeface="+mn-lt"/>
                      </a:endParaRPr>
                    </a:p>
                  </a:txBody>
                  <a:tcPr marL="4803" marR="4803" marT="4803" marB="0" anchor="b"/>
                </a:tc>
              </a:tr>
              <a:tr h="333625">
                <a:tc>
                  <a:txBody>
                    <a:bodyPr/>
                    <a:lstStyle/>
                    <a:p>
                      <a:pPr algn="ctr" fontAlgn="b"/>
                      <a:r>
                        <a:rPr lang="en-US" altLang="ja-JP" sz="1600" u="none" strike="noStrike">
                          <a:effectLst/>
                          <a:latin typeface="+mn-lt"/>
                        </a:rPr>
                        <a:t>2</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dirty="0">
                          <a:effectLst/>
                          <a:latin typeface="+mn-lt"/>
                        </a:rPr>
                        <a:t>2002/7/20</a:t>
                      </a:r>
                      <a:endParaRPr lang="en-US" altLang="ja-JP" sz="1600" b="0" i="0" u="none" strike="noStrike" dirty="0">
                        <a:effectLst/>
                        <a:latin typeface="+mn-lt"/>
                      </a:endParaRPr>
                    </a:p>
                  </a:txBody>
                  <a:tcPr marL="4803" marR="4803" marT="4803" marB="0" anchor="b"/>
                </a:tc>
                <a:tc>
                  <a:txBody>
                    <a:bodyPr/>
                    <a:lstStyle/>
                    <a:p>
                      <a:pPr algn="ctr" fontAlgn="b"/>
                      <a:r>
                        <a:rPr lang="en-US" sz="1600" u="none" strike="noStrike">
                          <a:effectLst/>
                          <a:latin typeface="+mn-lt"/>
                        </a:rPr>
                        <a:t>X3.3</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21:04</a:t>
                      </a:r>
                      <a:endParaRPr lang="en-US" altLang="ja-JP"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x8.4x2.0</a:t>
                      </a:r>
                      <a:endParaRPr 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r>
              <a:tr h="333625">
                <a:tc>
                  <a:txBody>
                    <a:bodyPr/>
                    <a:lstStyle/>
                    <a:p>
                      <a:pPr algn="ctr" fontAlgn="b"/>
                      <a:r>
                        <a:rPr lang="en-US" altLang="ja-JP" sz="1600" u="none" strike="noStrike">
                          <a:effectLst/>
                          <a:latin typeface="+mn-lt"/>
                        </a:rPr>
                        <a:t>3</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2002/7/23</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X4.3</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0:18</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11728</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11798</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14821</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709?</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x8.5</a:t>
                      </a:r>
                      <a:endParaRPr lang="en-US" sz="1600" b="0" i="0" u="none" strike="noStrike">
                        <a:effectLst/>
                        <a:latin typeface="+mn-lt"/>
                      </a:endParaRPr>
                    </a:p>
                  </a:txBody>
                  <a:tcPr marL="4803" marR="4803" marT="4803" marB="0" anchor="b"/>
                </a:tc>
                <a:tc>
                  <a:txBody>
                    <a:bodyPr/>
                    <a:lstStyle/>
                    <a:p>
                      <a:pPr algn="ctr" fontAlgn="b"/>
                      <a:endParaRPr lang="ja-JP" altLang="en-US" sz="1600" b="0" i="0" u="none" strike="noStrike">
                        <a:effectLst/>
                        <a:latin typeface="+mn-lt"/>
                      </a:endParaRPr>
                    </a:p>
                  </a:txBody>
                  <a:tcPr marL="4803" marR="4803" marT="4803" marB="0" anchor="b"/>
                </a:tc>
              </a:tr>
              <a:tr h="333625">
                <a:tc>
                  <a:txBody>
                    <a:bodyPr/>
                    <a:lstStyle/>
                    <a:p>
                      <a:pPr algn="ctr" fontAlgn="b"/>
                      <a:r>
                        <a:rPr lang="en-US" altLang="ja-JP" sz="1600" u="none" strike="noStrike">
                          <a:effectLst/>
                          <a:latin typeface="+mn-lt"/>
                        </a:rPr>
                        <a:t>4</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2003/5/27</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X1.4</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22:56</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2737</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1372</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679</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19?</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x12.0</a:t>
                      </a:r>
                      <a:endParaRPr 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r>
              <a:tr h="333625">
                <a:tc>
                  <a:txBody>
                    <a:bodyPr/>
                    <a:lstStyle/>
                    <a:p>
                      <a:pPr algn="ctr" fontAlgn="b"/>
                      <a:r>
                        <a:rPr lang="en-US" altLang="ja-JP" sz="1600" u="none" strike="noStrike">
                          <a:effectLst/>
                          <a:latin typeface="+mn-lt"/>
                        </a:rPr>
                        <a:t>5</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2003/6/17</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M6.8</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22:27</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3903</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2782</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1841</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73?</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x12.1</a:t>
                      </a:r>
                      <a:endParaRPr lang="en-US" sz="1600" b="0" i="0" u="none" strike="noStrike">
                        <a:effectLst/>
                        <a:latin typeface="+mn-lt"/>
                      </a:endParaRPr>
                    </a:p>
                  </a:txBody>
                  <a:tcPr marL="4803" marR="4803" marT="4803" marB="0" anchor="b"/>
                </a:tc>
                <a:tc>
                  <a:txBody>
                    <a:bodyPr/>
                    <a:lstStyle/>
                    <a:p>
                      <a:pPr algn="ctr" fontAlgn="b"/>
                      <a:endParaRPr lang="ja-JP" altLang="en-US" sz="1600" b="0" i="0" u="none" strike="noStrike">
                        <a:effectLst/>
                        <a:latin typeface="+mn-lt"/>
                      </a:endParaRPr>
                    </a:p>
                  </a:txBody>
                  <a:tcPr marL="4803" marR="4803" marT="4803" marB="0" anchor="b"/>
                </a:tc>
              </a:tr>
              <a:tr h="333625">
                <a:tc>
                  <a:txBody>
                    <a:bodyPr/>
                    <a:lstStyle/>
                    <a:p>
                      <a:pPr algn="ctr" fontAlgn="b"/>
                      <a:r>
                        <a:rPr lang="en-US" altLang="ja-JP" sz="1600" u="none" strike="noStrike">
                          <a:effectLst/>
                          <a:latin typeface="+mn-lt"/>
                        </a:rPr>
                        <a:t>6</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2004/1/6</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M5.8</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6:13</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3603</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2589</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1081</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58?</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x13.3</a:t>
                      </a:r>
                      <a:endParaRPr 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r>
              <a:tr h="333625">
                <a:tc>
                  <a:txBody>
                    <a:bodyPr/>
                    <a:lstStyle/>
                    <a:p>
                      <a:pPr algn="ctr" fontAlgn="b"/>
                      <a:r>
                        <a:rPr lang="en-US" altLang="ja-JP" sz="1600" u="none" strike="noStrike">
                          <a:effectLst/>
                          <a:latin typeface="+mn-lt"/>
                        </a:rPr>
                        <a:t>7</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2004/7/15</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X1.8</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1:30</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760</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723</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500</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x16.1</a:t>
                      </a:r>
                      <a:endParaRPr lang="en-US" sz="1600" b="0" i="0" u="none" strike="noStrike">
                        <a:effectLst/>
                        <a:latin typeface="+mn-lt"/>
                      </a:endParaRPr>
                    </a:p>
                  </a:txBody>
                  <a:tcPr marL="4803" marR="4803" marT="4803" marB="0" anchor="b"/>
                </a:tc>
                <a:tc>
                  <a:txBody>
                    <a:bodyPr/>
                    <a:lstStyle/>
                    <a:p>
                      <a:pPr algn="ctr" fontAlgn="b"/>
                      <a:endParaRPr lang="ja-JP" altLang="en-US" sz="1600" b="0" i="0" u="none" strike="noStrike">
                        <a:effectLst/>
                        <a:latin typeface="+mn-lt"/>
                      </a:endParaRPr>
                    </a:p>
                  </a:txBody>
                  <a:tcPr marL="4803" marR="4803" marT="4803" marB="0" anchor="b"/>
                </a:tc>
              </a:tr>
              <a:tr h="333625">
                <a:tc>
                  <a:txBody>
                    <a:bodyPr/>
                    <a:lstStyle/>
                    <a:p>
                      <a:pPr algn="ctr" fontAlgn="b"/>
                      <a:r>
                        <a:rPr lang="en-US" altLang="ja-JP" sz="1600" u="none" strike="noStrike">
                          <a:effectLst/>
                          <a:latin typeface="+mn-lt"/>
                        </a:rPr>
                        <a:t>8</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2004/7/16</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X1.3</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1:43</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1348</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1676</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1549</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x16.1</a:t>
                      </a:r>
                      <a:endParaRPr 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r>
              <a:tr h="333625">
                <a:tc>
                  <a:txBody>
                    <a:bodyPr/>
                    <a:lstStyle/>
                    <a:p>
                      <a:pPr algn="ctr" fontAlgn="b"/>
                      <a:r>
                        <a:rPr lang="en-US" altLang="ja-JP" sz="1600" b="0" i="0" u="none" strike="noStrike" dirty="0" smtClean="0">
                          <a:effectLst/>
                          <a:latin typeface="+mn-lt"/>
                        </a:rPr>
                        <a:t>9</a:t>
                      </a:r>
                      <a:endParaRPr lang="en-US" altLang="ja-JP" sz="1600" b="0" i="0" u="none" strike="noStrike" dirty="0">
                        <a:effectLst/>
                        <a:latin typeface="+mn-lt"/>
                      </a:endParaRPr>
                    </a:p>
                  </a:txBody>
                  <a:tcPr marL="4803" marR="4803" marT="4803" marB="0" anchor="b"/>
                </a:tc>
                <a:tc>
                  <a:txBody>
                    <a:bodyPr/>
                    <a:lstStyle/>
                    <a:p>
                      <a:pPr algn="ctr" fontAlgn="b"/>
                      <a:r>
                        <a:rPr lang="en-US" altLang="ja-JP" sz="1600" u="none" strike="noStrike">
                          <a:effectLst/>
                          <a:latin typeface="+mn-lt"/>
                        </a:rPr>
                        <a:t>2005/8/25</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M6.4</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4:31</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2335</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4188</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4385</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1726</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x1.0</a:t>
                      </a:r>
                      <a:endParaRPr lang="en-US" sz="1600" b="0" i="0" u="none" strike="noStrike">
                        <a:effectLst/>
                        <a:latin typeface="+mn-lt"/>
                      </a:endParaRPr>
                    </a:p>
                  </a:txBody>
                  <a:tcPr marL="4803" marR="4803" marT="4803" marB="0" anchor="b"/>
                </a:tc>
                <a:tc>
                  <a:txBody>
                    <a:bodyPr/>
                    <a:lstStyle/>
                    <a:p>
                      <a:pPr algn="ctr" fontAlgn="b"/>
                      <a:endParaRPr lang="ja-JP" altLang="en-US" sz="1600" b="0" i="0" u="none" strike="noStrike">
                        <a:effectLst/>
                        <a:latin typeface="+mn-lt"/>
                      </a:endParaRPr>
                    </a:p>
                  </a:txBody>
                  <a:tcPr marL="4803" marR="4803" marT="4803" marB="0" anchor="b"/>
                </a:tc>
              </a:tr>
              <a:tr h="333625">
                <a:tc>
                  <a:txBody>
                    <a:bodyPr/>
                    <a:lstStyle/>
                    <a:p>
                      <a:pPr algn="ctr" fontAlgn="b"/>
                      <a:r>
                        <a:rPr lang="en-US" altLang="ja-JP" sz="1600" u="none" strike="noStrike" dirty="0" smtClean="0">
                          <a:effectLst/>
                          <a:latin typeface="+mn-lt"/>
                        </a:rPr>
                        <a:t>10</a:t>
                      </a:r>
                      <a:endParaRPr lang="en-US" altLang="ja-JP" sz="1600" b="0" i="0" u="none" strike="noStrike" dirty="0">
                        <a:effectLst/>
                        <a:latin typeface="+mn-lt"/>
                      </a:endParaRPr>
                    </a:p>
                  </a:txBody>
                  <a:tcPr marL="4803" marR="4803" marT="4803" marB="0" anchor="b"/>
                </a:tc>
                <a:tc>
                  <a:txBody>
                    <a:bodyPr/>
                    <a:lstStyle/>
                    <a:p>
                      <a:pPr algn="ctr" fontAlgn="b"/>
                      <a:r>
                        <a:rPr lang="en-US" altLang="ja-JP" sz="1600" u="none" strike="noStrike">
                          <a:effectLst/>
                          <a:latin typeface="+mn-lt"/>
                        </a:rPr>
                        <a:t>2005/9/10</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X2.1</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21:30</a:t>
                      </a:r>
                      <a:endParaRPr lang="en-US" altLang="ja-JP"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x1.0</a:t>
                      </a:r>
                      <a:endParaRPr 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r>
              <a:tr h="333625">
                <a:tc>
                  <a:txBody>
                    <a:bodyPr/>
                    <a:lstStyle/>
                    <a:p>
                      <a:pPr algn="ctr" fontAlgn="b"/>
                      <a:r>
                        <a:rPr lang="en-US" altLang="ja-JP" sz="1600" u="none" strike="noStrike" dirty="0" smtClean="0">
                          <a:effectLst/>
                          <a:latin typeface="+mn-lt"/>
                        </a:rPr>
                        <a:t>11</a:t>
                      </a:r>
                      <a:endParaRPr lang="en-US" altLang="ja-JP" sz="1600" b="0" i="0" u="none" strike="noStrike" dirty="0">
                        <a:effectLst/>
                        <a:latin typeface="+mn-lt"/>
                      </a:endParaRPr>
                    </a:p>
                  </a:txBody>
                  <a:tcPr marL="4803" marR="4803" marT="4803" marB="0" anchor="b"/>
                </a:tc>
                <a:tc>
                  <a:txBody>
                    <a:bodyPr/>
                    <a:lstStyle/>
                    <a:p>
                      <a:pPr algn="ctr" fontAlgn="b"/>
                      <a:r>
                        <a:rPr lang="en-US" altLang="ja-JP" sz="1600" u="none" strike="noStrike" dirty="0">
                          <a:effectLst/>
                          <a:latin typeface="+mn-lt"/>
                        </a:rPr>
                        <a:t>2005/9/13</a:t>
                      </a:r>
                      <a:endParaRPr lang="en-US" altLang="ja-JP" sz="1600" b="0" i="0" u="none" strike="noStrike" dirty="0">
                        <a:effectLst/>
                        <a:latin typeface="+mn-lt"/>
                      </a:endParaRPr>
                    </a:p>
                  </a:txBody>
                  <a:tcPr marL="4803" marR="4803" marT="4803" marB="0" anchor="b"/>
                </a:tc>
                <a:tc>
                  <a:txBody>
                    <a:bodyPr/>
                    <a:lstStyle/>
                    <a:p>
                      <a:pPr algn="ctr" fontAlgn="b"/>
                      <a:r>
                        <a:rPr lang="en-US" sz="1600" u="none" strike="noStrike">
                          <a:effectLst/>
                          <a:latin typeface="+mn-lt"/>
                        </a:rPr>
                        <a:t>X1.7</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23:15</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1605</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3121</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5039</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2566</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x1.0</a:t>
                      </a:r>
                      <a:endParaRPr lang="en-US" sz="1600" b="0" i="0" u="none" strike="noStrike">
                        <a:effectLst/>
                        <a:latin typeface="+mn-lt"/>
                      </a:endParaRPr>
                    </a:p>
                  </a:txBody>
                  <a:tcPr marL="4803" marR="4803" marT="4803" marB="0" anchor="b"/>
                </a:tc>
                <a:tc>
                  <a:txBody>
                    <a:bodyPr/>
                    <a:lstStyle/>
                    <a:p>
                      <a:pPr algn="ctr" fontAlgn="b"/>
                      <a:r>
                        <a:rPr lang="ja-JP" altLang="en-US" sz="1600" u="none" strike="noStrike" dirty="0">
                          <a:effectLst/>
                          <a:latin typeface="+mn-lt"/>
                        </a:rPr>
                        <a:t>　</a:t>
                      </a:r>
                      <a:endParaRPr lang="ja-JP" altLang="en-US" sz="1600" b="0" i="0" u="none" strike="noStrike" dirty="0">
                        <a:effectLst/>
                        <a:latin typeface="+mn-lt"/>
                      </a:endParaRPr>
                    </a:p>
                  </a:txBody>
                  <a:tcPr marL="4803" marR="4803" marT="4803" marB="0" anchor="b"/>
                </a:tc>
              </a:tr>
            </a:tbl>
          </a:graphicData>
        </a:graphic>
      </p:graphicFrame>
    </p:spTree>
    <p:extLst>
      <p:ext uri="{BB962C8B-B14F-4D97-AF65-F5344CB8AC3E}">
        <p14:creationId xmlns:p14="http://schemas.microsoft.com/office/powerpoint/2010/main" val="3666848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RHESSI QL</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412776"/>
            <a:ext cx="345638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05064"/>
            <a:ext cx="2852936"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578006"/>
            <a:ext cx="504056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843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166" y="2744918"/>
            <a:ext cx="3836730" cy="383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444" y="105391"/>
            <a:ext cx="7007939" cy="233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501975"/>
            <a:ext cx="3458093" cy="432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970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2004/07/15 01:30</a:t>
            </a:r>
            <a:endParaRPr kumimoji="1" lang="ja-JP" altLang="en-US" dirty="0"/>
          </a:p>
        </p:txBody>
      </p:sp>
      <p:sp>
        <p:nvSpPr>
          <p:cNvPr id="5" name="サブタイトル 4"/>
          <p:cNvSpPr>
            <a:spLocks noGrp="1"/>
          </p:cNvSpPr>
          <p:nvPr>
            <p:ph type="subTitle" idx="1"/>
          </p:nvPr>
        </p:nvSpPr>
        <p:spPr/>
        <p:txBody>
          <a:bodyPr/>
          <a:lstStyle/>
          <a:p>
            <a:r>
              <a:rPr kumimoji="1" lang="en-US" altLang="ja-JP" dirty="0" smtClean="0"/>
              <a:t>X1.8</a:t>
            </a:r>
            <a:endParaRPr kumimoji="1" lang="ja-JP" altLang="en-US" dirty="0"/>
          </a:p>
        </p:txBody>
      </p:sp>
    </p:spTree>
    <p:extLst>
      <p:ext uri="{BB962C8B-B14F-4D97-AF65-F5344CB8AC3E}">
        <p14:creationId xmlns:p14="http://schemas.microsoft.com/office/powerpoint/2010/main" val="305137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RHESSI QL</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3528053" cy="264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3056"/>
            <a:ext cx="2902406" cy="290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455204"/>
            <a:ext cx="5243736" cy="5243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754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026" y="2563017"/>
            <a:ext cx="4083836" cy="408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8640"/>
            <a:ext cx="669674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606062"/>
            <a:ext cx="3240360" cy="405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801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2004/07/16 02:03</a:t>
            </a:r>
            <a:endParaRPr kumimoji="1" lang="ja-JP" altLang="en-US" dirty="0"/>
          </a:p>
        </p:txBody>
      </p:sp>
      <p:sp>
        <p:nvSpPr>
          <p:cNvPr id="5" name="サブタイトル 4"/>
          <p:cNvSpPr>
            <a:spLocks noGrp="1"/>
          </p:cNvSpPr>
          <p:nvPr>
            <p:ph type="subTitle" idx="1"/>
          </p:nvPr>
        </p:nvSpPr>
        <p:spPr/>
        <p:txBody>
          <a:bodyPr/>
          <a:lstStyle/>
          <a:p>
            <a:r>
              <a:rPr kumimoji="1" lang="en-US" altLang="ja-JP" dirty="0" smtClean="0"/>
              <a:t>X1.3</a:t>
            </a:r>
            <a:endParaRPr kumimoji="1" lang="ja-JP" altLang="en-US" dirty="0"/>
          </a:p>
        </p:txBody>
      </p:sp>
    </p:spTree>
    <p:extLst>
      <p:ext uri="{BB962C8B-B14F-4D97-AF65-F5344CB8AC3E}">
        <p14:creationId xmlns:p14="http://schemas.microsoft.com/office/powerpoint/2010/main" val="1883458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RHESSI QL</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384042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60726"/>
            <a:ext cx="2597274" cy="259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628800"/>
            <a:ext cx="5075488" cy="507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2428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5" y="2492896"/>
            <a:ext cx="2910070"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28902"/>
            <a:ext cx="6743907" cy="224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492896"/>
            <a:ext cx="3492083"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238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2005/08/25 04:38</a:t>
            </a:r>
            <a:endParaRPr kumimoji="1" lang="ja-JP" altLang="en-US" dirty="0"/>
          </a:p>
        </p:txBody>
      </p:sp>
      <p:sp>
        <p:nvSpPr>
          <p:cNvPr id="5" name="サブタイトル 4"/>
          <p:cNvSpPr>
            <a:spLocks noGrp="1"/>
          </p:cNvSpPr>
          <p:nvPr>
            <p:ph type="subTitle" idx="1"/>
          </p:nvPr>
        </p:nvSpPr>
        <p:spPr/>
        <p:txBody>
          <a:bodyPr/>
          <a:lstStyle/>
          <a:p>
            <a:r>
              <a:rPr kumimoji="1" lang="en-US" altLang="ja-JP" dirty="0" smtClean="0"/>
              <a:t>M6.4</a:t>
            </a:r>
            <a:endParaRPr kumimoji="1" lang="ja-JP" altLang="en-US" dirty="0"/>
          </a:p>
        </p:txBody>
      </p:sp>
    </p:spTree>
    <p:extLst>
      <p:ext uri="{BB962C8B-B14F-4D97-AF65-F5344CB8AC3E}">
        <p14:creationId xmlns:p14="http://schemas.microsoft.com/office/powerpoint/2010/main" val="847470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RHESSI QL</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3432043" cy="257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72" y="4044702"/>
            <a:ext cx="2813298" cy="2813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1" y="1396602"/>
            <a:ext cx="5344765" cy="534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242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614400929"/>
              </p:ext>
            </p:extLst>
          </p:nvPr>
        </p:nvGraphicFramePr>
        <p:xfrm>
          <a:off x="251520" y="1916832"/>
          <a:ext cx="8568953" cy="3960437"/>
        </p:xfrm>
        <a:graphic>
          <a:graphicData uri="http://schemas.openxmlformats.org/drawingml/2006/table">
            <a:tbl>
              <a:tblPr>
                <a:tableStyleId>{5C22544A-7EE6-4342-B048-85BDC9FD1C3A}</a:tableStyleId>
              </a:tblPr>
              <a:tblGrid>
                <a:gridCol w="412598"/>
                <a:gridCol w="1100263"/>
                <a:gridCol w="592450"/>
                <a:gridCol w="77177"/>
                <a:gridCol w="804040"/>
                <a:gridCol w="930993"/>
                <a:gridCol w="945098"/>
                <a:gridCol w="1258954"/>
                <a:gridCol w="503163"/>
                <a:gridCol w="792088"/>
                <a:gridCol w="527942"/>
                <a:gridCol w="624187"/>
              </a:tblGrid>
              <a:tr h="596384">
                <a:tc>
                  <a:txBody>
                    <a:bodyPr/>
                    <a:lstStyle/>
                    <a:p>
                      <a:pPr algn="ctr" fontAlgn="b"/>
                      <a:r>
                        <a:rPr lang="en-US" altLang="ja-JP" sz="1600" u="none" strike="noStrike" dirty="0">
                          <a:effectLst/>
                          <a:latin typeface="+mn-lt"/>
                        </a:rPr>
                        <a:t>#</a:t>
                      </a:r>
                      <a:endParaRPr lang="en-US" altLang="ja-JP" sz="1600" b="0" i="0" u="none" strike="noStrike" dirty="0">
                        <a:effectLst/>
                        <a:latin typeface="+mn-lt"/>
                      </a:endParaRPr>
                    </a:p>
                  </a:txBody>
                  <a:tcPr marL="4803" marR="4803" marT="4803" marB="0" anchor="b"/>
                </a:tc>
                <a:tc>
                  <a:txBody>
                    <a:bodyPr/>
                    <a:lstStyle/>
                    <a:p>
                      <a:pPr algn="ctr" fontAlgn="b"/>
                      <a:r>
                        <a:rPr lang="en-US" sz="1600" u="none" strike="noStrike" dirty="0">
                          <a:effectLst/>
                          <a:latin typeface="+mn-lt"/>
                        </a:rPr>
                        <a:t>Date</a:t>
                      </a:r>
                      <a:endParaRPr lang="en-US" sz="1600" b="0" i="0" u="none" strike="noStrike" dirty="0">
                        <a:effectLst/>
                        <a:latin typeface="+mn-lt"/>
                      </a:endParaRPr>
                    </a:p>
                  </a:txBody>
                  <a:tcPr marL="4803" marR="4803" marT="4803" marB="0" anchor="b"/>
                </a:tc>
                <a:tc>
                  <a:txBody>
                    <a:bodyPr/>
                    <a:lstStyle/>
                    <a:p>
                      <a:pPr algn="ctr" fontAlgn="b"/>
                      <a:r>
                        <a:rPr lang="en-US" sz="1600" u="none" strike="noStrike">
                          <a:effectLst/>
                          <a:latin typeface="+mn-lt"/>
                        </a:rPr>
                        <a:t>Class</a:t>
                      </a:r>
                      <a:endParaRPr lang="en-US" sz="1600" b="0" i="0" u="none" strike="noStrike">
                        <a:effectLst/>
                        <a:latin typeface="+mn-lt"/>
                      </a:endParaRPr>
                    </a:p>
                  </a:txBody>
                  <a:tcPr marL="4803" marR="4803" marT="4803" marB="0" anchor="b"/>
                </a:tc>
                <a:tc>
                  <a:txBody>
                    <a:bodyPr/>
                    <a:lstStyle/>
                    <a:p>
                      <a:pPr algn="ctr" fontAlgn="b"/>
                      <a:r>
                        <a:rPr lang="ja-JP" altLang="en-US" sz="1600" u="none" strike="noStrike" dirty="0">
                          <a:effectLst/>
                          <a:latin typeface="+mn-lt"/>
                        </a:rPr>
                        <a:t>　</a:t>
                      </a:r>
                      <a:endParaRPr lang="ja-JP" altLang="en-US" sz="1600" b="0" i="0" u="none" strike="noStrike" dirty="0">
                        <a:effectLst/>
                        <a:latin typeface="+mn-lt"/>
                      </a:endParaRPr>
                    </a:p>
                  </a:txBody>
                  <a:tcPr marL="4803" marR="4803" marT="4803" marB="0" anchor="b"/>
                </a:tc>
                <a:tc>
                  <a:txBody>
                    <a:bodyPr/>
                    <a:lstStyle/>
                    <a:p>
                      <a:pPr algn="ctr" fontAlgn="b"/>
                      <a:r>
                        <a:rPr lang="en-US" sz="1600" u="none" strike="noStrike">
                          <a:effectLst/>
                          <a:latin typeface="+mn-lt"/>
                        </a:rPr>
                        <a:t>NoRH dur</a:t>
                      </a:r>
                      <a:endParaRPr lang="en-US" sz="1600" b="0" i="0" u="none" strike="noStrike">
                        <a:effectLst/>
                        <a:latin typeface="+mn-lt"/>
                      </a:endParaRPr>
                    </a:p>
                  </a:txBody>
                  <a:tcPr marL="4803" marR="4803" marT="4803" marB="0" anchor="b"/>
                </a:tc>
                <a:tc>
                  <a:txBody>
                    <a:bodyPr/>
                    <a:lstStyle/>
                    <a:p>
                      <a:pPr algn="ctr" fontAlgn="b"/>
                      <a:r>
                        <a:rPr lang="en-US" sz="1600" u="none" strike="noStrike">
                          <a:effectLst/>
                          <a:latin typeface="+mn-lt"/>
                        </a:rPr>
                        <a:t>NoRH max corr</a:t>
                      </a:r>
                      <a:endParaRPr lang="en-US" sz="1600" b="0" i="0" u="none" strike="noStrike">
                        <a:effectLst/>
                        <a:latin typeface="+mn-lt"/>
                      </a:endParaRPr>
                    </a:p>
                  </a:txBody>
                  <a:tcPr marL="4803" marR="4803" marT="4803" marB="0" anchor="b"/>
                </a:tc>
                <a:tc>
                  <a:txBody>
                    <a:bodyPr/>
                    <a:lstStyle/>
                    <a:p>
                      <a:pPr algn="ctr" fontAlgn="b"/>
                      <a:r>
                        <a:rPr lang="en-US" sz="1600" u="none" strike="noStrike">
                          <a:effectLst/>
                          <a:latin typeface="+mn-lt"/>
                        </a:rPr>
                        <a:t>F17G(SFU)</a:t>
                      </a:r>
                      <a:endParaRPr lang="en-US" sz="1600" b="0" i="0" u="none" strike="noStrike">
                        <a:effectLst/>
                        <a:latin typeface="+mn-lt"/>
                      </a:endParaRPr>
                    </a:p>
                  </a:txBody>
                  <a:tcPr marL="4803" marR="4803" marT="4803" marB="0" anchor="b"/>
                </a:tc>
                <a:tc>
                  <a:txBody>
                    <a:bodyPr/>
                    <a:lstStyle/>
                    <a:p>
                      <a:pPr algn="ctr" fontAlgn="b"/>
                      <a:r>
                        <a:rPr lang="en-US" sz="1600" u="none" strike="noStrike">
                          <a:effectLst/>
                          <a:latin typeface="+mn-lt"/>
                        </a:rPr>
                        <a:t>F34G(SFU)</a:t>
                      </a:r>
                      <a:endParaRPr lang="en-US" sz="1600" b="0" i="0" u="none" strike="noStrike">
                        <a:effectLst/>
                        <a:latin typeface="+mn-lt"/>
                      </a:endParaRPr>
                    </a:p>
                  </a:txBody>
                  <a:tcPr marL="4803" marR="4803" marT="4803" marB="0" anchor="b"/>
                </a:tc>
                <a:tc>
                  <a:txBody>
                    <a:bodyPr/>
                    <a:lstStyle/>
                    <a:p>
                      <a:pPr algn="ctr" fontAlgn="b"/>
                      <a:r>
                        <a:rPr lang="en-US" sz="1600" u="none" strike="noStrike">
                          <a:effectLst/>
                          <a:latin typeface="+mn-lt"/>
                        </a:rPr>
                        <a:t>Area ratio</a:t>
                      </a:r>
                      <a:endParaRPr lang="en-US" sz="1600" b="0" i="0" u="none" strike="noStrike">
                        <a:effectLst/>
                        <a:latin typeface="+mn-lt"/>
                      </a:endParaRPr>
                    </a:p>
                  </a:txBody>
                  <a:tcPr marL="4803" marR="4803" marT="4803" marB="0" anchor="b"/>
                </a:tc>
                <a:tc>
                  <a:txBody>
                    <a:bodyPr/>
                    <a:lstStyle/>
                    <a:p>
                      <a:pPr algn="ctr" fontAlgn="b"/>
                      <a:r>
                        <a:rPr lang="en-US" sz="1600" u="none" strike="noStrike">
                          <a:effectLst/>
                          <a:latin typeface="+mn-lt"/>
                        </a:rPr>
                        <a:t>position</a:t>
                      </a:r>
                      <a:endParaRPr lang="en-US"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a:t>
                      </a:r>
                      <a:endParaRPr lang="en-US" sz="1600" b="0" i="0" u="none" strike="noStrike">
                        <a:effectLst/>
                        <a:latin typeface="+mn-lt"/>
                      </a:endParaRPr>
                    </a:p>
                  </a:txBody>
                  <a:tcPr marL="4803" marR="4803" marT="4803" marB="0" anchor="b"/>
                </a:tc>
                <a:tc>
                  <a:txBody>
                    <a:bodyPr/>
                    <a:lstStyle/>
                    <a:p>
                      <a:pPr algn="ctr" fontAlgn="b"/>
                      <a:r>
                        <a:rPr lang="en-US" sz="1600" u="none" strike="noStrike">
                          <a:effectLst/>
                          <a:latin typeface="+mn-lt"/>
                        </a:rPr>
                        <a:t>Y</a:t>
                      </a:r>
                      <a:endParaRPr lang="en-US" sz="1600" b="0" i="0" u="none" strike="noStrike">
                        <a:effectLst/>
                        <a:latin typeface="+mn-lt"/>
                      </a:endParaRPr>
                    </a:p>
                  </a:txBody>
                  <a:tcPr marL="4803" marR="4803" marT="4803" marB="0" anchor="b"/>
                </a:tc>
              </a:tr>
              <a:tr h="305823">
                <a:tc>
                  <a:txBody>
                    <a:bodyPr/>
                    <a:lstStyle/>
                    <a:p>
                      <a:pPr algn="ctr" fontAlgn="b"/>
                      <a:r>
                        <a:rPr lang="en-US" altLang="ja-JP" sz="1600" u="none" strike="noStrike">
                          <a:effectLst/>
                          <a:latin typeface="+mn-lt"/>
                        </a:rPr>
                        <a:t>1</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2002/5/31</a:t>
                      </a:r>
                      <a:endParaRPr lang="en-US" altLang="ja-JP" sz="1600" b="0" i="0" u="none" strike="noStrike">
                        <a:effectLst/>
                        <a:latin typeface="+mn-lt"/>
                      </a:endParaRPr>
                    </a:p>
                  </a:txBody>
                  <a:tcPr marL="4803" marR="4803" marT="4803" marB="0" anchor="b"/>
                </a:tc>
                <a:tc>
                  <a:txBody>
                    <a:bodyPr/>
                    <a:lstStyle/>
                    <a:p>
                      <a:pPr algn="ctr" fontAlgn="b"/>
                      <a:r>
                        <a:rPr lang="en-US" sz="1600" u="none" strike="noStrike" dirty="0">
                          <a:effectLst/>
                          <a:latin typeface="+mn-lt"/>
                        </a:rPr>
                        <a:t>M2.4</a:t>
                      </a:r>
                      <a:endParaRPr lang="en-US" sz="1600" b="0" i="0" u="none" strike="noStrike" dirty="0">
                        <a:effectLst/>
                        <a:latin typeface="+mn-lt"/>
                      </a:endParaRPr>
                    </a:p>
                  </a:txBody>
                  <a:tcPr marL="4803" marR="4803" marT="4803" marB="0" anchor="b"/>
                </a:tc>
                <a:tc>
                  <a:txBody>
                    <a:bodyPr/>
                    <a:lstStyle/>
                    <a:p>
                      <a:pPr algn="ctr" fontAlgn="b"/>
                      <a:endParaRPr lang="ja-JP" altLang="en-US" sz="1600" b="0" i="0" u="none" strike="noStrike">
                        <a:effectLst/>
                        <a:latin typeface="+mn-lt"/>
                      </a:endParaRPr>
                    </a:p>
                  </a:txBody>
                  <a:tcPr marL="4803" marR="4803" marT="4803" marB="0" anchor="b"/>
                </a:tc>
                <a:tc>
                  <a:txBody>
                    <a:bodyPr/>
                    <a:lstStyle/>
                    <a:p>
                      <a:pPr algn="ctr" fontAlgn="b"/>
                      <a:r>
                        <a:rPr lang="en-US" altLang="ja-JP" sz="1600" u="none" strike="noStrike" dirty="0">
                          <a:effectLst/>
                          <a:latin typeface="+mn-lt"/>
                        </a:rPr>
                        <a:t>1845</a:t>
                      </a:r>
                      <a:endParaRPr lang="en-US" altLang="ja-JP" sz="1600" b="0" i="0" u="none" strike="noStrike" dirty="0">
                        <a:effectLst/>
                        <a:latin typeface="+mn-lt"/>
                      </a:endParaRPr>
                    </a:p>
                  </a:txBody>
                  <a:tcPr marL="4803" marR="4803" marT="4803" marB="0" anchor="b"/>
                </a:tc>
                <a:tc>
                  <a:txBody>
                    <a:bodyPr/>
                    <a:lstStyle/>
                    <a:p>
                      <a:pPr algn="ctr" fontAlgn="b"/>
                      <a:r>
                        <a:rPr lang="en-US" altLang="ja-JP" sz="1600" u="none" strike="noStrike">
                          <a:effectLst/>
                          <a:latin typeface="+mn-lt"/>
                        </a:rPr>
                        <a:t>421</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180</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107</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3.6</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S30E85</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-825</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-481</a:t>
                      </a:r>
                      <a:endParaRPr lang="en-US" altLang="ja-JP" sz="1600" b="0" i="0" u="none" strike="noStrike">
                        <a:effectLst/>
                        <a:latin typeface="+mn-lt"/>
                      </a:endParaRPr>
                    </a:p>
                  </a:txBody>
                  <a:tcPr marL="4803" marR="4803" marT="4803" marB="0" anchor="b"/>
                </a:tc>
              </a:tr>
              <a:tr h="305823">
                <a:tc>
                  <a:txBody>
                    <a:bodyPr/>
                    <a:lstStyle/>
                    <a:p>
                      <a:pPr algn="ctr" fontAlgn="b"/>
                      <a:r>
                        <a:rPr lang="en-US" altLang="ja-JP" sz="1600" u="none" strike="noStrike">
                          <a:effectLst/>
                          <a:latin typeface="+mn-lt"/>
                        </a:rPr>
                        <a:t>2</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2002/7/20</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X3.3</a:t>
                      </a:r>
                      <a:endParaRPr 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dirty="0">
                          <a:effectLst/>
                          <a:latin typeface="+mn-lt"/>
                        </a:rPr>
                        <a:t>　</a:t>
                      </a:r>
                      <a:endParaRPr lang="ja-JP" altLang="en-US" sz="1600" b="0" i="0" u="none" strike="noStrike" dirty="0">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r>
              <a:tr h="305823">
                <a:tc>
                  <a:txBody>
                    <a:bodyPr/>
                    <a:lstStyle/>
                    <a:p>
                      <a:pPr algn="ctr" fontAlgn="b"/>
                      <a:r>
                        <a:rPr lang="en-US" altLang="ja-JP" sz="1600" u="none" strike="noStrike">
                          <a:effectLst/>
                          <a:latin typeface="+mn-lt"/>
                        </a:rPr>
                        <a:t>3</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2002/7/23</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X4.3</a:t>
                      </a:r>
                      <a:endParaRPr lang="en-US" sz="1600" b="0" i="0" u="none" strike="noStrike">
                        <a:effectLst/>
                        <a:latin typeface="+mn-lt"/>
                      </a:endParaRPr>
                    </a:p>
                  </a:txBody>
                  <a:tcPr marL="4803" marR="4803" marT="4803" marB="0" anchor="b"/>
                </a:tc>
                <a:tc>
                  <a:txBody>
                    <a:bodyPr/>
                    <a:lstStyle/>
                    <a:p>
                      <a:pPr algn="ctr" fontAlgn="b"/>
                      <a:endParaRPr lang="ja-JP" alt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7719</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1281</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2239</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35</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12.0</a:t>
                      </a:r>
                      <a:endParaRPr lang="en-US" altLang="ja-JP" sz="1600" b="0" i="0" u="none" strike="noStrike">
                        <a:effectLst/>
                        <a:latin typeface="+mn-lt"/>
                      </a:endParaRPr>
                    </a:p>
                  </a:txBody>
                  <a:tcPr marL="4803" marR="4803" marT="4803" marB="0" anchor="b"/>
                </a:tc>
                <a:tc>
                  <a:txBody>
                    <a:bodyPr/>
                    <a:lstStyle/>
                    <a:p>
                      <a:pPr algn="ctr" fontAlgn="b"/>
                      <a:r>
                        <a:rPr lang="en-US" sz="1600" u="none" strike="noStrike" dirty="0">
                          <a:effectLst/>
                          <a:latin typeface="+mn-lt"/>
                        </a:rPr>
                        <a:t>S12E74</a:t>
                      </a:r>
                      <a:endParaRPr lang="en-US" sz="1600" b="0" i="0" u="none" strike="noStrike" dirty="0">
                        <a:effectLst/>
                        <a:latin typeface="+mn-lt"/>
                      </a:endParaRPr>
                    </a:p>
                  </a:txBody>
                  <a:tcPr marL="4803" marR="4803" marT="4803" marB="0" anchor="b"/>
                </a:tc>
                <a:tc>
                  <a:txBody>
                    <a:bodyPr/>
                    <a:lstStyle/>
                    <a:p>
                      <a:pPr algn="ctr" fontAlgn="b"/>
                      <a:r>
                        <a:rPr lang="en-US" altLang="ja-JP" sz="1600" u="none" strike="noStrike">
                          <a:effectLst/>
                          <a:latin typeface="+mn-lt"/>
                        </a:rPr>
                        <a:t>-899</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-236</a:t>
                      </a:r>
                      <a:endParaRPr lang="en-US" altLang="ja-JP" sz="1600" b="0" i="0" u="none" strike="noStrike">
                        <a:effectLst/>
                        <a:latin typeface="+mn-lt"/>
                      </a:endParaRPr>
                    </a:p>
                  </a:txBody>
                  <a:tcPr marL="4803" marR="4803" marT="4803" marB="0" anchor="b"/>
                </a:tc>
              </a:tr>
              <a:tr h="305823">
                <a:tc>
                  <a:txBody>
                    <a:bodyPr/>
                    <a:lstStyle/>
                    <a:p>
                      <a:pPr algn="ctr" fontAlgn="b"/>
                      <a:r>
                        <a:rPr lang="en-US" altLang="ja-JP" sz="1600" u="none" strike="noStrike">
                          <a:effectLst/>
                          <a:latin typeface="+mn-lt"/>
                        </a:rPr>
                        <a:t>4</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dirty="0">
                          <a:effectLst/>
                          <a:latin typeface="+mn-lt"/>
                        </a:rPr>
                        <a:t>2003/5/27</a:t>
                      </a:r>
                      <a:endParaRPr lang="en-US" altLang="ja-JP" sz="1600" b="0" i="0" u="none" strike="noStrike" dirty="0">
                        <a:effectLst/>
                        <a:latin typeface="+mn-lt"/>
                      </a:endParaRPr>
                    </a:p>
                  </a:txBody>
                  <a:tcPr marL="4803" marR="4803" marT="4803" marB="0" anchor="b"/>
                </a:tc>
                <a:tc>
                  <a:txBody>
                    <a:bodyPr/>
                    <a:lstStyle/>
                    <a:p>
                      <a:pPr algn="ctr" fontAlgn="b"/>
                      <a:r>
                        <a:rPr lang="en-US" sz="1600" u="none" strike="noStrike">
                          <a:effectLst/>
                          <a:latin typeface="+mn-lt"/>
                        </a:rPr>
                        <a:t>X1.4</a:t>
                      </a:r>
                      <a:endParaRPr 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2542</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1620</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dirty="0">
                          <a:effectLst/>
                          <a:latin typeface="+mn-lt"/>
                        </a:rPr>
                        <a:t>868</a:t>
                      </a:r>
                      <a:endParaRPr lang="en-US" altLang="ja-JP" sz="1600" b="0" i="0" u="none" strike="noStrike" dirty="0">
                        <a:effectLst/>
                        <a:latin typeface="+mn-lt"/>
                      </a:endParaRPr>
                    </a:p>
                  </a:txBody>
                  <a:tcPr marL="4803" marR="4803" marT="4803" marB="0" anchor="b"/>
                </a:tc>
                <a:tc>
                  <a:txBody>
                    <a:bodyPr/>
                    <a:lstStyle/>
                    <a:p>
                      <a:pPr algn="ctr" fontAlgn="b"/>
                      <a:r>
                        <a:rPr lang="en-US" altLang="ja-JP" sz="1600" u="none" strike="noStrike">
                          <a:effectLst/>
                          <a:latin typeface="+mn-lt"/>
                        </a:rPr>
                        <a:t>540</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5.7</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S07W16</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270</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-108</a:t>
                      </a:r>
                      <a:endParaRPr lang="en-US" altLang="ja-JP" sz="1600" b="0" i="0" u="none" strike="noStrike">
                        <a:effectLst/>
                        <a:latin typeface="+mn-lt"/>
                      </a:endParaRPr>
                    </a:p>
                  </a:txBody>
                  <a:tcPr marL="4803" marR="4803" marT="4803" marB="0" anchor="b"/>
                </a:tc>
              </a:tr>
              <a:tr h="305823">
                <a:tc>
                  <a:txBody>
                    <a:bodyPr/>
                    <a:lstStyle/>
                    <a:p>
                      <a:pPr algn="ctr" fontAlgn="b"/>
                      <a:r>
                        <a:rPr lang="en-US" altLang="ja-JP" sz="1600" u="none" strike="noStrike">
                          <a:effectLst/>
                          <a:latin typeface="+mn-lt"/>
                        </a:rPr>
                        <a:t>5</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2003/6/17</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M6.8</a:t>
                      </a:r>
                      <a:endParaRPr lang="en-US" sz="1600" b="0" i="0" u="none" strike="noStrike">
                        <a:effectLst/>
                        <a:latin typeface="+mn-lt"/>
                      </a:endParaRPr>
                    </a:p>
                  </a:txBody>
                  <a:tcPr marL="4803" marR="4803" marT="4803" marB="0" anchor="b"/>
                </a:tc>
                <a:tc>
                  <a:txBody>
                    <a:bodyPr/>
                    <a:lstStyle/>
                    <a:p>
                      <a:pPr algn="ctr" fontAlgn="b"/>
                      <a:endParaRPr lang="ja-JP" alt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8230</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1759</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0</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dirty="0">
                          <a:effectLst/>
                          <a:latin typeface="+mn-lt"/>
                        </a:rPr>
                        <a:t>1125</a:t>
                      </a:r>
                      <a:endParaRPr lang="en-US" altLang="ja-JP" sz="1600" b="0" i="0" u="none" strike="noStrike" dirty="0">
                        <a:effectLst/>
                        <a:latin typeface="+mn-lt"/>
                      </a:endParaRPr>
                    </a:p>
                  </a:txBody>
                  <a:tcPr marL="4803" marR="4803" marT="4803" marB="0" anchor="b"/>
                </a:tc>
                <a:tc>
                  <a:txBody>
                    <a:bodyPr/>
                    <a:lstStyle/>
                    <a:p>
                      <a:pPr algn="ctr" fontAlgn="b"/>
                      <a:r>
                        <a:rPr lang="en-US" altLang="ja-JP" sz="1600" u="none" strike="noStrike">
                          <a:effectLst/>
                          <a:latin typeface="+mn-lt"/>
                        </a:rPr>
                        <a:t>0.0</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S08E58</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-805</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-147</a:t>
                      </a:r>
                      <a:endParaRPr lang="en-US" altLang="ja-JP" sz="1600" b="0" i="0" u="none" strike="noStrike">
                        <a:effectLst/>
                        <a:latin typeface="+mn-lt"/>
                      </a:endParaRPr>
                    </a:p>
                  </a:txBody>
                  <a:tcPr marL="4803" marR="4803" marT="4803" marB="0" anchor="b"/>
                </a:tc>
              </a:tr>
              <a:tr h="305823">
                <a:tc>
                  <a:txBody>
                    <a:bodyPr/>
                    <a:lstStyle/>
                    <a:p>
                      <a:pPr algn="ctr" fontAlgn="b"/>
                      <a:r>
                        <a:rPr lang="en-US" altLang="ja-JP" sz="1600" u="none" strike="noStrike">
                          <a:effectLst/>
                          <a:latin typeface="+mn-lt"/>
                        </a:rPr>
                        <a:t>6</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2004/1/6</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M5.8</a:t>
                      </a:r>
                      <a:endParaRPr 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677</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1842</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2772</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dirty="0">
                          <a:effectLst/>
                          <a:latin typeface="+mn-lt"/>
                        </a:rPr>
                        <a:t>1589</a:t>
                      </a:r>
                      <a:endParaRPr lang="en-US" altLang="ja-JP" sz="1600" b="0" i="0" u="none" strike="noStrike" dirty="0">
                        <a:effectLst/>
                        <a:latin typeface="+mn-lt"/>
                      </a:endParaRPr>
                    </a:p>
                  </a:txBody>
                  <a:tcPr marL="4803" marR="4803" marT="4803" marB="0" anchor="b"/>
                </a:tc>
                <a:tc>
                  <a:txBody>
                    <a:bodyPr/>
                    <a:lstStyle/>
                    <a:p>
                      <a:pPr algn="ctr" fontAlgn="b"/>
                      <a:r>
                        <a:rPr lang="en-US" altLang="ja-JP" sz="1600" u="none" strike="noStrike">
                          <a:effectLst/>
                          <a:latin typeface="+mn-lt"/>
                        </a:rPr>
                        <a:t>5.1</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N05E89</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-992</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93</a:t>
                      </a:r>
                      <a:endParaRPr lang="en-US" altLang="ja-JP" sz="1600" b="0" i="0" u="none" strike="noStrike">
                        <a:effectLst/>
                        <a:latin typeface="+mn-lt"/>
                      </a:endParaRPr>
                    </a:p>
                  </a:txBody>
                  <a:tcPr marL="4803" marR="4803" marT="4803" marB="0" anchor="b"/>
                </a:tc>
              </a:tr>
              <a:tr h="305823">
                <a:tc>
                  <a:txBody>
                    <a:bodyPr/>
                    <a:lstStyle/>
                    <a:p>
                      <a:pPr algn="ctr" fontAlgn="b"/>
                      <a:r>
                        <a:rPr lang="en-US" altLang="ja-JP" sz="1600" u="none" strike="noStrike">
                          <a:effectLst/>
                          <a:latin typeface="+mn-lt"/>
                        </a:rPr>
                        <a:t>7</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2004/7/15</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X1.8</a:t>
                      </a:r>
                      <a:endParaRPr lang="en-US" sz="1600" b="0" i="0" u="none" strike="noStrike">
                        <a:effectLst/>
                        <a:latin typeface="+mn-lt"/>
                      </a:endParaRPr>
                    </a:p>
                  </a:txBody>
                  <a:tcPr marL="4803" marR="4803" marT="4803" marB="0" anchor="b"/>
                </a:tc>
                <a:tc>
                  <a:txBody>
                    <a:bodyPr/>
                    <a:lstStyle/>
                    <a:p>
                      <a:pPr algn="ctr" fontAlgn="b"/>
                      <a:endParaRPr lang="ja-JP" alt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4023</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1575</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752</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301</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6.6</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S10E52</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-751</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-211</a:t>
                      </a:r>
                      <a:endParaRPr lang="en-US" altLang="ja-JP" sz="1600" b="0" i="0" u="none" strike="noStrike">
                        <a:effectLst/>
                        <a:latin typeface="+mn-lt"/>
                      </a:endParaRPr>
                    </a:p>
                  </a:txBody>
                  <a:tcPr marL="4803" marR="4803" marT="4803" marB="0" anchor="b"/>
                </a:tc>
              </a:tr>
              <a:tr h="305823">
                <a:tc>
                  <a:txBody>
                    <a:bodyPr/>
                    <a:lstStyle/>
                    <a:p>
                      <a:pPr algn="ctr" fontAlgn="b"/>
                      <a:r>
                        <a:rPr lang="en-US" altLang="ja-JP" sz="1600" u="none" strike="noStrike">
                          <a:effectLst/>
                          <a:latin typeface="+mn-lt"/>
                        </a:rPr>
                        <a:t>8</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2004/7/16</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X1.3</a:t>
                      </a:r>
                      <a:endParaRPr 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4224</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2324</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1177</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1018</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13.1</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S10E39</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-599</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-236</a:t>
                      </a:r>
                      <a:endParaRPr lang="en-US" altLang="ja-JP" sz="1600" b="0" i="0" u="none" strike="noStrike">
                        <a:effectLst/>
                        <a:latin typeface="+mn-lt"/>
                      </a:endParaRPr>
                    </a:p>
                  </a:txBody>
                  <a:tcPr marL="4803" marR="4803" marT="4803" marB="0" anchor="b"/>
                </a:tc>
              </a:tr>
              <a:tr h="305823">
                <a:tc>
                  <a:txBody>
                    <a:bodyPr/>
                    <a:lstStyle/>
                    <a:p>
                      <a:pPr algn="ctr" fontAlgn="b"/>
                      <a:r>
                        <a:rPr lang="en-US" altLang="ja-JP" sz="1600" b="0" i="0" u="none" strike="noStrike" dirty="0" smtClean="0">
                          <a:effectLst/>
                          <a:latin typeface="+mn-lt"/>
                        </a:rPr>
                        <a:t>9</a:t>
                      </a:r>
                      <a:endParaRPr lang="en-US" altLang="ja-JP" sz="1600" b="0" i="0" u="none" strike="noStrike" dirty="0">
                        <a:effectLst/>
                        <a:latin typeface="+mn-lt"/>
                      </a:endParaRPr>
                    </a:p>
                  </a:txBody>
                  <a:tcPr marL="4803" marR="4803" marT="4803" marB="0" anchor="b"/>
                </a:tc>
                <a:tc>
                  <a:txBody>
                    <a:bodyPr/>
                    <a:lstStyle/>
                    <a:p>
                      <a:pPr algn="ctr" fontAlgn="b"/>
                      <a:r>
                        <a:rPr lang="en-US" altLang="ja-JP" sz="1600" u="none" strike="noStrike">
                          <a:effectLst/>
                          <a:latin typeface="+mn-lt"/>
                        </a:rPr>
                        <a:t>2005/8/25</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M6.4</a:t>
                      </a:r>
                      <a:endParaRPr lang="en-US" sz="1600" b="0" i="0" u="none" strike="noStrike">
                        <a:effectLst/>
                        <a:latin typeface="+mn-lt"/>
                      </a:endParaRPr>
                    </a:p>
                  </a:txBody>
                  <a:tcPr marL="4803" marR="4803" marT="4803" marB="0" anchor="b"/>
                </a:tc>
                <a:tc>
                  <a:txBody>
                    <a:bodyPr/>
                    <a:lstStyle/>
                    <a:p>
                      <a:pPr algn="ctr" fontAlgn="b"/>
                      <a:endParaRPr lang="ja-JP" alt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2173</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2008</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1337</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1638</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5.4</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N08E82</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-943</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118</a:t>
                      </a:r>
                      <a:endParaRPr lang="en-US" altLang="ja-JP" sz="1600" b="0" i="0" u="none" strike="noStrike">
                        <a:effectLst/>
                        <a:latin typeface="+mn-lt"/>
                      </a:endParaRPr>
                    </a:p>
                  </a:txBody>
                  <a:tcPr marL="4803" marR="4803" marT="4803" marB="0" anchor="b"/>
                </a:tc>
              </a:tr>
              <a:tr h="305823">
                <a:tc>
                  <a:txBody>
                    <a:bodyPr/>
                    <a:lstStyle/>
                    <a:p>
                      <a:pPr algn="ctr" fontAlgn="b"/>
                      <a:r>
                        <a:rPr lang="en-US" altLang="ja-JP" sz="1600" u="none" strike="noStrike" dirty="0" smtClean="0">
                          <a:effectLst/>
                          <a:latin typeface="+mn-lt"/>
                        </a:rPr>
                        <a:t>10</a:t>
                      </a:r>
                      <a:endParaRPr lang="en-US" altLang="ja-JP" sz="1600" b="0" i="0" u="none" strike="noStrike" dirty="0">
                        <a:effectLst/>
                        <a:latin typeface="+mn-lt"/>
                      </a:endParaRPr>
                    </a:p>
                  </a:txBody>
                  <a:tcPr marL="4803" marR="4803" marT="4803" marB="0" anchor="b"/>
                </a:tc>
                <a:tc>
                  <a:txBody>
                    <a:bodyPr/>
                    <a:lstStyle/>
                    <a:p>
                      <a:pPr algn="ctr" fontAlgn="b"/>
                      <a:r>
                        <a:rPr lang="en-US" altLang="ja-JP" sz="1600" u="none" strike="noStrike">
                          <a:effectLst/>
                          <a:latin typeface="+mn-lt"/>
                        </a:rPr>
                        <a:t>2005/9/10</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X2.1</a:t>
                      </a:r>
                      <a:endParaRPr 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ja-JP" altLang="en-US" sz="1600" u="none" strike="noStrike" dirty="0">
                          <a:effectLst/>
                          <a:latin typeface="+mn-lt"/>
                        </a:rPr>
                        <a:t>　</a:t>
                      </a:r>
                      <a:endParaRPr lang="ja-JP" altLang="en-US" sz="1600" b="0" i="0" u="none" strike="noStrike" dirty="0">
                        <a:effectLst/>
                        <a:latin typeface="+mn-lt"/>
                      </a:endParaRPr>
                    </a:p>
                  </a:txBody>
                  <a:tcPr marL="4803" marR="4803" marT="4803" marB="0" anchor="b"/>
                </a:tc>
              </a:tr>
              <a:tr h="305823">
                <a:tc>
                  <a:txBody>
                    <a:bodyPr/>
                    <a:lstStyle/>
                    <a:p>
                      <a:pPr algn="ctr" fontAlgn="b"/>
                      <a:r>
                        <a:rPr lang="en-US" altLang="ja-JP" sz="1600" u="none" strike="noStrike" dirty="0" smtClean="0">
                          <a:effectLst/>
                          <a:latin typeface="+mn-lt"/>
                        </a:rPr>
                        <a:t>11</a:t>
                      </a:r>
                      <a:endParaRPr lang="en-US" altLang="ja-JP" sz="1600" b="0" i="0" u="none" strike="noStrike" dirty="0">
                        <a:effectLst/>
                        <a:latin typeface="+mn-lt"/>
                      </a:endParaRPr>
                    </a:p>
                  </a:txBody>
                  <a:tcPr marL="4803" marR="4803" marT="4803" marB="0" anchor="b"/>
                </a:tc>
                <a:tc>
                  <a:txBody>
                    <a:bodyPr/>
                    <a:lstStyle/>
                    <a:p>
                      <a:pPr algn="ctr" fontAlgn="b"/>
                      <a:r>
                        <a:rPr lang="en-US" altLang="ja-JP" sz="1600" u="none" strike="noStrike">
                          <a:effectLst/>
                          <a:latin typeface="+mn-lt"/>
                        </a:rPr>
                        <a:t>2005/9/13</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X1.7</a:t>
                      </a:r>
                      <a:endParaRPr lang="en-US" sz="1600" b="0" i="0" u="none" strike="noStrike">
                        <a:effectLst/>
                        <a:latin typeface="+mn-lt"/>
                      </a:endParaRPr>
                    </a:p>
                  </a:txBody>
                  <a:tcPr marL="4803" marR="4803" marT="4803" marB="0" anchor="b"/>
                </a:tc>
                <a:tc>
                  <a:txBody>
                    <a:bodyPr/>
                    <a:lstStyle/>
                    <a:p>
                      <a:pPr algn="ctr" fontAlgn="b"/>
                      <a:r>
                        <a:rPr lang="ja-JP" altLang="en-US" sz="1600" u="none" strike="noStrike">
                          <a:effectLst/>
                          <a:latin typeface="+mn-lt"/>
                        </a:rPr>
                        <a:t>　</a:t>
                      </a:r>
                      <a:endParaRPr lang="ja-JP" alt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2754</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1636</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1240</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1430</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1.5</a:t>
                      </a:r>
                      <a:endParaRPr lang="en-US" altLang="ja-JP" sz="1600" b="0" i="0" u="none" strike="noStrike">
                        <a:effectLst/>
                        <a:latin typeface="+mn-lt"/>
                      </a:endParaRPr>
                    </a:p>
                  </a:txBody>
                  <a:tcPr marL="4803" marR="4803" marT="4803" marB="0" anchor="b"/>
                </a:tc>
                <a:tc>
                  <a:txBody>
                    <a:bodyPr/>
                    <a:lstStyle/>
                    <a:p>
                      <a:pPr algn="ctr" fontAlgn="b"/>
                      <a:r>
                        <a:rPr lang="en-US" sz="1600" u="none" strike="noStrike">
                          <a:effectLst/>
                          <a:latin typeface="+mn-lt"/>
                        </a:rPr>
                        <a:t>S11E00</a:t>
                      </a:r>
                      <a:endParaRPr lang="en-US" sz="1600" b="0" i="0" u="none" strike="noStrike">
                        <a:effectLst/>
                        <a:latin typeface="+mn-lt"/>
                      </a:endParaRPr>
                    </a:p>
                  </a:txBody>
                  <a:tcPr marL="4803" marR="4803" marT="4803" marB="0" anchor="b"/>
                </a:tc>
                <a:tc>
                  <a:txBody>
                    <a:bodyPr/>
                    <a:lstStyle/>
                    <a:p>
                      <a:pPr algn="ctr" fontAlgn="b"/>
                      <a:r>
                        <a:rPr lang="en-US" altLang="ja-JP" sz="1600" u="none" strike="noStrike">
                          <a:effectLst/>
                          <a:latin typeface="+mn-lt"/>
                        </a:rPr>
                        <a:t>-15</a:t>
                      </a:r>
                      <a:endParaRPr lang="en-US" altLang="ja-JP" sz="1600" b="0" i="0" u="none" strike="noStrike">
                        <a:effectLst/>
                        <a:latin typeface="+mn-lt"/>
                      </a:endParaRPr>
                    </a:p>
                  </a:txBody>
                  <a:tcPr marL="4803" marR="4803" marT="4803" marB="0" anchor="b"/>
                </a:tc>
                <a:tc>
                  <a:txBody>
                    <a:bodyPr/>
                    <a:lstStyle/>
                    <a:p>
                      <a:pPr algn="ctr" fontAlgn="b"/>
                      <a:r>
                        <a:rPr lang="en-US" altLang="ja-JP" sz="1600" u="none" strike="noStrike" dirty="0">
                          <a:effectLst/>
                          <a:latin typeface="+mn-lt"/>
                        </a:rPr>
                        <a:t>-304</a:t>
                      </a:r>
                      <a:endParaRPr lang="en-US" altLang="ja-JP" sz="1600" b="0" i="0" u="none" strike="noStrike" dirty="0">
                        <a:effectLst/>
                        <a:latin typeface="+mn-lt"/>
                      </a:endParaRPr>
                    </a:p>
                  </a:txBody>
                  <a:tcPr marL="4803" marR="4803" marT="4803" marB="0" anchor="b"/>
                </a:tc>
              </a:tr>
            </a:tbl>
          </a:graphicData>
        </a:graphic>
      </p:graphicFrame>
    </p:spTree>
    <p:extLst>
      <p:ext uri="{BB962C8B-B14F-4D97-AF65-F5344CB8AC3E}">
        <p14:creationId xmlns:p14="http://schemas.microsoft.com/office/powerpoint/2010/main" val="24792233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364" y="2345466"/>
            <a:ext cx="43924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8640"/>
            <a:ext cx="583264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255594"/>
            <a:ext cx="3676531" cy="459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267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2005/09/10 21:35</a:t>
            </a:r>
            <a:endParaRPr kumimoji="1" lang="ja-JP" altLang="en-US" dirty="0"/>
          </a:p>
        </p:txBody>
      </p:sp>
      <p:sp>
        <p:nvSpPr>
          <p:cNvPr id="5" name="サブタイトル 4"/>
          <p:cNvSpPr>
            <a:spLocks noGrp="1"/>
          </p:cNvSpPr>
          <p:nvPr>
            <p:ph type="subTitle" idx="1"/>
          </p:nvPr>
        </p:nvSpPr>
        <p:spPr/>
        <p:txBody>
          <a:bodyPr/>
          <a:lstStyle/>
          <a:p>
            <a:r>
              <a:rPr kumimoji="1" lang="en-US" altLang="ja-JP" dirty="0" smtClean="0"/>
              <a:t>X2.1</a:t>
            </a:r>
            <a:endParaRPr kumimoji="1" lang="ja-JP" altLang="en-US" dirty="0"/>
          </a:p>
        </p:txBody>
      </p:sp>
    </p:spTree>
    <p:extLst>
      <p:ext uri="{BB962C8B-B14F-4D97-AF65-F5344CB8AC3E}">
        <p14:creationId xmlns:p14="http://schemas.microsoft.com/office/powerpoint/2010/main" val="38904296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RHESSI QL</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3286436" cy="2464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04" y="3946317"/>
            <a:ext cx="2885660" cy="288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9924" y="1571391"/>
            <a:ext cx="5122555" cy="512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242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2005/09/13 23:21</a:t>
            </a:r>
            <a:endParaRPr kumimoji="1" lang="ja-JP" altLang="en-US" dirty="0"/>
          </a:p>
        </p:txBody>
      </p:sp>
      <p:sp>
        <p:nvSpPr>
          <p:cNvPr id="5" name="サブタイトル 4"/>
          <p:cNvSpPr>
            <a:spLocks noGrp="1"/>
          </p:cNvSpPr>
          <p:nvPr>
            <p:ph type="subTitle" idx="1"/>
          </p:nvPr>
        </p:nvSpPr>
        <p:spPr/>
        <p:txBody>
          <a:bodyPr/>
          <a:lstStyle/>
          <a:p>
            <a:r>
              <a:rPr kumimoji="1" lang="en-US" altLang="ja-JP" dirty="0" smtClean="0"/>
              <a:t>X1.7</a:t>
            </a:r>
            <a:endParaRPr kumimoji="1" lang="ja-JP" altLang="en-US" dirty="0"/>
          </a:p>
        </p:txBody>
      </p:sp>
    </p:spTree>
    <p:extLst>
      <p:ext uri="{BB962C8B-B14F-4D97-AF65-F5344CB8AC3E}">
        <p14:creationId xmlns:p14="http://schemas.microsoft.com/office/powerpoint/2010/main" val="24107895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RHESSI QL</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384042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346848"/>
            <a:ext cx="2504410" cy="250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9858" y="1332888"/>
            <a:ext cx="5192455" cy="519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2428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774" y="2542471"/>
            <a:ext cx="410445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4001"/>
            <a:ext cx="669674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6" y="2420888"/>
            <a:ext cx="3388499" cy="423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73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動機</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17GHz</a:t>
            </a:r>
            <a:r>
              <a:rPr kumimoji="1" lang="ja-JP" altLang="en-US" dirty="0" smtClean="0"/>
              <a:t>・</a:t>
            </a:r>
            <a:r>
              <a:rPr kumimoji="1" lang="en-US" altLang="ja-JP" dirty="0" smtClean="0"/>
              <a:t>34GHz</a:t>
            </a:r>
            <a:r>
              <a:rPr kumimoji="1" lang="ja-JP" altLang="en-US" dirty="0" smtClean="0"/>
              <a:t>のマイクロ波バーストは主に数</a:t>
            </a:r>
            <a:r>
              <a:rPr kumimoji="1" lang="en-US" altLang="ja-JP" dirty="0" smtClean="0"/>
              <a:t>100-</a:t>
            </a:r>
            <a:r>
              <a:rPr kumimoji="1" lang="ja-JP" altLang="en-US" dirty="0" smtClean="0"/>
              <a:t>数</a:t>
            </a:r>
            <a:r>
              <a:rPr kumimoji="1" lang="en-US" altLang="ja-JP" dirty="0" smtClean="0"/>
              <a:t>MeV</a:t>
            </a:r>
            <a:r>
              <a:rPr lang="ja-JP" altLang="en-US" dirty="0"/>
              <a:t>程度</a:t>
            </a:r>
            <a:r>
              <a:rPr lang="ja-JP" altLang="en-US" dirty="0" smtClean="0"/>
              <a:t>の電子によるジャイロシンクロトロン放射</a:t>
            </a:r>
            <a:endParaRPr lang="en-US" altLang="ja-JP" dirty="0" smtClean="0"/>
          </a:p>
          <a:p>
            <a:r>
              <a:rPr lang="en-US" altLang="ja-JP" dirty="0" smtClean="0"/>
              <a:t>100keV</a:t>
            </a:r>
            <a:r>
              <a:rPr lang="ja-JP" altLang="en-US" dirty="0" err="1" smtClean="0"/>
              <a:t>の硬</a:t>
            </a:r>
            <a:r>
              <a:rPr lang="en-US" altLang="ja-JP" dirty="0" smtClean="0"/>
              <a:t>X</a:t>
            </a:r>
            <a:r>
              <a:rPr lang="ja-JP" altLang="en-US" dirty="0" smtClean="0"/>
              <a:t>線バーストは</a:t>
            </a:r>
            <a:r>
              <a:rPr lang="en-US" altLang="ja-JP" dirty="0" smtClean="0"/>
              <a:t>100-200keV</a:t>
            </a:r>
            <a:r>
              <a:rPr lang="ja-JP" altLang="en-US" dirty="0" smtClean="0"/>
              <a:t>程度の電子による制動放射</a:t>
            </a:r>
            <a:endParaRPr lang="en-US" altLang="ja-JP" dirty="0" smtClean="0"/>
          </a:p>
          <a:p>
            <a:r>
              <a:rPr lang="ja-JP" altLang="en-US" dirty="0" smtClean="0"/>
              <a:t>→数</a:t>
            </a:r>
            <a:r>
              <a:rPr lang="en-US" altLang="ja-JP" dirty="0" smtClean="0"/>
              <a:t>100keV-</a:t>
            </a:r>
            <a:r>
              <a:rPr lang="ja-JP" altLang="en-US" dirty="0" smtClean="0"/>
              <a:t>数</a:t>
            </a:r>
            <a:r>
              <a:rPr lang="en-US" altLang="ja-JP" dirty="0" smtClean="0"/>
              <a:t>MeV</a:t>
            </a:r>
            <a:r>
              <a:rPr lang="ja-JP" altLang="en-US" dirty="0" err="1" smtClean="0"/>
              <a:t>の硬</a:t>
            </a:r>
            <a:r>
              <a:rPr lang="en-US" altLang="ja-JP" dirty="0" smtClean="0"/>
              <a:t>X</a:t>
            </a:r>
            <a:r>
              <a:rPr lang="ja-JP" altLang="en-US" dirty="0" smtClean="0"/>
              <a:t>線は</a:t>
            </a:r>
            <a:r>
              <a:rPr lang="en-US" altLang="ja-JP" dirty="0" smtClean="0"/>
              <a:t>17GHz</a:t>
            </a:r>
            <a:r>
              <a:rPr lang="ja-JP" altLang="en-US" dirty="0" smtClean="0"/>
              <a:t>と同じ電子を見ているか？</a:t>
            </a:r>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183912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先行研究</a:t>
            </a:r>
            <a:endParaRPr kumimoji="1" lang="ja-JP" altLang="en-US" dirty="0"/>
          </a:p>
        </p:txBody>
      </p:sp>
      <p:sp>
        <p:nvSpPr>
          <p:cNvPr id="3" name="コンテンツ プレースホルダー 2"/>
          <p:cNvSpPr>
            <a:spLocks noGrp="1"/>
          </p:cNvSpPr>
          <p:nvPr>
            <p:ph idx="1"/>
          </p:nvPr>
        </p:nvSpPr>
        <p:spPr>
          <a:xfrm>
            <a:off x="467544" y="1476269"/>
            <a:ext cx="4186808" cy="4524115"/>
          </a:xfrm>
        </p:spPr>
        <p:txBody>
          <a:bodyPr>
            <a:noAutofit/>
          </a:bodyPr>
          <a:lstStyle/>
          <a:p>
            <a:r>
              <a:rPr kumimoji="1" lang="en-US" altLang="ja-JP" sz="2400" dirty="0" smtClean="0"/>
              <a:t>Silva et al. (2000)</a:t>
            </a:r>
          </a:p>
          <a:p>
            <a:pPr lvl="1"/>
            <a:r>
              <a:rPr lang="ja-JP" altLang="en-US" sz="2000" dirty="0" smtClean="0"/>
              <a:t>硬</a:t>
            </a:r>
            <a:r>
              <a:rPr lang="en-US" altLang="ja-JP" sz="2000" dirty="0" smtClean="0"/>
              <a:t>X</a:t>
            </a:r>
            <a:r>
              <a:rPr lang="ja-JP" altLang="en-US" sz="2000" dirty="0" smtClean="0"/>
              <a:t>線から求められる電子スペクトル指数とマイクロ波から求められる電子スペクトル指数は一致しない</a:t>
            </a:r>
            <a:endParaRPr lang="en-US" altLang="ja-JP" sz="2000" dirty="0" smtClean="0"/>
          </a:p>
          <a:p>
            <a:pPr lvl="1"/>
            <a:r>
              <a:rPr lang="en-US" altLang="ja-JP" sz="2000" i="1" dirty="0">
                <a:latin typeface="Symbol" pitchFamily="18" charset="2"/>
              </a:rPr>
              <a:t>d</a:t>
            </a:r>
            <a:r>
              <a:rPr kumimoji="1" lang="en-US" altLang="ja-JP" sz="2000" i="1" baseline="-25000" dirty="0" smtClean="0"/>
              <a:t>x</a:t>
            </a:r>
            <a:r>
              <a:rPr lang="en-US" altLang="ja-JP" sz="2000" i="1" dirty="0" smtClean="0"/>
              <a:t> – </a:t>
            </a:r>
            <a:r>
              <a:rPr lang="en-US" altLang="ja-JP" sz="2000" i="1" dirty="0" smtClean="0">
                <a:latin typeface="Symbol" pitchFamily="18" charset="2"/>
              </a:rPr>
              <a:t>d</a:t>
            </a:r>
            <a:r>
              <a:rPr lang="en-US" altLang="ja-JP" sz="2000" i="1" dirty="0" smtClean="0"/>
              <a:t>r </a:t>
            </a:r>
            <a:r>
              <a:rPr lang="en-US" altLang="ja-JP" sz="2000" dirty="0" smtClean="0"/>
              <a:t>~1</a:t>
            </a:r>
          </a:p>
          <a:p>
            <a:pPr lvl="1"/>
            <a:endParaRPr lang="en-US" altLang="ja-JP" sz="2000" dirty="0" smtClean="0"/>
          </a:p>
          <a:p>
            <a:r>
              <a:rPr kumimoji="1" lang="en-US" altLang="ja-JP" sz="2400" dirty="0" smtClean="0"/>
              <a:t>Lin et al. (2002)</a:t>
            </a:r>
          </a:p>
          <a:p>
            <a:pPr lvl="1"/>
            <a:r>
              <a:rPr lang="ja-JP" altLang="en-US" sz="2000" dirty="0" smtClean="0"/>
              <a:t>硬</a:t>
            </a:r>
            <a:r>
              <a:rPr lang="en-US" altLang="ja-JP" sz="2000" dirty="0" smtClean="0"/>
              <a:t>X</a:t>
            </a:r>
            <a:r>
              <a:rPr lang="ja-JP" altLang="en-US" sz="2000" dirty="0" smtClean="0"/>
              <a:t>線スペクトルに見られる数百</a:t>
            </a:r>
            <a:r>
              <a:rPr lang="en-US" altLang="ja-JP" sz="2000" dirty="0" err="1" smtClean="0"/>
              <a:t>keV</a:t>
            </a:r>
            <a:r>
              <a:rPr lang="ja-JP" altLang="en-US" sz="2000" dirty="0" smtClean="0"/>
              <a:t>におけるべき</a:t>
            </a:r>
            <a:r>
              <a:rPr lang="ja-JP" altLang="en-US" sz="2000" dirty="0" err="1" smtClean="0"/>
              <a:t>の</a:t>
            </a:r>
            <a:r>
              <a:rPr lang="ja-JP" altLang="en-US" sz="2000" dirty="0" smtClean="0"/>
              <a:t>折れ曲がり</a:t>
            </a:r>
            <a:r>
              <a:rPr lang="en-US" altLang="ja-JP" sz="2000" dirty="0" smtClean="0"/>
              <a:t>(</a:t>
            </a:r>
            <a:r>
              <a:rPr lang="ja-JP" altLang="en-US" sz="2000" dirty="0" smtClean="0"/>
              <a:t>高エネルギー側が</a:t>
            </a:r>
            <a:r>
              <a:rPr lang="en-US" altLang="ja-JP" sz="2000" dirty="0" smtClean="0"/>
              <a:t>3</a:t>
            </a:r>
            <a:r>
              <a:rPr lang="ja-JP" altLang="en-US" sz="2000" dirty="0" smtClean="0"/>
              <a:t>程度</a:t>
            </a:r>
            <a:r>
              <a:rPr lang="en-US" altLang="ja-JP" sz="2000" dirty="0" smtClean="0"/>
              <a:t>hardening)</a:t>
            </a:r>
            <a:endParaRPr kumimoji="1" lang="ja-JP" alt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305" y="4149080"/>
            <a:ext cx="3528392" cy="227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462" y="1407646"/>
            <a:ext cx="3102079" cy="213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5361353" y="3509433"/>
            <a:ext cx="3096344" cy="276999"/>
          </a:xfrm>
          <a:prstGeom prst="rect">
            <a:avLst/>
          </a:prstGeom>
          <a:noFill/>
        </p:spPr>
        <p:txBody>
          <a:bodyPr wrap="square" rtlCol="0">
            <a:spAutoFit/>
          </a:bodyPr>
          <a:lstStyle/>
          <a:p>
            <a:r>
              <a:rPr kumimoji="1" lang="ja-JP" altLang="en-US" sz="1200" dirty="0" smtClean="0"/>
              <a:t>マイクロ波から求められる電子の</a:t>
            </a:r>
            <a:r>
              <a:rPr kumimoji="1" lang="ja-JP" altLang="en-US" sz="1200" dirty="0" err="1" smtClean="0"/>
              <a:t>べき</a:t>
            </a:r>
            <a:r>
              <a:rPr kumimoji="1" lang="ja-JP" altLang="en-US" sz="1200" dirty="0" smtClean="0"/>
              <a:t>指数</a:t>
            </a:r>
            <a:endParaRPr kumimoji="1" lang="ja-JP" altLang="en-US" sz="1200" dirty="0"/>
          </a:p>
        </p:txBody>
      </p:sp>
      <p:sp>
        <p:nvSpPr>
          <p:cNvPr id="5" name="テキスト ボックス 4"/>
          <p:cNvSpPr txBox="1"/>
          <p:nvPr/>
        </p:nvSpPr>
        <p:spPr>
          <a:xfrm rot="16200000">
            <a:off x="4159494" y="2242952"/>
            <a:ext cx="1995029" cy="461665"/>
          </a:xfrm>
          <a:prstGeom prst="rect">
            <a:avLst/>
          </a:prstGeom>
          <a:noFill/>
        </p:spPr>
        <p:txBody>
          <a:bodyPr wrap="square" rtlCol="0">
            <a:spAutoFit/>
          </a:bodyPr>
          <a:lstStyle/>
          <a:p>
            <a:pPr algn="ctr"/>
            <a:r>
              <a:rPr kumimoji="1" lang="ja-JP" altLang="en-US" sz="1200" dirty="0" smtClean="0"/>
              <a:t>硬</a:t>
            </a:r>
            <a:r>
              <a:rPr kumimoji="1" lang="en-US" altLang="ja-JP" sz="1200" dirty="0" smtClean="0"/>
              <a:t>X</a:t>
            </a:r>
            <a:r>
              <a:rPr kumimoji="1" lang="ja-JP" altLang="en-US" sz="1200" dirty="0" smtClean="0"/>
              <a:t>線から求められる電子の</a:t>
            </a:r>
            <a:r>
              <a:rPr kumimoji="1" lang="ja-JP" altLang="en-US" sz="1200" dirty="0" err="1" smtClean="0"/>
              <a:t>べき</a:t>
            </a:r>
            <a:r>
              <a:rPr kumimoji="1" lang="ja-JP" altLang="en-US" sz="1200" dirty="0" smtClean="0"/>
              <a:t>指数</a:t>
            </a:r>
            <a:endParaRPr kumimoji="1" lang="ja-JP" altLang="en-US" sz="1200" dirty="0"/>
          </a:p>
        </p:txBody>
      </p:sp>
      <p:sp>
        <p:nvSpPr>
          <p:cNvPr id="6" name="テキスト ボックス 5"/>
          <p:cNvSpPr txBox="1"/>
          <p:nvPr/>
        </p:nvSpPr>
        <p:spPr>
          <a:xfrm>
            <a:off x="7698469" y="3786432"/>
            <a:ext cx="1296144" cy="261610"/>
          </a:xfrm>
          <a:prstGeom prst="rect">
            <a:avLst/>
          </a:prstGeom>
          <a:noFill/>
        </p:spPr>
        <p:txBody>
          <a:bodyPr wrap="square" rtlCol="0">
            <a:spAutoFit/>
          </a:bodyPr>
          <a:lstStyle/>
          <a:p>
            <a:r>
              <a:rPr kumimoji="1" lang="en-US" altLang="ja-JP" sz="1100" dirty="0" smtClean="0"/>
              <a:t>Silva et al. (2000)</a:t>
            </a:r>
            <a:endParaRPr kumimoji="1" lang="ja-JP" altLang="en-US" sz="1100" dirty="0"/>
          </a:p>
        </p:txBody>
      </p:sp>
      <p:sp>
        <p:nvSpPr>
          <p:cNvPr id="7" name="テキスト ボックス 6"/>
          <p:cNvSpPr txBox="1"/>
          <p:nvPr/>
        </p:nvSpPr>
        <p:spPr>
          <a:xfrm>
            <a:off x="7698469" y="6419166"/>
            <a:ext cx="1368152" cy="261610"/>
          </a:xfrm>
          <a:prstGeom prst="rect">
            <a:avLst/>
          </a:prstGeom>
          <a:noFill/>
        </p:spPr>
        <p:txBody>
          <a:bodyPr wrap="square" rtlCol="0">
            <a:spAutoFit/>
          </a:bodyPr>
          <a:lstStyle/>
          <a:p>
            <a:r>
              <a:rPr kumimoji="1" lang="en-US" altLang="ja-JP" sz="1100" dirty="0" smtClean="0"/>
              <a:t>Lin et al. (2002)</a:t>
            </a:r>
            <a:endParaRPr kumimoji="1" lang="ja-JP" altLang="en-US" sz="1100" dirty="0"/>
          </a:p>
        </p:txBody>
      </p:sp>
      <p:cxnSp>
        <p:nvCxnSpPr>
          <p:cNvPr id="9" name="直線矢印コネクタ 8"/>
          <p:cNvCxnSpPr/>
          <p:nvPr/>
        </p:nvCxnSpPr>
        <p:spPr>
          <a:xfrm>
            <a:off x="6876714" y="4797152"/>
            <a:ext cx="0" cy="48697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73267" y="5757446"/>
            <a:ext cx="4965817" cy="923330"/>
          </a:xfrm>
          <a:prstGeom prst="rect">
            <a:avLst/>
          </a:prstGeom>
          <a:noFill/>
          <a:ln w="57150">
            <a:solidFill>
              <a:srgbClr val="FF0000"/>
            </a:solidFill>
          </a:ln>
        </p:spPr>
        <p:txBody>
          <a:bodyPr wrap="square" rtlCol="0">
            <a:spAutoFit/>
          </a:bodyPr>
          <a:lstStyle/>
          <a:p>
            <a:r>
              <a:rPr kumimoji="1" lang="ja-JP" altLang="en-US" dirty="0" smtClean="0"/>
              <a:t>通常観測することのできる数百</a:t>
            </a:r>
            <a:r>
              <a:rPr lang="en-US" altLang="ja-JP" dirty="0" err="1" smtClean="0"/>
              <a:t>keV</a:t>
            </a:r>
            <a:r>
              <a:rPr lang="ja-JP" altLang="en-US" dirty="0" err="1" smtClean="0"/>
              <a:t>の硬</a:t>
            </a:r>
            <a:r>
              <a:rPr lang="en-US" altLang="ja-JP" dirty="0" smtClean="0"/>
              <a:t>X</a:t>
            </a:r>
            <a:r>
              <a:rPr lang="ja-JP" altLang="en-US" dirty="0" smtClean="0"/>
              <a:t>線による電子の</a:t>
            </a:r>
            <a:r>
              <a:rPr lang="ja-JP" altLang="en-US" dirty="0" err="1" smtClean="0"/>
              <a:t>べき</a:t>
            </a:r>
            <a:r>
              <a:rPr lang="ja-JP" altLang="en-US" dirty="0" smtClean="0"/>
              <a:t>指数と、</a:t>
            </a:r>
            <a:r>
              <a:rPr lang="en-US" altLang="ja-JP" dirty="0" smtClean="0"/>
              <a:t>17GHz</a:t>
            </a:r>
            <a:r>
              <a:rPr lang="ja-JP" altLang="en-US" dirty="0" smtClean="0"/>
              <a:t>を放射する電子の</a:t>
            </a:r>
            <a:r>
              <a:rPr lang="ja-JP" altLang="en-US" dirty="0" err="1" smtClean="0"/>
              <a:t>べき</a:t>
            </a:r>
            <a:r>
              <a:rPr lang="ja-JP" altLang="en-US" dirty="0" smtClean="0"/>
              <a:t>指数は異なる場合のほうが多いのではないか？</a:t>
            </a:r>
            <a:endParaRPr kumimoji="1" lang="ja-JP" altLang="en-US" dirty="0"/>
          </a:p>
        </p:txBody>
      </p:sp>
    </p:spTree>
    <p:extLst>
      <p:ext uri="{BB962C8B-B14F-4D97-AF65-F5344CB8AC3E}">
        <p14:creationId xmlns:p14="http://schemas.microsoft.com/office/powerpoint/2010/main" val="3859010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方法</a:t>
            </a:r>
            <a:endParaRPr kumimoji="1" lang="ja-JP" altLang="en-US" dirty="0"/>
          </a:p>
        </p:txBody>
      </p:sp>
      <mc:AlternateContent xmlns:mc="http://schemas.openxmlformats.org/markup-compatibility/2006">
        <mc:Choice xmlns:a14="http://schemas.microsoft.com/office/drawing/2010/main" Requires="a14">
          <p:sp>
            <p:nvSpPr>
              <p:cNvPr id="4" name="テキスト ボックス 3"/>
              <p:cNvSpPr txBox="1"/>
              <p:nvPr/>
            </p:nvSpPr>
            <p:spPr>
              <a:xfrm>
                <a:off x="436233" y="1556792"/>
                <a:ext cx="3559703" cy="2185214"/>
              </a:xfrm>
              <a:prstGeom prst="rect">
                <a:avLst/>
              </a:prstGeom>
              <a:noFill/>
            </p:spPr>
            <p:txBody>
              <a:bodyPr wrap="square" rtlCol="0">
                <a:spAutoFit/>
              </a:bodyPr>
              <a:lstStyle/>
              <a:p>
                <a:r>
                  <a:rPr lang="ja-JP" altLang="en-US" dirty="0" smtClean="0"/>
                  <a:t>野辺山偏波計による</a:t>
                </a:r>
                <a:r>
                  <a:rPr lang="en-US" altLang="ja-JP" dirty="0"/>
                  <a:t>turn over frequency </a:t>
                </a:r>
                <a:r>
                  <a:rPr lang="ja-JP" altLang="en-US" dirty="0"/>
                  <a:t>よりも大きい周波数のデータを用いて電波フラックスの</a:t>
                </a:r>
                <a:r>
                  <a:rPr lang="ja-JP" altLang="en-US" dirty="0" err="1"/>
                  <a:t>べき</a:t>
                </a:r>
                <a:r>
                  <a:rPr lang="ja-JP" altLang="en-US" dirty="0"/>
                  <a:t>指数を求め、対応する</a:t>
                </a:r>
                <a:r>
                  <a:rPr lang="ja-JP" altLang="en-US" dirty="0" smtClean="0"/>
                  <a:t>電子の</a:t>
                </a:r>
                <a:r>
                  <a:rPr lang="ja-JP" altLang="en-US" dirty="0"/>
                  <a:t>エネルギー分布の指数を</a:t>
                </a:r>
                <a:r>
                  <a:rPr lang="ja-JP" altLang="en-US" dirty="0" smtClean="0"/>
                  <a:t>求める</a:t>
                </a:r>
                <a:endParaRPr lang="en-US" altLang="ja-JP" dirty="0" smtClean="0"/>
              </a:p>
              <a:p>
                <a:endParaRPr lang="en-US" altLang="ja-JP" dirty="0"/>
              </a:p>
              <a:p>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a:rPr>
                          </m:ctrlPr>
                        </m:sSubPr>
                        <m:e>
                          <m:r>
                            <a:rPr kumimoji="1" lang="ja-JP" altLang="en-US" sz="2800" i="1" smtClean="0">
                              <a:latin typeface="Cambria Math"/>
                            </a:rPr>
                            <m:t>𝛿</m:t>
                          </m:r>
                        </m:e>
                        <m:sub>
                          <m:r>
                            <a:rPr kumimoji="1" lang="ja-JP" altLang="en-US" sz="2800" b="0" i="1" smtClean="0">
                              <a:latin typeface="Cambria Math"/>
                            </a:rPr>
                            <m:t>𝑟</m:t>
                          </m:r>
                        </m:sub>
                      </m:sSub>
                      <m:r>
                        <a:rPr kumimoji="1" lang="en-US" altLang="ja-JP" sz="2800" i="1" smtClean="0">
                          <a:latin typeface="Cambria Math"/>
                          <a:ea typeface="Cambria Math"/>
                        </a:rPr>
                        <m:t>=</m:t>
                      </m:r>
                      <m:d>
                        <m:dPr>
                          <m:ctrlPr>
                            <a:rPr kumimoji="1" lang="en-US" altLang="ja-JP" sz="2800" i="1" smtClean="0">
                              <a:latin typeface="Cambria Math"/>
                              <a:ea typeface="Cambria Math"/>
                            </a:rPr>
                          </m:ctrlPr>
                        </m:dPr>
                        <m:e>
                          <m:r>
                            <a:rPr kumimoji="1" lang="en-US" altLang="ja-JP" sz="2800" b="0" i="1" smtClean="0">
                              <a:latin typeface="Cambria Math"/>
                              <a:ea typeface="Cambria Math"/>
                            </a:rPr>
                            <m:t>1.22+</m:t>
                          </m:r>
                          <m:r>
                            <a:rPr kumimoji="1" lang="ja-JP" altLang="en-US" sz="2800" b="0" i="1" smtClean="0">
                              <a:latin typeface="Cambria Math"/>
                              <a:ea typeface="Cambria Math"/>
                            </a:rPr>
                            <m:t>𝛼</m:t>
                          </m:r>
                        </m:e>
                      </m:d>
                      <m:r>
                        <a:rPr kumimoji="1" lang="en-US" altLang="ja-JP" sz="2800" b="0" i="1" smtClean="0">
                          <a:latin typeface="Cambria Math"/>
                          <a:ea typeface="Cambria Math"/>
                        </a:rPr>
                        <m:t>/0.9</m:t>
                      </m:r>
                    </m:oMath>
                  </m:oMathPara>
                </a14:m>
                <a:endParaRPr kumimoji="1" lang="ja-JP" altLang="en-US" sz="2000" dirty="0"/>
              </a:p>
            </p:txBody>
          </p:sp>
        </mc:Choice>
        <mc:Fallback>
          <p:sp>
            <p:nvSpPr>
              <p:cNvPr id="4" name="テキスト ボックス 3"/>
              <p:cNvSpPr txBox="1">
                <a:spLocks noRot="1" noChangeAspect="1" noMove="1" noResize="1" noEditPoints="1" noAdjustHandles="1" noChangeArrowheads="1" noChangeShapeType="1" noTextEdit="1"/>
              </p:cNvSpPr>
              <p:nvPr/>
            </p:nvSpPr>
            <p:spPr>
              <a:xfrm>
                <a:off x="436233" y="1556792"/>
                <a:ext cx="3559703" cy="2185214"/>
              </a:xfrm>
              <a:prstGeom prst="rect">
                <a:avLst/>
              </a:prstGeom>
              <a:blipFill rotWithShape="1">
                <a:blip r:embed="rId2"/>
                <a:stretch>
                  <a:fillRect l="-1541" t="-2228"/>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 name="テキスト ボックス 4"/>
              <p:cNvSpPr txBox="1"/>
              <p:nvPr/>
            </p:nvSpPr>
            <p:spPr>
              <a:xfrm>
                <a:off x="4932040" y="1604385"/>
                <a:ext cx="3600400" cy="2462213"/>
              </a:xfrm>
              <a:prstGeom prst="rect">
                <a:avLst/>
              </a:prstGeom>
              <a:noFill/>
            </p:spPr>
            <p:txBody>
              <a:bodyPr wrap="square" rtlCol="0">
                <a:spAutoFit/>
              </a:bodyPr>
              <a:lstStyle/>
              <a:p>
                <a:r>
                  <a:rPr lang="en-US" altLang="ja-JP" dirty="0" smtClean="0"/>
                  <a:t>RHESSI front detector</a:t>
                </a:r>
                <a:r>
                  <a:rPr lang="ja-JP" altLang="en-US" dirty="0" smtClean="0"/>
                  <a:t>を用いて</a:t>
                </a:r>
                <a:r>
                  <a:rPr lang="en-US" altLang="ja-JP" dirty="0" smtClean="0"/>
                  <a:t>100keV</a:t>
                </a:r>
                <a:r>
                  <a:rPr lang="ja-JP" altLang="en-US" dirty="0"/>
                  <a:t>前後の硬</a:t>
                </a:r>
                <a:r>
                  <a:rPr lang="en-US" altLang="ja-JP" dirty="0"/>
                  <a:t>X</a:t>
                </a:r>
                <a:r>
                  <a:rPr lang="ja-JP" altLang="en-US" dirty="0"/>
                  <a:t>線フラックスの</a:t>
                </a:r>
                <a:r>
                  <a:rPr lang="ja-JP" altLang="en-US" dirty="0" err="1"/>
                  <a:t>べき</a:t>
                </a:r>
                <a:r>
                  <a:rPr lang="ja-JP" altLang="en-US" dirty="0"/>
                  <a:t>指数を求め、対応する電子のエネルギー分布の指数を</a:t>
                </a:r>
                <a:r>
                  <a:rPr lang="ja-JP" altLang="en-US" dirty="0" smtClean="0"/>
                  <a:t>求める</a:t>
                </a:r>
                <a:endParaRPr lang="en-US" altLang="ja-JP" dirty="0" smtClean="0"/>
              </a:p>
              <a:p>
                <a:endParaRPr lang="en-US" altLang="ja-JP" dirty="0"/>
              </a:p>
              <a:p>
                <a:r>
                  <a:rPr lang="en-US" altLang="ja-JP" dirty="0" err="1" smtClean="0"/>
                  <a:t>footpoint</a:t>
                </a:r>
                <a:r>
                  <a:rPr lang="ja-JP" altLang="en-US" dirty="0"/>
                  <a:t>に</a:t>
                </a:r>
                <a:r>
                  <a:rPr lang="ja-JP" altLang="en-US" dirty="0" smtClean="0"/>
                  <a:t>おける</a:t>
                </a:r>
                <a:r>
                  <a:rPr lang="en-US" altLang="ja-JP" dirty="0" smtClean="0"/>
                  <a:t>thick target model</a:t>
                </a:r>
              </a:p>
              <a:p>
                <a14:m>
                  <m:oMathPara xmlns:m="http://schemas.openxmlformats.org/officeDocument/2006/math">
                    <m:oMathParaPr>
                      <m:jc m:val="centerGroup"/>
                    </m:oMathParaPr>
                    <m:oMath xmlns:m="http://schemas.openxmlformats.org/officeDocument/2006/math">
                      <m:sSub>
                        <m:sSubPr>
                          <m:ctrlPr>
                            <a:rPr lang="en-US" altLang="ja-JP" sz="2800" i="1" smtClean="0">
                              <a:latin typeface="Cambria Math"/>
                            </a:rPr>
                          </m:ctrlPr>
                        </m:sSubPr>
                        <m:e>
                          <m:r>
                            <a:rPr lang="ja-JP" altLang="en-US" sz="2800" i="1" smtClean="0">
                              <a:latin typeface="Cambria Math"/>
                            </a:rPr>
                            <m:t>𝛿</m:t>
                          </m:r>
                        </m:e>
                        <m:sub>
                          <m:r>
                            <a:rPr lang="en-US" altLang="ja-JP" sz="2800" b="0" i="1" smtClean="0">
                              <a:latin typeface="Cambria Math"/>
                            </a:rPr>
                            <m:t>𝑥</m:t>
                          </m:r>
                        </m:sub>
                      </m:sSub>
                      <m:r>
                        <a:rPr lang="en-US" altLang="ja-JP" sz="2800" i="1" smtClean="0">
                          <a:latin typeface="Cambria Math"/>
                          <a:ea typeface="Cambria Math"/>
                        </a:rPr>
                        <m:t>=</m:t>
                      </m:r>
                      <m:r>
                        <a:rPr lang="ja-JP" altLang="en-US" sz="2800" i="1" smtClean="0">
                          <a:latin typeface="Cambria Math"/>
                          <a:ea typeface="Cambria Math"/>
                        </a:rPr>
                        <m:t>𝛾</m:t>
                      </m:r>
                      <m:r>
                        <a:rPr lang="en-US" altLang="ja-JP" sz="2800" b="0" i="1" smtClean="0">
                          <a:latin typeface="Cambria Math"/>
                          <a:ea typeface="Cambria Math"/>
                        </a:rPr>
                        <m:t>+1.5</m:t>
                      </m:r>
                    </m:oMath>
                  </m:oMathPara>
                </a14:m>
                <a:endParaRPr lang="ja-JP" altLang="en-US" sz="2800" dirty="0"/>
              </a:p>
              <a:p>
                <a:endParaRPr kumimoji="1" lang="ja-JP" altLang="en-US" dirty="0"/>
              </a:p>
            </p:txBody>
          </p:sp>
        </mc:Choice>
        <mc:Fallback>
          <p:sp>
            <p:nvSpPr>
              <p:cNvPr id="5" name="テキスト ボックス 4"/>
              <p:cNvSpPr txBox="1">
                <a:spLocks noRot="1" noChangeAspect="1" noMove="1" noResize="1" noEditPoints="1" noAdjustHandles="1" noChangeArrowheads="1" noChangeShapeType="1" noTextEdit="1"/>
              </p:cNvSpPr>
              <p:nvPr/>
            </p:nvSpPr>
            <p:spPr>
              <a:xfrm>
                <a:off x="4932040" y="1604385"/>
                <a:ext cx="3600400" cy="2462213"/>
              </a:xfrm>
              <a:prstGeom prst="rect">
                <a:avLst/>
              </a:prstGeom>
              <a:blipFill rotWithShape="1">
                <a:blip r:embed="rId3"/>
                <a:stretch>
                  <a:fillRect l="-1354" t="-1980" r="-1354"/>
                </a:stretch>
              </a:blipFill>
            </p:spPr>
            <p:txBody>
              <a:bodyPr/>
              <a:lstStyle/>
              <a:p>
                <a:r>
                  <a:rPr lang="ja-JP" altLang="en-US">
                    <a:noFill/>
                  </a:rPr>
                  <a:t> </a:t>
                </a:r>
              </a:p>
            </p:txBody>
          </p:sp>
        </mc:Fallback>
      </mc:AlternateContent>
      <p:sp>
        <p:nvSpPr>
          <p:cNvPr id="7" name="テキスト ボックス 6"/>
          <p:cNvSpPr txBox="1"/>
          <p:nvPr/>
        </p:nvSpPr>
        <p:spPr>
          <a:xfrm>
            <a:off x="2583085" y="3695838"/>
            <a:ext cx="1440160" cy="307777"/>
          </a:xfrm>
          <a:prstGeom prst="rect">
            <a:avLst/>
          </a:prstGeom>
          <a:noFill/>
        </p:spPr>
        <p:txBody>
          <a:bodyPr wrap="square" rtlCol="0">
            <a:spAutoFit/>
          </a:bodyPr>
          <a:lstStyle/>
          <a:p>
            <a:r>
              <a:rPr kumimoji="1" lang="en-US" altLang="ja-JP" sz="1400" dirty="0" err="1" smtClean="0"/>
              <a:t>Dulk</a:t>
            </a:r>
            <a:r>
              <a:rPr kumimoji="1" lang="en-US" altLang="ja-JP" sz="1400" dirty="0" smtClean="0"/>
              <a:t> (1985)</a:t>
            </a:r>
            <a:endParaRPr kumimoji="1" lang="ja-JP" altLang="en-US" sz="1400" dirty="0"/>
          </a:p>
        </p:txBody>
      </p:sp>
      <p:sp>
        <p:nvSpPr>
          <p:cNvPr id="8" name="正方形/長方形 7"/>
          <p:cNvSpPr/>
          <p:nvPr/>
        </p:nvSpPr>
        <p:spPr>
          <a:xfrm>
            <a:off x="323528" y="1412776"/>
            <a:ext cx="3816424" cy="2808312"/>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226737" y="3695838"/>
            <a:ext cx="2376264" cy="523220"/>
          </a:xfrm>
          <a:prstGeom prst="rect">
            <a:avLst/>
          </a:prstGeom>
          <a:noFill/>
        </p:spPr>
        <p:txBody>
          <a:bodyPr wrap="square" rtlCol="0">
            <a:spAutoFit/>
          </a:bodyPr>
          <a:lstStyle/>
          <a:p>
            <a:r>
              <a:rPr kumimoji="1" lang="en-US" altLang="ja-JP" sz="1400" dirty="0" smtClean="0"/>
              <a:t>Tandberg-</a:t>
            </a:r>
            <a:r>
              <a:rPr kumimoji="1" lang="en-US" altLang="ja-JP" sz="1400" dirty="0" err="1" smtClean="0"/>
              <a:t>Hanssem</a:t>
            </a:r>
            <a:r>
              <a:rPr kumimoji="1" lang="en-US" altLang="ja-JP" sz="1400" dirty="0" smtClean="0"/>
              <a:t> &amp; </a:t>
            </a:r>
            <a:r>
              <a:rPr kumimoji="1" lang="en-US" altLang="ja-JP" sz="1400" dirty="0" err="1" smtClean="0"/>
              <a:t>Emslie</a:t>
            </a:r>
            <a:r>
              <a:rPr kumimoji="1" lang="en-US" altLang="ja-JP" sz="1400" dirty="0" smtClean="0"/>
              <a:t> (1988)</a:t>
            </a:r>
            <a:endParaRPr kumimoji="1" lang="ja-JP" altLang="en-US" sz="1400" dirty="0"/>
          </a:p>
        </p:txBody>
      </p:sp>
      <p:sp>
        <p:nvSpPr>
          <p:cNvPr id="10" name="正方形/長方形 9"/>
          <p:cNvSpPr/>
          <p:nvPr/>
        </p:nvSpPr>
        <p:spPr>
          <a:xfrm>
            <a:off x="4788024" y="1412776"/>
            <a:ext cx="3816424" cy="2808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802761" y="5589240"/>
            <a:ext cx="5471161" cy="1200329"/>
          </a:xfrm>
          <a:prstGeom prst="rect">
            <a:avLst/>
          </a:prstGeom>
          <a:noFill/>
          <a:ln w="57150">
            <a:solidFill>
              <a:srgbClr val="00B050"/>
            </a:solidFill>
          </a:ln>
        </p:spPr>
        <p:txBody>
          <a:bodyPr wrap="square" rtlCol="0">
            <a:spAutoFit/>
          </a:bodyPr>
          <a:lstStyle/>
          <a:p>
            <a:r>
              <a:rPr kumimoji="1" lang="ja-JP" altLang="en-US" sz="2400" dirty="0" smtClean="0"/>
              <a:t>・両者の差はどの程度存在するか</a:t>
            </a:r>
            <a:endParaRPr kumimoji="1" lang="en-US" altLang="ja-JP" sz="2400" dirty="0" smtClean="0"/>
          </a:p>
          <a:p>
            <a:r>
              <a:rPr kumimoji="1" lang="ja-JP" altLang="en-US" sz="2400" dirty="0" smtClean="0"/>
              <a:t>・</a:t>
            </a:r>
            <a:r>
              <a:rPr kumimoji="1" lang="en-US" altLang="ja-JP" sz="2400" dirty="0" smtClean="0"/>
              <a:t>Silva et al</a:t>
            </a:r>
            <a:r>
              <a:rPr lang="en-US" altLang="ja-JP" sz="2400" dirty="0" smtClean="0"/>
              <a:t>. (2000)</a:t>
            </a:r>
            <a:r>
              <a:rPr lang="ja-JP" altLang="en-US" sz="2400" dirty="0" smtClean="0"/>
              <a:t>とどの程度一致するか</a:t>
            </a:r>
            <a:endParaRPr lang="en-US" altLang="ja-JP" sz="2400" dirty="0" smtClean="0"/>
          </a:p>
          <a:p>
            <a:r>
              <a:rPr kumimoji="1" lang="ja-JP" altLang="en-US" sz="2400" dirty="0" smtClean="0"/>
              <a:t>・どのような条件で差が生じているか</a:t>
            </a:r>
            <a:endParaRPr kumimoji="1" lang="ja-JP" altLang="en-US" sz="2400" dirty="0"/>
          </a:p>
        </p:txBody>
      </p:sp>
      <p:sp>
        <p:nvSpPr>
          <p:cNvPr id="12" name="テキスト ボックス 11"/>
          <p:cNvSpPr txBox="1"/>
          <p:nvPr/>
        </p:nvSpPr>
        <p:spPr>
          <a:xfrm>
            <a:off x="2216084" y="4509120"/>
            <a:ext cx="4644516" cy="954107"/>
          </a:xfrm>
          <a:prstGeom prst="rect">
            <a:avLst/>
          </a:prstGeom>
          <a:noFill/>
        </p:spPr>
        <p:txBody>
          <a:bodyPr wrap="square" rtlCol="0">
            <a:spAutoFit/>
          </a:bodyPr>
          <a:lstStyle/>
          <a:p>
            <a:r>
              <a:rPr lang="ja-JP" altLang="en-US" sz="2800" dirty="0">
                <a:solidFill>
                  <a:srgbClr val="FF0000"/>
                </a:solidFill>
              </a:rPr>
              <a:t>非熱的電子の輻射量が多いフレアを選択的に解析</a:t>
            </a:r>
            <a:endParaRPr kumimoji="1" lang="ja-JP" altLang="en-US" sz="2800" dirty="0">
              <a:solidFill>
                <a:srgbClr val="FF0000"/>
              </a:solidFill>
            </a:endParaRPr>
          </a:p>
        </p:txBody>
      </p:sp>
    </p:spTree>
    <p:extLst>
      <p:ext uri="{BB962C8B-B14F-4D97-AF65-F5344CB8AC3E}">
        <p14:creationId xmlns:p14="http://schemas.microsoft.com/office/powerpoint/2010/main" val="1000010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結果そのｎ</a:t>
            </a:r>
            <a:endParaRPr kumimoji="1" lang="ja-JP" altLang="en-US" dirty="0"/>
          </a:p>
        </p:txBody>
      </p:sp>
      <p:sp>
        <p:nvSpPr>
          <p:cNvPr id="3" name="コンテンツ プレースホルダー 2"/>
          <p:cNvSpPr>
            <a:spLocks noGrp="1"/>
          </p:cNvSpPr>
          <p:nvPr>
            <p:ph idx="1"/>
          </p:nvPr>
        </p:nvSpPr>
        <p:spPr>
          <a:xfrm>
            <a:off x="457200" y="1600200"/>
            <a:ext cx="4474840" cy="4525963"/>
          </a:xfrm>
        </p:spPr>
        <p:txBody>
          <a:bodyPr>
            <a:normAutofit fontScale="85000" lnSpcReduction="20000"/>
          </a:bodyPr>
          <a:lstStyle/>
          <a:p>
            <a:r>
              <a:rPr lang="en-US" altLang="ja-JP" dirty="0" smtClean="0"/>
              <a:t>17GHz</a:t>
            </a:r>
            <a:r>
              <a:rPr lang="ja-JP" altLang="en-US" dirty="0" smtClean="0"/>
              <a:t>フラックス</a:t>
            </a:r>
            <a:r>
              <a:rPr lang="en-US" altLang="ja-JP" dirty="0" smtClean="0"/>
              <a:t>(</a:t>
            </a:r>
            <a:r>
              <a:rPr lang="ja-JP" altLang="en-US" dirty="0" smtClean="0"/>
              <a:t>非熱的放射量</a:t>
            </a:r>
            <a:r>
              <a:rPr lang="en-US" altLang="ja-JP" dirty="0" smtClean="0"/>
              <a:t>)</a:t>
            </a:r>
            <a:r>
              <a:rPr lang="ja-JP" altLang="en-US" dirty="0" smtClean="0"/>
              <a:t>が大きいほど、硬</a:t>
            </a:r>
            <a:r>
              <a:rPr lang="en-US" altLang="ja-JP" dirty="0" smtClean="0"/>
              <a:t>X</a:t>
            </a:r>
            <a:r>
              <a:rPr lang="ja-JP" altLang="en-US" dirty="0" smtClean="0"/>
              <a:t>線の</a:t>
            </a:r>
            <a:r>
              <a:rPr lang="ja-JP" altLang="en-US" dirty="0" err="1" smtClean="0"/>
              <a:t>べき</a:t>
            </a:r>
            <a:r>
              <a:rPr lang="ja-JP" altLang="en-US" dirty="0" smtClean="0"/>
              <a:t>指数は変わらない一方、電波のべき指数は</a:t>
            </a:r>
            <a:r>
              <a:rPr lang="en-US" altLang="ja-JP" dirty="0" smtClean="0"/>
              <a:t>hardening</a:t>
            </a:r>
          </a:p>
          <a:p>
            <a:pPr lvl="1"/>
            <a:r>
              <a:rPr lang="ja-JP" altLang="en-US" dirty="0" smtClean="0"/>
              <a:t>→</a:t>
            </a:r>
            <a:r>
              <a:rPr lang="en-US" altLang="ja-JP" dirty="0" smtClean="0"/>
              <a:t>knee</a:t>
            </a:r>
            <a:r>
              <a:rPr lang="ja-JP" altLang="en-US" dirty="0" smtClean="0"/>
              <a:t>より低エネルギー側は加速電子数に対してさほど</a:t>
            </a:r>
            <a:r>
              <a:rPr lang="ja-JP" altLang="en-US" dirty="0" err="1" smtClean="0"/>
              <a:t>べき</a:t>
            </a:r>
            <a:r>
              <a:rPr lang="ja-JP" altLang="en-US" dirty="0" smtClean="0"/>
              <a:t>指数は変わらず、高エネルギー側は加速電子数が多いほどべき指数は硬くなる。</a:t>
            </a:r>
            <a:endParaRPr lang="en-US" altLang="ja-JP" dirty="0" smtClean="0"/>
          </a:p>
          <a:p>
            <a:r>
              <a:rPr kumimoji="1" lang="ja-JP" altLang="en-US" dirty="0"/>
              <a:t>リムイベントで</a:t>
            </a:r>
            <a:r>
              <a:rPr kumimoji="1" lang="ja-JP" altLang="en-US" dirty="0" smtClean="0"/>
              <a:t>は、</a:t>
            </a:r>
            <a:r>
              <a:rPr kumimoji="1" lang="en-US" altLang="ja-JP" i="1" dirty="0" smtClean="0">
                <a:latin typeface="Symbol" pitchFamily="18" charset="2"/>
              </a:rPr>
              <a:t>d</a:t>
            </a:r>
            <a:r>
              <a:rPr kumimoji="1" lang="en-US" altLang="ja-JP" i="1" baseline="-25000" dirty="0" smtClean="0"/>
              <a:t>x</a:t>
            </a:r>
            <a:r>
              <a:rPr kumimoji="1" lang="en-US" altLang="ja-JP" i="1" dirty="0" smtClean="0"/>
              <a:t>-</a:t>
            </a:r>
            <a:r>
              <a:rPr kumimoji="1" lang="en-US" altLang="ja-JP" i="1" dirty="0" smtClean="0">
                <a:latin typeface="Symbol" pitchFamily="18" charset="2"/>
              </a:rPr>
              <a:t>d</a:t>
            </a:r>
            <a:r>
              <a:rPr kumimoji="1" lang="en-US" altLang="ja-JP" i="1" baseline="-25000" dirty="0" smtClean="0"/>
              <a:t>r</a:t>
            </a:r>
            <a:r>
              <a:rPr kumimoji="1" lang="ja-JP" altLang="en-US" dirty="0" smtClean="0"/>
              <a:t>は比較的小さい</a:t>
            </a:r>
            <a:endParaRPr kumimoji="1" lang="ja-JP" altLang="en-US" dirty="0"/>
          </a:p>
        </p:txBody>
      </p:sp>
    </p:spTree>
    <p:extLst>
      <p:ext uri="{BB962C8B-B14F-4D97-AF65-F5344CB8AC3E}">
        <p14:creationId xmlns:p14="http://schemas.microsoft.com/office/powerpoint/2010/main" val="1571250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400" dirty="0" smtClean="0"/>
              <a:t>数百</a:t>
            </a:r>
            <a:r>
              <a:rPr kumimoji="1" lang="en-US" altLang="ja-JP" sz="2400" dirty="0" err="1" smtClean="0"/>
              <a:t>keV</a:t>
            </a:r>
            <a:r>
              <a:rPr kumimoji="1" lang="ja-JP" altLang="en-US" sz="2400" dirty="0" smtClean="0"/>
              <a:t>の</a:t>
            </a:r>
            <a:r>
              <a:rPr kumimoji="1" lang="en-US" altLang="ja-JP" sz="2400" dirty="0" smtClean="0"/>
              <a:t>knee</a:t>
            </a:r>
            <a:r>
              <a:rPr kumimoji="1" lang="ja-JP" altLang="en-US" sz="2400" dirty="0" smtClean="0"/>
              <a:t>以上のエネルギーを電子で見ているとすると、何が</a:t>
            </a:r>
            <a:r>
              <a:rPr kumimoji="1" lang="en-US" altLang="ja-JP" sz="2400" dirty="0" smtClean="0"/>
              <a:t>knee</a:t>
            </a:r>
            <a:r>
              <a:rPr kumimoji="1" lang="ja-JP" altLang="en-US" sz="2400" dirty="0" smtClean="0"/>
              <a:t>を作っているのか</a:t>
            </a:r>
            <a:endParaRPr kumimoji="1" lang="ja-JP" altLang="en-US" sz="2400" dirty="0"/>
          </a:p>
        </p:txBody>
      </p:sp>
      <p:sp>
        <p:nvSpPr>
          <p:cNvPr id="5" name="フリーフォーム 4"/>
          <p:cNvSpPr/>
          <p:nvPr/>
        </p:nvSpPr>
        <p:spPr>
          <a:xfrm>
            <a:off x="5724129" y="4157552"/>
            <a:ext cx="2725184" cy="1718328"/>
          </a:xfrm>
          <a:custGeom>
            <a:avLst/>
            <a:gdLst>
              <a:gd name="connsiteX0" fmla="*/ 2422566 w 2422566"/>
              <a:gd name="connsiteY0" fmla="*/ 1490821 h 1490821"/>
              <a:gd name="connsiteX1" fmla="*/ 2303813 w 2422566"/>
              <a:gd name="connsiteY1" fmla="*/ 980182 h 1490821"/>
              <a:gd name="connsiteX2" fmla="*/ 2054431 w 2422566"/>
              <a:gd name="connsiteY2" fmla="*/ 374541 h 1490821"/>
              <a:gd name="connsiteX3" fmla="*/ 1579418 w 2422566"/>
              <a:gd name="connsiteY3" fmla="*/ 6406 h 1490821"/>
              <a:gd name="connsiteX4" fmla="*/ 795647 w 2422566"/>
              <a:gd name="connsiteY4" fmla="*/ 196411 h 1490821"/>
              <a:gd name="connsiteX5" fmla="*/ 213756 w 2422566"/>
              <a:gd name="connsiteY5" fmla="*/ 873304 h 1490821"/>
              <a:gd name="connsiteX6" fmla="*/ 0 w 2422566"/>
              <a:gd name="connsiteY6" fmla="*/ 1455195 h 1490821"/>
              <a:gd name="connsiteX7" fmla="*/ 0 w 2422566"/>
              <a:gd name="connsiteY7" fmla="*/ 1455195 h 149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566" h="1490821">
                <a:moveTo>
                  <a:pt x="2422566" y="1490821"/>
                </a:moveTo>
                <a:cubicBezTo>
                  <a:pt x="2393867" y="1328525"/>
                  <a:pt x="2365169" y="1166229"/>
                  <a:pt x="2303813" y="980182"/>
                </a:cubicBezTo>
                <a:cubicBezTo>
                  <a:pt x="2242457" y="794135"/>
                  <a:pt x="2175163" y="536837"/>
                  <a:pt x="2054431" y="374541"/>
                </a:cubicBezTo>
                <a:cubicBezTo>
                  <a:pt x="1933699" y="212245"/>
                  <a:pt x="1789215" y="36094"/>
                  <a:pt x="1579418" y="6406"/>
                </a:cubicBezTo>
                <a:cubicBezTo>
                  <a:pt x="1369621" y="-23282"/>
                  <a:pt x="1023257" y="51928"/>
                  <a:pt x="795647" y="196411"/>
                </a:cubicBezTo>
                <a:cubicBezTo>
                  <a:pt x="568037" y="340894"/>
                  <a:pt x="346364" y="663507"/>
                  <a:pt x="213756" y="873304"/>
                </a:cubicBezTo>
                <a:cubicBezTo>
                  <a:pt x="81148" y="1083101"/>
                  <a:pt x="0" y="1455195"/>
                  <a:pt x="0" y="1455195"/>
                </a:cubicBezTo>
                <a:lnTo>
                  <a:pt x="0" y="1455195"/>
                </a:lnTo>
              </a:path>
            </a:pathLst>
          </a:cu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フリーフォーム 5"/>
          <p:cNvSpPr/>
          <p:nvPr/>
        </p:nvSpPr>
        <p:spPr>
          <a:xfrm>
            <a:off x="5724129" y="4345060"/>
            <a:ext cx="2725184" cy="1545996"/>
          </a:xfrm>
          <a:custGeom>
            <a:avLst/>
            <a:gdLst>
              <a:gd name="connsiteX0" fmla="*/ 2422566 w 2422566"/>
              <a:gd name="connsiteY0" fmla="*/ 1490821 h 1490821"/>
              <a:gd name="connsiteX1" fmla="*/ 2303813 w 2422566"/>
              <a:gd name="connsiteY1" fmla="*/ 980182 h 1490821"/>
              <a:gd name="connsiteX2" fmla="*/ 2054431 w 2422566"/>
              <a:gd name="connsiteY2" fmla="*/ 374541 h 1490821"/>
              <a:gd name="connsiteX3" fmla="*/ 1579418 w 2422566"/>
              <a:gd name="connsiteY3" fmla="*/ 6406 h 1490821"/>
              <a:gd name="connsiteX4" fmla="*/ 795647 w 2422566"/>
              <a:gd name="connsiteY4" fmla="*/ 196411 h 1490821"/>
              <a:gd name="connsiteX5" fmla="*/ 213756 w 2422566"/>
              <a:gd name="connsiteY5" fmla="*/ 873304 h 1490821"/>
              <a:gd name="connsiteX6" fmla="*/ 0 w 2422566"/>
              <a:gd name="connsiteY6" fmla="*/ 1455195 h 1490821"/>
              <a:gd name="connsiteX7" fmla="*/ 0 w 2422566"/>
              <a:gd name="connsiteY7" fmla="*/ 1455195 h 149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566" h="1490821">
                <a:moveTo>
                  <a:pt x="2422566" y="1490821"/>
                </a:moveTo>
                <a:cubicBezTo>
                  <a:pt x="2393867" y="1328525"/>
                  <a:pt x="2365169" y="1166229"/>
                  <a:pt x="2303813" y="980182"/>
                </a:cubicBezTo>
                <a:cubicBezTo>
                  <a:pt x="2242457" y="794135"/>
                  <a:pt x="2175163" y="536837"/>
                  <a:pt x="2054431" y="374541"/>
                </a:cubicBezTo>
                <a:cubicBezTo>
                  <a:pt x="1933699" y="212245"/>
                  <a:pt x="1789215" y="36094"/>
                  <a:pt x="1579418" y="6406"/>
                </a:cubicBezTo>
                <a:cubicBezTo>
                  <a:pt x="1369621" y="-23282"/>
                  <a:pt x="1023257" y="51928"/>
                  <a:pt x="795647" y="196411"/>
                </a:cubicBezTo>
                <a:cubicBezTo>
                  <a:pt x="568037" y="340894"/>
                  <a:pt x="346364" y="663507"/>
                  <a:pt x="213756" y="873304"/>
                </a:cubicBezTo>
                <a:cubicBezTo>
                  <a:pt x="81148" y="1083101"/>
                  <a:pt x="0" y="1455195"/>
                  <a:pt x="0" y="1455195"/>
                </a:cubicBezTo>
                <a:lnTo>
                  <a:pt x="0" y="1455195"/>
                </a:lnTo>
              </a:path>
            </a:pathLst>
          </a:cu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フリーフォーム 6"/>
          <p:cNvSpPr/>
          <p:nvPr/>
        </p:nvSpPr>
        <p:spPr>
          <a:xfrm>
            <a:off x="5724128" y="4012977"/>
            <a:ext cx="2725184" cy="1890766"/>
          </a:xfrm>
          <a:custGeom>
            <a:avLst/>
            <a:gdLst>
              <a:gd name="connsiteX0" fmla="*/ 2422566 w 2422566"/>
              <a:gd name="connsiteY0" fmla="*/ 1490821 h 1490821"/>
              <a:gd name="connsiteX1" fmla="*/ 2303813 w 2422566"/>
              <a:gd name="connsiteY1" fmla="*/ 980182 h 1490821"/>
              <a:gd name="connsiteX2" fmla="*/ 2054431 w 2422566"/>
              <a:gd name="connsiteY2" fmla="*/ 374541 h 1490821"/>
              <a:gd name="connsiteX3" fmla="*/ 1579418 w 2422566"/>
              <a:gd name="connsiteY3" fmla="*/ 6406 h 1490821"/>
              <a:gd name="connsiteX4" fmla="*/ 795647 w 2422566"/>
              <a:gd name="connsiteY4" fmla="*/ 196411 h 1490821"/>
              <a:gd name="connsiteX5" fmla="*/ 213756 w 2422566"/>
              <a:gd name="connsiteY5" fmla="*/ 873304 h 1490821"/>
              <a:gd name="connsiteX6" fmla="*/ 0 w 2422566"/>
              <a:gd name="connsiteY6" fmla="*/ 1455195 h 1490821"/>
              <a:gd name="connsiteX7" fmla="*/ 0 w 2422566"/>
              <a:gd name="connsiteY7" fmla="*/ 1455195 h 149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566" h="1490821">
                <a:moveTo>
                  <a:pt x="2422566" y="1490821"/>
                </a:moveTo>
                <a:cubicBezTo>
                  <a:pt x="2393867" y="1328525"/>
                  <a:pt x="2365169" y="1166229"/>
                  <a:pt x="2303813" y="980182"/>
                </a:cubicBezTo>
                <a:cubicBezTo>
                  <a:pt x="2242457" y="794135"/>
                  <a:pt x="2175163" y="536837"/>
                  <a:pt x="2054431" y="374541"/>
                </a:cubicBezTo>
                <a:cubicBezTo>
                  <a:pt x="1933699" y="212245"/>
                  <a:pt x="1789215" y="36094"/>
                  <a:pt x="1579418" y="6406"/>
                </a:cubicBezTo>
                <a:cubicBezTo>
                  <a:pt x="1369621" y="-23282"/>
                  <a:pt x="1023257" y="51928"/>
                  <a:pt x="795647" y="196411"/>
                </a:cubicBezTo>
                <a:cubicBezTo>
                  <a:pt x="568037" y="340894"/>
                  <a:pt x="346364" y="663507"/>
                  <a:pt x="213756" y="873304"/>
                </a:cubicBezTo>
                <a:cubicBezTo>
                  <a:pt x="81148" y="1083101"/>
                  <a:pt x="0" y="1455195"/>
                  <a:pt x="0" y="1455195"/>
                </a:cubicBezTo>
                <a:lnTo>
                  <a:pt x="0" y="1455195"/>
                </a:lnTo>
              </a:path>
            </a:pathLst>
          </a:cu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7624301" y="3585940"/>
            <a:ext cx="825012" cy="461665"/>
          </a:xfrm>
          <a:prstGeom prst="rect">
            <a:avLst/>
          </a:prstGeom>
          <a:noFill/>
        </p:spPr>
        <p:txBody>
          <a:bodyPr wrap="square" rtlCol="0">
            <a:spAutoFit/>
          </a:bodyPr>
          <a:lstStyle/>
          <a:p>
            <a:r>
              <a:rPr kumimoji="1" lang="en-US" altLang="ja-JP" sz="2400" b="1" i="1" dirty="0" smtClean="0"/>
              <a:t>B</a:t>
            </a:r>
            <a:r>
              <a:rPr kumimoji="1" lang="ja-JP" altLang="en-US" sz="2400" dirty="0" smtClean="0"/>
              <a:t>小</a:t>
            </a:r>
            <a:endParaRPr kumimoji="1" lang="ja-JP" altLang="en-US" sz="2400" dirty="0"/>
          </a:p>
        </p:txBody>
      </p:sp>
      <p:sp>
        <p:nvSpPr>
          <p:cNvPr id="9" name="テキスト ボックス 8"/>
          <p:cNvSpPr txBox="1"/>
          <p:nvPr/>
        </p:nvSpPr>
        <p:spPr>
          <a:xfrm>
            <a:off x="8584376" y="5334444"/>
            <a:ext cx="825012" cy="461665"/>
          </a:xfrm>
          <a:prstGeom prst="rect">
            <a:avLst/>
          </a:prstGeom>
          <a:noFill/>
        </p:spPr>
        <p:txBody>
          <a:bodyPr wrap="square" rtlCol="0">
            <a:spAutoFit/>
          </a:bodyPr>
          <a:lstStyle/>
          <a:p>
            <a:r>
              <a:rPr kumimoji="1" lang="en-US" altLang="ja-JP" sz="2400" b="1" i="1" dirty="0" smtClean="0"/>
              <a:t>B</a:t>
            </a:r>
            <a:r>
              <a:rPr kumimoji="1" lang="ja-JP" altLang="en-US" sz="2400" dirty="0" smtClean="0"/>
              <a:t>大</a:t>
            </a:r>
            <a:endParaRPr kumimoji="1" lang="ja-JP" altLang="en-US" sz="2400" dirty="0"/>
          </a:p>
        </p:txBody>
      </p:sp>
      <p:sp>
        <p:nvSpPr>
          <p:cNvPr id="10" name="フリーフォーム 9"/>
          <p:cNvSpPr/>
          <p:nvPr/>
        </p:nvSpPr>
        <p:spPr>
          <a:xfrm>
            <a:off x="6743382" y="2851544"/>
            <a:ext cx="878021" cy="294051"/>
          </a:xfrm>
          <a:custGeom>
            <a:avLst/>
            <a:gdLst>
              <a:gd name="connsiteX0" fmla="*/ 0 w 665019"/>
              <a:gd name="connsiteY0" fmla="*/ 368135 h 368135"/>
              <a:gd name="connsiteX1" fmla="*/ 296884 w 665019"/>
              <a:gd name="connsiteY1" fmla="*/ 237507 h 368135"/>
              <a:gd name="connsiteX2" fmla="*/ 391886 w 665019"/>
              <a:gd name="connsiteY2" fmla="*/ 0 h 368135"/>
              <a:gd name="connsiteX3" fmla="*/ 475013 w 665019"/>
              <a:gd name="connsiteY3" fmla="*/ 237507 h 368135"/>
              <a:gd name="connsiteX4" fmla="*/ 665019 w 665019"/>
              <a:gd name="connsiteY4" fmla="*/ 344385 h 36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019" h="368135">
                <a:moveTo>
                  <a:pt x="0" y="368135"/>
                </a:moveTo>
                <a:cubicBezTo>
                  <a:pt x="115785" y="333499"/>
                  <a:pt x="231570" y="298863"/>
                  <a:pt x="296884" y="237507"/>
                </a:cubicBezTo>
                <a:cubicBezTo>
                  <a:pt x="362198" y="176151"/>
                  <a:pt x="362198" y="0"/>
                  <a:pt x="391886" y="0"/>
                </a:cubicBezTo>
                <a:cubicBezTo>
                  <a:pt x="421574" y="0"/>
                  <a:pt x="429491" y="180110"/>
                  <a:pt x="475013" y="237507"/>
                </a:cubicBezTo>
                <a:cubicBezTo>
                  <a:pt x="520535" y="294904"/>
                  <a:pt x="592777" y="319644"/>
                  <a:pt x="665019" y="34438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楕円 10"/>
          <p:cNvSpPr/>
          <p:nvPr/>
        </p:nvSpPr>
        <p:spPr>
          <a:xfrm>
            <a:off x="7075892" y="3078852"/>
            <a:ext cx="396955" cy="133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a:stCxn id="11" idx="4"/>
          </p:cNvCxnSpPr>
          <p:nvPr/>
        </p:nvCxnSpPr>
        <p:spPr>
          <a:xfrm flipH="1">
            <a:off x="7274369" y="3212339"/>
            <a:ext cx="1" cy="569805"/>
          </a:xfrm>
          <a:prstGeom prst="straightConnector1">
            <a:avLst/>
          </a:prstGeom>
          <a:ln w="28575">
            <a:solidFill>
              <a:schemeClr val="tx2">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フリーフォーム 14"/>
          <p:cNvSpPr/>
          <p:nvPr/>
        </p:nvSpPr>
        <p:spPr>
          <a:xfrm rot="16200000">
            <a:off x="4386931" y="4978347"/>
            <a:ext cx="878021" cy="294051"/>
          </a:xfrm>
          <a:custGeom>
            <a:avLst/>
            <a:gdLst>
              <a:gd name="connsiteX0" fmla="*/ 0 w 665019"/>
              <a:gd name="connsiteY0" fmla="*/ 368135 h 368135"/>
              <a:gd name="connsiteX1" fmla="*/ 296884 w 665019"/>
              <a:gd name="connsiteY1" fmla="*/ 237507 h 368135"/>
              <a:gd name="connsiteX2" fmla="*/ 391886 w 665019"/>
              <a:gd name="connsiteY2" fmla="*/ 0 h 368135"/>
              <a:gd name="connsiteX3" fmla="*/ 475013 w 665019"/>
              <a:gd name="connsiteY3" fmla="*/ 237507 h 368135"/>
              <a:gd name="connsiteX4" fmla="*/ 665019 w 665019"/>
              <a:gd name="connsiteY4" fmla="*/ 344385 h 36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019" h="368135">
                <a:moveTo>
                  <a:pt x="0" y="368135"/>
                </a:moveTo>
                <a:cubicBezTo>
                  <a:pt x="115785" y="333499"/>
                  <a:pt x="231570" y="298863"/>
                  <a:pt x="296884" y="237507"/>
                </a:cubicBezTo>
                <a:cubicBezTo>
                  <a:pt x="362198" y="176151"/>
                  <a:pt x="362198" y="0"/>
                  <a:pt x="391886" y="0"/>
                </a:cubicBezTo>
                <a:cubicBezTo>
                  <a:pt x="421574" y="0"/>
                  <a:pt x="429491" y="180110"/>
                  <a:pt x="475013" y="237507"/>
                </a:cubicBezTo>
                <a:cubicBezTo>
                  <a:pt x="520535" y="294904"/>
                  <a:pt x="592777" y="319644"/>
                  <a:pt x="665019" y="34438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円/楕円 15"/>
          <p:cNvSpPr/>
          <p:nvPr/>
        </p:nvSpPr>
        <p:spPr>
          <a:xfrm rot="16200000">
            <a:off x="4763399" y="5007291"/>
            <a:ext cx="396955" cy="1334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flipV="1">
            <a:off x="5063490" y="5071953"/>
            <a:ext cx="632545" cy="1"/>
          </a:xfrm>
          <a:prstGeom prst="straightConnector1">
            <a:avLst/>
          </a:prstGeom>
          <a:ln w="28575">
            <a:solidFill>
              <a:schemeClr val="tx2">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39552" y="2664076"/>
            <a:ext cx="5688632" cy="1938992"/>
          </a:xfrm>
          <a:prstGeom prst="rect">
            <a:avLst/>
          </a:prstGeom>
          <a:noFill/>
        </p:spPr>
        <p:txBody>
          <a:bodyPr wrap="square" rtlCol="0">
            <a:spAutoFit/>
          </a:bodyPr>
          <a:lstStyle/>
          <a:p>
            <a:r>
              <a:rPr kumimoji="1" lang="en-US" altLang="ja-JP" sz="2000" dirty="0" smtClean="0"/>
              <a:t>center-to-limb variation</a:t>
            </a:r>
            <a:r>
              <a:rPr kumimoji="1" lang="ja-JP" altLang="en-US" sz="2000" dirty="0" smtClean="0"/>
              <a:t>が存在する</a:t>
            </a:r>
            <a:endParaRPr kumimoji="1" lang="en-US" altLang="ja-JP" sz="2000" dirty="0" smtClean="0"/>
          </a:p>
          <a:p>
            <a:r>
              <a:rPr lang="ja-JP" altLang="en-US" sz="2000" dirty="0"/>
              <a:t>→</a:t>
            </a:r>
            <a:r>
              <a:rPr lang="en-US" altLang="ja-JP" sz="2000" dirty="0" err="1" smtClean="0"/>
              <a:t>footpoint</a:t>
            </a:r>
            <a:r>
              <a:rPr lang="ja-JP" altLang="en-US" sz="2000" dirty="0" smtClean="0"/>
              <a:t>電波源と</a:t>
            </a:r>
            <a:r>
              <a:rPr lang="en-US" altLang="ja-JP" sz="2000" dirty="0" err="1" smtClean="0"/>
              <a:t>looptop</a:t>
            </a:r>
            <a:r>
              <a:rPr lang="ja-JP" altLang="en-US" sz="2000" dirty="0" smtClean="0"/>
              <a:t>電波源とで差が生じる</a:t>
            </a:r>
            <a:endParaRPr lang="en-US" altLang="ja-JP" sz="2000" dirty="0" smtClean="0"/>
          </a:p>
          <a:p>
            <a:endParaRPr kumimoji="1" lang="en-US" altLang="ja-JP" sz="2000" dirty="0"/>
          </a:p>
          <a:p>
            <a:r>
              <a:rPr lang="en-US" altLang="ja-JP" sz="2000" dirty="0" smtClean="0"/>
              <a:t>limb event</a:t>
            </a:r>
            <a:r>
              <a:rPr lang="ja-JP" altLang="en-US" sz="2000" dirty="0" smtClean="0"/>
              <a:t>の方が</a:t>
            </a:r>
            <a:r>
              <a:rPr lang="ja-JP" altLang="en-US" sz="2000" dirty="0" err="1" smtClean="0"/>
              <a:t>べきが</a:t>
            </a:r>
            <a:r>
              <a:rPr lang="ja-JP" altLang="en-US" sz="2000" dirty="0"/>
              <a:t>柔らかい</a:t>
            </a:r>
            <a:endParaRPr lang="en-US" altLang="ja-JP" sz="2000" dirty="0" smtClean="0"/>
          </a:p>
          <a:p>
            <a:r>
              <a:rPr kumimoji="1" lang="ja-JP" altLang="en-US" sz="2000" dirty="0" smtClean="0"/>
              <a:t>→</a:t>
            </a:r>
            <a:r>
              <a:rPr lang="ja-JP" altLang="en-US" sz="2000" dirty="0"/>
              <a:t>磁場</a:t>
            </a:r>
            <a:r>
              <a:rPr lang="ja-JP" altLang="en-US" sz="2000" dirty="0" smtClean="0"/>
              <a:t>の強い場所、低エネルギーを見ると</a:t>
            </a:r>
            <a:endParaRPr lang="en-US" altLang="ja-JP" sz="2000" dirty="0" smtClean="0"/>
          </a:p>
          <a:p>
            <a:r>
              <a:rPr kumimoji="1" lang="ja-JP" altLang="en-US" sz="2000" dirty="0"/>
              <a:t>　</a:t>
            </a:r>
            <a:r>
              <a:rPr kumimoji="1" lang="ja-JP" altLang="en-US" sz="2000" dirty="0" err="1" smtClean="0"/>
              <a:t>べきが</a:t>
            </a:r>
            <a:r>
              <a:rPr kumimoji="1" lang="ja-JP" altLang="en-US" sz="2000" dirty="0" smtClean="0"/>
              <a:t>柔らかい</a:t>
            </a:r>
            <a:endParaRPr kumimoji="1" lang="ja-JP" altLang="en-US" sz="2000" dirty="0"/>
          </a:p>
        </p:txBody>
      </p:sp>
    </p:spTree>
    <p:extLst>
      <p:ext uri="{BB962C8B-B14F-4D97-AF65-F5344CB8AC3E}">
        <p14:creationId xmlns:p14="http://schemas.microsoft.com/office/powerpoint/2010/main" val="660147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1975</TotalTime>
  <Words>873</Words>
  <Application>Microsoft Office PowerPoint</Application>
  <PresentationFormat>画面に合わせる (4:3)</PresentationFormat>
  <Paragraphs>421</Paragraphs>
  <Slides>45</Slides>
  <Notes>0</Notes>
  <HiddenSlides>0</HiddenSlides>
  <MMClips>0</MMClips>
  <ScaleCrop>false</ScaleCrop>
  <HeadingPairs>
    <vt:vector size="4" baseType="variant">
      <vt:variant>
        <vt:lpstr>テーマ</vt:lpstr>
      </vt:variant>
      <vt:variant>
        <vt:i4>1</vt:i4>
      </vt:variant>
      <vt:variant>
        <vt:lpstr>スライド タイトル</vt:lpstr>
      </vt:variant>
      <vt:variant>
        <vt:i4>45</vt:i4>
      </vt:variant>
    </vt:vector>
  </HeadingPairs>
  <TitlesOfParts>
    <vt:vector size="46" baseType="lpstr">
      <vt:lpstr>Office ​​テーマ</vt:lpstr>
      <vt:lpstr>まとめ</vt:lpstr>
      <vt:lpstr>PowerPoint プレゼンテーション</vt:lpstr>
      <vt:lpstr>PowerPoint プレゼンテーション</vt:lpstr>
      <vt:lpstr>PowerPoint プレゼンテーション</vt:lpstr>
      <vt:lpstr>動機</vt:lpstr>
      <vt:lpstr>先行研究</vt:lpstr>
      <vt:lpstr>方法</vt:lpstr>
      <vt:lpstr>結果そのｎ</vt:lpstr>
      <vt:lpstr>考察</vt:lpstr>
      <vt:lpstr>今後の課題</vt:lpstr>
      <vt:lpstr>PowerPoint プレゼンテーション</vt:lpstr>
      <vt:lpstr>2002/05/31 00:07</vt:lpstr>
      <vt:lpstr>RHESSI　QL</vt:lpstr>
      <vt:lpstr>PowerPoint プレゼンテーション</vt:lpstr>
      <vt:lpstr>2002/07/20 21:28</vt:lpstr>
      <vt:lpstr>RHESSI QL</vt:lpstr>
      <vt:lpstr>2002/07/23 00:30</vt:lpstr>
      <vt:lpstr>RHESSI QL</vt:lpstr>
      <vt:lpstr>PowerPoint プレゼンテーション</vt:lpstr>
      <vt:lpstr>PowerPoint プレゼンテーション</vt:lpstr>
      <vt:lpstr>2003/05/27 23:02</vt:lpstr>
      <vt:lpstr>RHESSI QL</vt:lpstr>
      <vt:lpstr>PowerPoint プレゼンテーション</vt:lpstr>
      <vt:lpstr>PowerPoint プレゼンテーション</vt:lpstr>
      <vt:lpstr>2003/06/17 22:53</vt:lpstr>
      <vt:lpstr>RHESSI QL</vt:lpstr>
      <vt:lpstr>PowerPoint プレゼンテーション</vt:lpstr>
      <vt:lpstr>PowerPoint プレゼンテーション</vt:lpstr>
      <vt:lpstr>2004/01/06 06:22</vt:lpstr>
      <vt:lpstr>RHESSI QL</vt:lpstr>
      <vt:lpstr>PowerPoint プレゼンテーション</vt:lpstr>
      <vt:lpstr>2004/07/15 01:30</vt:lpstr>
      <vt:lpstr>RHESSI QL</vt:lpstr>
      <vt:lpstr>PowerPoint プレゼンテーション</vt:lpstr>
      <vt:lpstr>2004/07/16 02:03</vt:lpstr>
      <vt:lpstr>RHESSI QL</vt:lpstr>
      <vt:lpstr>PowerPoint プレゼンテーション</vt:lpstr>
      <vt:lpstr>2005/08/25 04:38</vt:lpstr>
      <vt:lpstr>RHESSI QL</vt:lpstr>
      <vt:lpstr>PowerPoint プレゼンテーション</vt:lpstr>
      <vt:lpstr>2005/09/10 21:35</vt:lpstr>
      <vt:lpstr>RHESSI QL</vt:lpstr>
      <vt:lpstr>2005/09/13 23:21</vt:lpstr>
      <vt:lpstr>RHESSI QL</vt:lpstr>
      <vt:lpst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まとめ</dc:title>
  <dc:creator>T. Kawate</dc:creator>
  <cp:lastModifiedBy>T. Kawate</cp:lastModifiedBy>
  <cp:revision>27</cp:revision>
  <dcterms:created xsi:type="dcterms:W3CDTF">2010-10-26T11:51:59Z</dcterms:created>
  <dcterms:modified xsi:type="dcterms:W3CDTF">2010-10-28T20:27:57Z</dcterms:modified>
</cp:coreProperties>
</file>