
<file path=[Content_Types].xml><?xml version="1.0" encoding="utf-8"?>
<Types xmlns="http://schemas.openxmlformats.org/package/2006/content-types">
  <Default Extension="png" ContentType="image/png"/>
  <Default Extension="mpg" ContentType="vide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38"/>
  </p:notesMasterIdLst>
  <p:sldIdLst>
    <p:sldId id="303" r:id="rId2"/>
    <p:sldId id="304" r:id="rId3"/>
    <p:sldId id="302" r:id="rId4"/>
    <p:sldId id="305" r:id="rId5"/>
    <p:sldId id="259" r:id="rId6"/>
    <p:sldId id="260" r:id="rId7"/>
    <p:sldId id="261" r:id="rId8"/>
    <p:sldId id="263" r:id="rId9"/>
    <p:sldId id="264" r:id="rId10"/>
    <p:sldId id="291" r:id="rId11"/>
    <p:sldId id="273" r:id="rId12"/>
    <p:sldId id="275" r:id="rId13"/>
    <p:sldId id="276" r:id="rId14"/>
    <p:sldId id="277" r:id="rId15"/>
    <p:sldId id="279" r:id="rId16"/>
    <p:sldId id="280" r:id="rId17"/>
    <p:sldId id="281" r:id="rId18"/>
    <p:sldId id="282" r:id="rId19"/>
    <p:sldId id="283" r:id="rId20"/>
    <p:sldId id="306" r:id="rId21"/>
    <p:sldId id="292" r:id="rId22"/>
    <p:sldId id="268" r:id="rId23"/>
    <p:sldId id="294" r:id="rId24"/>
    <p:sldId id="295" r:id="rId25"/>
    <p:sldId id="296" r:id="rId26"/>
    <p:sldId id="266" r:id="rId27"/>
    <p:sldId id="269" r:id="rId28"/>
    <p:sldId id="270" r:id="rId29"/>
    <p:sldId id="271" r:id="rId30"/>
    <p:sldId id="284" r:id="rId31"/>
    <p:sldId id="286" r:id="rId32"/>
    <p:sldId id="287" r:id="rId33"/>
    <p:sldId id="288" r:id="rId34"/>
    <p:sldId id="289" r:id="rId35"/>
    <p:sldId id="290" r:id="rId36"/>
    <p:sldId id="301" r:id="rId3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08" autoAdjust="0"/>
    <p:restoredTop sz="94604" autoAdjust="0"/>
  </p:normalViewPr>
  <p:slideViewPr>
    <p:cSldViewPr>
      <p:cViewPr varScale="1">
        <p:scale>
          <a:sx n="81" d="100"/>
          <a:sy n="81" d="100"/>
        </p:scale>
        <p:origin x="-13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791E6-4976-4401-8F90-7FB0A2036C22}" type="datetimeFigureOut">
              <a:rPr kumimoji="1" lang="ja-JP" altLang="en-US" smtClean="0"/>
              <a:t>2011/11/14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3D469-3E03-4B3D-8B16-4F1F59EF03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59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08809F-BED6-0B4B-83D9-6F276A43E70F}" type="slidenum">
              <a:rPr lang="en-US"/>
              <a:pPr/>
              <a:t>11</a:t>
            </a:fld>
            <a:endParaRPr lang="en-US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A6A8E4-498E-CC4D-9DDA-2C9A31EFCF0B}" type="slidenum">
              <a:rPr lang="en-US"/>
              <a:pPr/>
              <a:t>12</a:t>
            </a:fld>
            <a:endParaRPr lang="en-US"/>
          </a:p>
        </p:txBody>
      </p:sp>
      <p:sp>
        <p:nvSpPr>
          <p:cNvPr id="133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A54377-4C04-5146-B34A-D9D6E914A590}" type="slidenum">
              <a:rPr lang="en-US"/>
              <a:pPr/>
              <a:t>13</a:t>
            </a:fld>
            <a:endParaRPr lang="en-US"/>
          </a:p>
        </p:txBody>
      </p:sp>
      <p:sp>
        <p:nvSpPr>
          <p:cNvPr id="163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63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634DC0-B0BF-FD41-97BF-35A8D2036D38}" type="slidenum">
              <a:rPr lang="en-US"/>
              <a:pPr/>
              <a:t>14</a:t>
            </a:fld>
            <a:endParaRPr lang="en-US"/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797FAC-43B2-49EB-B8D4-6E56215FADF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2011/11/14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4DD91-6A75-482A-98F7-BEDA0FFE644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79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D313C9-E40E-4660-B86D-8084DC9BB92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2011/11/14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51B66-A25E-4E8C-9F0F-24A14A3A6B1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51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D313C9-E40E-4660-B86D-8084DC9BB92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2011/11/14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51B66-A25E-4E8C-9F0F-24A14A3A6B1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5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1FBE7F-C357-4192-B9A4-9345B6926A6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2011/11/14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9760CD-D309-45DC-87F3-8B944B2750F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95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D438F7-8C47-42DF-B64C-FD3B2EDB7BE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2011/11/14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B711D-89DF-49AA-A65C-D0DB749A18D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7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9DF89E-5DD2-4463-B040-7EDB8C310E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2011/11/14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C28C2-345A-4BB9-9BB7-D244E6446DB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0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E47826-FB0E-479C-9317-0BE3A3B9C7E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2011/11/14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982D7-59B0-48B3-A6BC-D6488DB72B6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1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4BB3F6-3388-46F7-92AE-9D4DFE321F8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2011/11/14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D0026-41C2-43F4-ABF1-16B8930D7C1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9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550464-9EEE-4208-A602-B462EC82E01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2011/11/14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D6CBF7-5A0C-4318-9EB0-F9CA0969DC9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13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D313C9-E40E-4660-B86D-8084DC9BB92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2011/11/14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51B66-A25E-4E8C-9F0F-24A14A3A6B1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1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4ADDB2-3264-42E8-B3E9-495322A993D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2011/11/14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11A62B-E8C0-4468-8370-CC8EF496DCD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1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D313C9-E40E-4660-B86D-8084DC9BB92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2011/11/14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B51B66-A25E-4E8C-9F0F-24A14A3A6B1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8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g"/><Relationship Id="rId7" Type="http://schemas.openxmlformats.org/officeDocument/2006/relationships/image" Target="../media/image13.png"/><Relationship Id="rId2" Type="http://schemas.openxmlformats.org/officeDocument/2006/relationships/video" Target="file://localhost/Users/yukion/study/cdaw/2011/norh/movie/norh_1s.mpg" TargetMode="External"/><Relationship Id="rId1" Type="http://schemas.microsoft.com/office/2007/relationships/media" Target="file://localhost/Users/yukion/study/cdaw/2011/norh/movie/norh_1s.mpg" TargetMode="Externa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.m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3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wm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564904"/>
            <a:ext cx="7772400" cy="147002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NSRO-CDAW11</a:t>
            </a:r>
            <a:br>
              <a:rPr kumimoji="1" lang="en-US" altLang="ja-JP" dirty="0" smtClean="0"/>
            </a:br>
            <a:r>
              <a:rPr kumimoji="1" lang="en-US" altLang="ja-JP" dirty="0" smtClean="0"/>
              <a:t>Group1 : </a:t>
            </a:r>
            <a:r>
              <a:rPr lang="ja-JP" altLang="en-US" dirty="0" smtClean="0"/>
              <a:t>第２４太陽周期の全フレアの多波長解析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7526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増田、中島、</a:t>
            </a:r>
            <a:r>
              <a:rPr kumimoji="1" lang="en-US" altLang="ja-JP" dirty="0" smtClean="0">
                <a:solidFill>
                  <a:schemeClr val="tx1"/>
                </a:solidFill>
              </a:rPr>
              <a:t>Kim</a:t>
            </a:r>
            <a:r>
              <a:rPr kumimoji="1" lang="ja-JP" altLang="en-US" dirty="0" err="1" smtClean="0">
                <a:solidFill>
                  <a:schemeClr val="tx1"/>
                </a:solidFill>
              </a:rPr>
              <a:t>、</a:t>
            </a:r>
            <a:r>
              <a:rPr kumimoji="1" lang="ja-JP" altLang="en-US" dirty="0" smtClean="0">
                <a:solidFill>
                  <a:schemeClr val="tx1"/>
                </a:solidFill>
              </a:rPr>
              <a:t>西村、後藤、高橋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1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グループ化 26"/>
          <p:cNvGrpSpPr>
            <a:grpSpLocks/>
          </p:cNvGrpSpPr>
          <p:nvPr/>
        </p:nvGrpSpPr>
        <p:grpSpPr bwMode="auto">
          <a:xfrm>
            <a:off x="4427538" y="4563689"/>
            <a:ext cx="4643437" cy="2157413"/>
            <a:chOff x="3995738" y="4365625"/>
            <a:chExt cx="4643437" cy="2157413"/>
          </a:xfrm>
        </p:grpSpPr>
        <p:grpSp>
          <p:nvGrpSpPr>
            <p:cNvPr id="9235" name="グループ化 10"/>
            <p:cNvGrpSpPr>
              <a:grpSpLocks/>
            </p:cNvGrpSpPr>
            <p:nvPr/>
          </p:nvGrpSpPr>
          <p:grpSpPr bwMode="auto">
            <a:xfrm>
              <a:off x="3995738" y="4437063"/>
              <a:ext cx="4643437" cy="2085975"/>
              <a:chOff x="4499992" y="4221088"/>
              <a:chExt cx="4644008" cy="2085298"/>
            </a:xfrm>
          </p:grpSpPr>
          <p:pic>
            <p:nvPicPr>
              <p:cNvPr id="923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4221088"/>
                <a:ext cx="4461001" cy="2085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8" name="テキスト ボックス 5"/>
              <p:cNvSpPr txBox="1">
                <a:spLocks noChangeArrowheads="1"/>
              </p:cNvSpPr>
              <p:nvPr/>
            </p:nvSpPr>
            <p:spPr bwMode="auto">
              <a:xfrm>
                <a:off x="7452320" y="5949280"/>
                <a:ext cx="169168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 sz="1400">
                    <a:latin typeface="Calibri" pitchFamily="34" charset="0"/>
                  </a:rPr>
                  <a:t>Nishio et al.,1997</a:t>
                </a:r>
                <a:endParaRPr lang="ja-JP" altLang="en-US" sz="1400">
                  <a:latin typeface="Calibri" pitchFamily="34" charset="0"/>
                </a:endParaRPr>
              </a:p>
            </p:txBody>
          </p:sp>
        </p:grpSp>
        <p:sp>
          <p:nvSpPr>
            <p:cNvPr id="22" name="角丸四角形 21"/>
            <p:cNvSpPr/>
            <p:nvPr/>
          </p:nvSpPr>
          <p:spPr>
            <a:xfrm>
              <a:off x="5508625" y="4365625"/>
              <a:ext cx="1655763" cy="10795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pic>
        <p:nvPicPr>
          <p:cNvPr id="9219" name="Picture 5" descr="C:\Users\Tomoko Goto\Desktop\CDAW11\summary\AIA_summar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744164"/>
            <a:ext cx="2954338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C:\Users\Tomoko Goto\Desktop\CDAW11\summary\HMI_summar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745752"/>
            <a:ext cx="295275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テキスト ボックス 23"/>
          <p:cNvSpPr txBox="1">
            <a:spLocks noChangeArrowheads="1"/>
          </p:cNvSpPr>
          <p:nvPr/>
        </p:nvSpPr>
        <p:spPr bwMode="auto">
          <a:xfrm>
            <a:off x="468313" y="2760289"/>
            <a:ext cx="1655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  <a:latin typeface="Calibri" pitchFamily="34" charset="0"/>
              </a:rPr>
              <a:t>AIA 171Å</a:t>
            </a:r>
            <a:endParaRPr lang="ja-JP" alt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222" name="テキスト ボックス 24"/>
          <p:cNvSpPr txBox="1">
            <a:spLocks noChangeArrowheads="1"/>
          </p:cNvSpPr>
          <p:nvPr/>
        </p:nvSpPr>
        <p:spPr bwMode="auto">
          <a:xfrm>
            <a:off x="6804025" y="2760289"/>
            <a:ext cx="86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Calibri" pitchFamily="34" charset="0"/>
              </a:rPr>
              <a:t>HMI</a:t>
            </a:r>
            <a:endParaRPr lang="ja-JP" altLang="en-US">
              <a:latin typeface="Calibri" pitchFamily="34" charset="0"/>
            </a:endParaRPr>
          </a:p>
        </p:txBody>
      </p:sp>
      <p:grpSp>
        <p:nvGrpSpPr>
          <p:cNvPr id="9223" name="グループ化 25"/>
          <p:cNvGrpSpPr>
            <a:grpSpLocks/>
          </p:cNvGrpSpPr>
          <p:nvPr/>
        </p:nvGrpSpPr>
        <p:grpSpPr bwMode="auto">
          <a:xfrm>
            <a:off x="-468313" y="3984252"/>
            <a:ext cx="5318126" cy="2882900"/>
            <a:chOff x="3575050" y="950864"/>
            <a:chExt cx="5318125" cy="2882900"/>
          </a:xfrm>
        </p:grpSpPr>
        <p:grpSp>
          <p:nvGrpSpPr>
            <p:cNvPr id="9226" name="グループ化 13"/>
            <p:cNvGrpSpPr>
              <a:grpSpLocks/>
            </p:cNvGrpSpPr>
            <p:nvPr/>
          </p:nvGrpSpPr>
          <p:grpSpPr bwMode="auto">
            <a:xfrm rot="-419031">
              <a:off x="5219700" y="1096914"/>
              <a:ext cx="1800225" cy="2736850"/>
              <a:chOff x="5849686" y="1575849"/>
              <a:chExt cx="1197714" cy="1728444"/>
            </a:xfrm>
          </p:grpSpPr>
          <p:sp>
            <p:nvSpPr>
              <p:cNvPr id="13" name="円/楕円 12"/>
              <p:cNvSpPr/>
              <p:nvPr/>
            </p:nvSpPr>
            <p:spPr>
              <a:xfrm rot="1945633">
                <a:off x="5849687" y="1575849"/>
                <a:ext cx="1197714" cy="1728444"/>
              </a:xfrm>
              <a:prstGeom prst="ellipse">
                <a:avLst/>
              </a:prstGeom>
              <a:solidFill>
                <a:srgbClr val="00B0F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2" name="円/楕円 11"/>
              <p:cNvSpPr/>
              <p:nvPr/>
            </p:nvSpPr>
            <p:spPr>
              <a:xfrm>
                <a:off x="6301105" y="1846350"/>
                <a:ext cx="623149" cy="622601"/>
              </a:xfrm>
              <a:prstGeom prst="ellipse">
                <a:avLst/>
              </a:prstGeom>
              <a:solidFill>
                <a:srgbClr val="FFC000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sp>
          <p:nvSpPr>
            <p:cNvPr id="8" name="円弧 7"/>
            <p:cNvSpPr/>
            <p:nvPr/>
          </p:nvSpPr>
          <p:spPr>
            <a:xfrm rot="2001921" flipV="1">
              <a:off x="5668963" y="1584276"/>
              <a:ext cx="582613" cy="236538"/>
            </a:xfrm>
            <a:prstGeom prst="arc">
              <a:avLst>
                <a:gd name="adj1" fmla="val 14732517"/>
                <a:gd name="adj2" fmla="val 1785868"/>
              </a:avLst>
            </a:prstGeom>
            <a:ln w="412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7" name="円弧 6"/>
            <p:cNvSpPr/>
            <p:nvPr/>
          </p:nvSpPr>
          <p:spPr>
            <a:xfrm rot="2001921" flipV="1">
              <a:off x="3575050" y="1306464"/>
              <a:ext cx="3397250" cy="928687"/>
            </a:xfrm>
            <a:prstGeom prst="arc">
              <a:avLst>
                <a:gd name="adj1" fmla="val 13173643"/>
                <a:gd name="adj2" fmla="val 1312175"/>
              </a:avLst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16" name="直線コネクタ 15"/>
            <p:cNvCxnSpPr/>
            <p:nvPr/>
          </p:nvCxnSpPr>
          <p:spPr>
            <a:xfrm flipV="1">
              <a:off x="6804025" y="1239789"/>
              <a:ext cx="288925" cy="361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V="1">
              <a:off x="6588125" y="1958926"/>
              <a:ext cx="1008062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1" name="テキスト ボックス 19"/>
            <p:cNvSpPr txBox="1">
              <a:spLocks noChangeArrowheads="1"/>
            </p:cNvSpPr>
            <p:nvPr/>
          </p:nvSpPr>
          <p:spPr bwMode="auto">
            <a:xfrm>
              <a:off x="7019925" y="950864"/>
              <a:ext cx="13684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2400">
                  <a:latin typeface="Calibri" pitchFamily="34" charset="0"/>
                </a:rPr>
                <a:t>radio</a:t>
              </a:r>
              <a:endParaRPr lang="ja-JP" altLang="en-US" sz="2400">
                <a:latin typeface="Calibri" pitchFamily="34" charset="0"/>
              </a:endParaRPr>
            </a:p>
          </p:txBody>
        </p:sp>
        <p:sp>
          <p:nvSpPr>
            <p:cNvPr id="9232" name="テキスト ボックス 20"/>
            <p:cNvSpPr txBox="1">
              <a:spLocks noChangeArrowheads="1"/>
            </p:cNvSpPr>
            <p:nvPr/>
          </p:nvSpPr>
          <p:spPr bwMode="auto">
            <a:xfrm>
              <a:off x="7524750" y="1714452"/>
              <a:ext cx="13684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2400">
                  <a:latin typeface="Calibri" pitchFamily="34" charset="0"/>
                </a:rPr>
                <a:t>HXR</a:t>
              </a:r>
              <a:endParaRPr lang="ja-JP" altLang="en-US" sz="2400">
                <a:latin typeface="Calibri" pitchFamily="34" charset="0"/>
              </a:endParaRPr>
            </a:p>
          </p:txBody>
        </p:sp>
      </p:grpSp>
      <p:pic>
        <p:nvPicPr>
          <p:cNvPr id="9224" name="Picture 22" descr="C:\Users\Tomoko Goto\Desktop\CDAW11\summary\aia94_pea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748927"/>
            <a:ext cx="2943225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テキスト ボックス 23"/>
          <p:cNvSpPr txBox="1">
            <a:spLocks noChangeArrowheads="1"/>
          </p:cNvSpPr>
          <p:nvPr/>
        </p:nvSpPr>
        <p:spPr bwMode="auto">
          <a:xfrm>
            <a:off x="3563938" y="2760289"/>
            <a:ext cx="1655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  <a:latin typeface="Calibri" pitchFamily="34" charset="0"/>
              </a:rPr>
              <a:t>AIA 94Å</a:t>
            </a:r>
            <a:endParaRPr lang="ja-JP" alt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3528" y="133253"/>
            <a:ext cx="5616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(1)2011/03/15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854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2011/07/30 0204 </a:t>
            </a:r>
            <a:r>
              <a:rPr lang="en-US" dirty="0" smtClean="0"/>
              <a:t>M9.3 flare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1411"/>
            <a:ext cx="6125760" cy="555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114081" y="5291116"/>
            <a:ext cx="8092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9pPr>
          </a:lstStyle>
          <a:p>
            <a:r>
              <a:rPr lang="en-US"/>
              <a:t>17GHz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115520" y="5715961"/>
            <a:ext cx="8092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9pPr>
          </a:lstStyle>
          <a:p>
            <a:r>
              <a:rPr lang="en-US"/>
              <a:t>34GHz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297600" y="3233140"/>
            <a:ext cx="105120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9pPr>
          </a:lstStyle>
          <a:p>
            <a:r>
              <a:rPr lang="en-US"/>
              <a:t>20-30keV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972160" y="4343496"/>
            <a:ext cx="105120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9pPr>
          </a:lstStyle>
          <a:p>
            <a:r>
              <a:rPr lang="en-US"/>
              <a:t>30-50keV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00" y="2416574"/>
            <a:ext cx="2952000" cy="287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6988321" y="5420730"/>
            <a:ext cx="143136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9pPr>
          </a:lstStyle>
          <a:p>
            <a:r>
              <a:rPr lang="en-US"/>
              <a:t>NoRH 17GHz</a:t>
            </a:r>
          </a:p>
        </p:txBody>
      </p:sp>
    </p:spTree>
    <p:extLst>
      <p:ext uri="{BB962C8B-B14F-4D97-AF65-F5344CB8AC3E}">
        <p14:creationId xmlns:p14="http://schemas.microsoft.com/office/powerpoint/2010/main" val="1775058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2155680" cy="640868"/>
          </a:xfrm>
          <a:ln/>
        </p:spPr>
        <p:txBody>
          <a:bodyPr tIns="35203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/>
              <a:t>NoRH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13440" y="1828992"/>
            <a:ext cx="2390400" cy="131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9pPr>
          </a:lstStyle>
          <a:p>
            <a:r>
              <a:rPr lang="ja-JP" altLang="en-US" sz="2200"/>
              <a:t>・</a:t>
            </a:r>
            <a:r>
              <a:rPr lang="en-US" sz="2200"/>
              <a:t>02:06 – 02:11</a:t>
            </a:r>
          </a:p>
          <a:p>
            <a:r>
              <a:rPr lang="en-US" sz="2200"/>
              <a:t>	(1sec. interval)</a:t>
            </a:r>
          </a:p>
          <a:p>
            <a:pPr>
              <a:lnSpc>
                <a:spcPct val="83000"/>
              </a:lnSpc>
            </a:pPr>
            <a:r>
              <a:rPr lang="ja-JP" altLang="en-US" sz="2200">
                <a:latin typeface="ヒラギノ明朝 ProN W3" charset="0"/>
              </a:rPr>
              <a:t>・</a:t>
            </a:r>
            <a:r>
              <a:rPr lang="en-US" sz="2200">
                <a:cs typeface="Arial" charset="0"/>
              </a:rPr>
              <a:t>Color: 17GHz</a:t>
            </a:r>
          </a:p>
          <a:p>
            <a:r>
              <a:rPr lang="en-US" sz="2200">
                <a:cs typeface="Arial" charset="0"/>
              </a:rPr>
              <a:t>   Contour: 34GHz</a:t>
            </a:r>
          </a:p>
        </p:txBody>
      </p:sp>
      <p:sp>
        <p:nvSpPr>
          <p:cNvPr id="5123" name="AutoShape 3"/>
          <p:cNvSpPr>
            <a:spLocks noChangeAspect="1" noChangeArrowheads="1"/>
          </p:cNvSp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SpPr>
        <p:spPr bwMode="auto">
          <a:xfrm>
            <a:off x="3538081" y="2874542"/>
            <a:ext cx="5474880" cy="38538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ja-JP" alt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9"/>
          <a:stretch>
            <a:fillRect/>
          </a:stretch>
        </p:blipFill>
        <p:spPr bwMode="auto">
          <a:xfrm>
            <a:off x="3330720" y="326915"/>
            <a:ext cx="5616000" cy="215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22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5486400" y="260668"/>
            <a:ext cx="1241280" cy="1960045"/>
          </a:xfrm>
          <a:prstGeom prst="rect">
            <a:avLst/>
          </a:prstGeom>
          <a:solidFill>
            <a:srgbClr val="E6E6FF">
              <a:alpha val="50000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ja-JP" altLang="en-US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53760" y="5029008"/>
            <a:ext cx="2743200" cy="120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9pPr>
          </a:lstStyle>
          <a:p>
            <a:pPr algn="ctr"/>
            <a:r>
              <a:rPr lang="en-US" sz="2200" dirty="0"/>
              <a:t>17GHz</a:t>
            </a:r>
            <a:r>
              <a:rPr lang="ja-JP" altLang="en-US" sz="2200" dirty="0"/>
              <a:t>放射域の変化</a:t>
            </a:r>
            <a:endParaRPr lang="en-US" altLang="ja-JP" sz="2200" dirty="0"/>
          </a:p>
          <a:p>
            <a:pPr algn="ctr"/>
            <a:r>
              <a:rPr lang="en-US" altLang="ja-JP" sz="2200" dirty="0"/>
              <a:t>(</a:t>
            </a:r>
            <a:r>
              <a:rPr lang="ja-JP" altLang="en-US" sz="2200" dirty="0"/>
              <a:t>微弱な放射域が本体より分離</a:t>
            </a:r>
            <a:r>
              <a:rPr lang="en-US" altLang="ja-JP" sz="2200" dirty="0"/>
              <a:t>)</a:t>
            </a:r>
            <a:endParaRPr lang="ja-JP" altLang="en-US" sz="2200" dirty="0"/>
          </a:p>
        </p:txBody>
      </p:sp>
      <p:pic>
        <p:nvPicPr>
          <p:cNvPr id="2" name="norh_1s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26920" y="2645108"/>
            <a:ext cx="5396529" cy="371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61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1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2099" y="293431"/>
            <a:ext cx="4180837" cy="803694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err="1"/>
              <a:t>NoRH</a:t>
            </a:r>
            <a:r>
              <a:rPr lang="en-US" dirty="0"/>
              <a:t> + </a:t>
            </a:r>
            <a:r>
              <a:rPr lang="en-US" dirty="0" smtClean="0"/>
              <a:t>RHESSI</a:t>
            </a:r>
            <a:endParaRPr lang="en-US" dirty="0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0" y="5331781"/>
            <a:ext cx="4245637" cy="150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ヒラギノ明朝 ProN W3" charset="0"/>
                <a:cs typeface="ヒラギノ明朝 ProN W3" charset="0"/>
              </a:defRPr>
            </a:lvl9pPr>
          </a:lstStyle>
          <a:p>
            <a:r>
              <a:rPr lang="en-US" sz="2200" dirty="0"/>
              <a:t>Color: </a:t>
            </a:r>
            <a:r>
              <a:rPr lang="en-US" sz="2200" dirty="0" err="1"/>
              <a:t>NoRH</a:t>
            </a:r>
            <a:r>
              <a:rPr lang="en-US" sz="2200" dirty="0"/>
              <a:t> 17GHz, </a:t>
            </a:r>
          </a:p>
          <a:p>
            <a:r>
              <a:rPr lang="en-US" sz="2200" dirty="0"/>
              <a:t>Contour: </a:t>
            </a:r>
          </a:p>
          <a:p>
            <a:r>
              <a:rPr lang="en-US" sz="2200" dirty="0"/>
              <a:t> Blue: HXR (20-30keV)</a:t>
            </a:r>
          </a:p>
          <a:p>
            <a:r>
              <a:rPr lang="en-US" sz="2200" dirty="0"/>
              <a:t> White: HXR (30-50keV)</a:t>
            </a:r>
          </a:p>
        </p:txBody>
      </p:sp>
      <p:pic>
        <p:nvPicPr>
          <p:cNvPr id="2" name="図 1" descr="020732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t="7072" r="16024" b="5562"/>
          <a:stretch/>
        </p:blipFill>
        <p:spPr>
          <a:xfrm>
            <a:off x="3135015" y="1077323"/>
            <a:ext cx="3024473" cy="2808947"/>
          </a:xfrm>
          <a:prstGeom prst="rect">
            <a:avLst/>
          </a:prstGeom>
        </p:spPr>
      </p:pic>
      <p:pic>
        <p:nvPicPr>
          <p:cNvPr id="3" name="図 2" descr="020800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7042" r="16697" b="7471"/>
          <a:stretch/>
        </p:blipFill>
        <p:spPr>
          <a:xfrm>
            <a:off x="6270030" y="1077323"/>
            <a:ext cx="2873970" cy="2808947"/>
          </a:xfrm>
          <a:prstGeom prst="rect">
            <a:avLst/>
          </a:prstGeom>
        </p:spPr>
      </p:pic>
      <p:pic>
        <p:nvPicPr>
          <p:cNvPr id="4" name="図 3" descr="020900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9915" r="16697" b="6034"/>
          <a:stretch/>
        </p:blipFill>
        <p:spPr>
          <a:xfrm>
            <a:off x="3135015" y="3951594"/>
            <a:ext cx="3013602" cy="2776813"/>
          </a:xfrm>
          <a:prstGeom prst="rect">
            <a:avLst/>
          </a:prstGeom>
        </p:spPr>
      </p:pic>
      <p:pic>
        <p:nvPicPr>
          <p:cNvPr id="5" name="図 4" descr="021000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t="8958" r="17235" b="6753"/>
          <a:stretch/>
        </p:blipFill>
        <p:spPr>
          <a:xfrm>
            <a:off x="6270255" y="3973127"/>
            <a:ext cx="2930357" cy="272209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32980" b="38114"/>
          <a:stretch/>
        </p:blipFill>
        <p:spPr bwMode="auto">
          <a:xfrm>
            <a:off x="1" y="1730566"/>
            <a:ext cx="3053414" cy="16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9" name="直線コネクタ 8"/>
          <p:cNvCxnSpPr/>
          <p:nvPr/>
        </p:nvCxnSpPr>
        <p:spPr bwMode="auto">
          <a:xfrm>
            <a:off x="1371442" y="1665242"/>
            <a:ext cx="0" cy="18290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直線コネクタ 15"/>
          <p:cNvCxnSpPr/>
          <p:nvPr/>
        </p:nvCxnSpPr>
        <p:spPr bwMode="auto">
          <a:xfrm>
            <a:off x="1306125" y="1665242"/>
            <a:ext cx="0" cy="18290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直線コネクタ 16"/>
          <p:cNvCxnSpPr/>
          <p:nvPr/>
        </p:nvCxnSpPr>
        <p:spPr bwMode="auto">
          <a:xfrm>
            <a:off x="1502077" y="1665242"/>
            <a:ext cx="0" cy="18290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90965" r="13175" b="-726"/>
          <a:stretch/>
        </p:blipFill>
        <p:spPr bwMode="auto">
          <a:xfrm>
            <a:off x="195727" y="3559648"/>
            <a:ext cx="2482065" cy="52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9" name="直線コネクタ 18"/>
          <p:cNvCxnSpPr/>
          <p:nvPr/>
        </p:nvCxnSpPr>
        <p:spPr bwMode="auto">
          <a:xfrm>
            <a:off x="1632712" y="1665242"/>
            <a:ext cx="0" cy="18290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93166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4644008" y="162782"/>
            <a:ext cx="4049685" cy="91454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AIA/SDO</a:t>
            </a:r>
            <a:endParaRPr lang="en-US" dirty="0"/>
          </a:p>
        </p:txBody>
      </p:sp>
      <p:pic>
        <p:nvPicPr>
          <p:cNvPr id="2" name="図 1" descr="a94_0204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67" y="881350"/>
            <a:ext cx="3200557" cy="3200893"/>
          </a:xfrm>
          <a:prstGeom prst="rect">
            <a:avLst/>
          </a:prstGeom>
        </p:spPr>
      </p:pic>
      <p:pic>
        <p:nvPicPr>
          <p:cNvPr id="3" name="図 2" descr="020400sing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1" y="881350"/>
            <a:ext cx="3200557" cy="3200893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698602" y="946674"/>
            <a:ext cx="1698255" cy="3266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ja-JP" dirty="0" smtClean="0"/>
              <a:t>171Å 02:04:00</a:t>
            </a:r>
            <a:endParaRPr kumimoji="0" lang="ja-JP" altLang="en-US" sz="1600" dirty="0">
              <a:latin typeface="Arial" charset="0"/>
              <a:ea typeface="ヒラギノ明朝 ProN W3" charset="0"/>
              <a:cs typeface="ヒラギノ明朝 ProN W3" charset="0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3964476" y="946674"/>
            <a:ext cx="1698255" cy="3266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ja-JP" dirty="0" smtClean="0"/>
              <a:t>94Å 02:04:02</a:t>
            </a:r>
            <a:endParaRPr kumimoji="0" lang="ja-JP" altLang="en-US" sz="1600" dirty="0">
              <a:latin typeface="Arial" charset="0"/>
              <a:ea typeface="ヒラギノ明朝 ProN W3" charset="0"/>
              <a:cs typeface="ヒラギノ明朝 ProN W3" charset="0"/>
            </a:endParaRPr>
          </a:p>
        </p:txBody>
      </p:sp>
      <p:pic>
        <p:nvPicPr>
          <p:cNvPr id="7" name="図 6" descr="020400com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19" y="3534671"/>
            <a:ext cx="3331192" cy="333154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334642" y="1338621"/>
            <a:ext cx="2663514" cy="1191752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kumimoji="1" lang="en-US" altLang="ja-JP" dirty="0" smtClean="0"/>
              <a:t>Contour:</a:t>
            </a:r>
          </a:p>
          <a:p>
            <a:r>
              <a:rPr kumimoji="1" lang="en-US" altLang="ja-JP" dirty="0" smtClean="0"/>
              <a:t> Blue: </a:t>
            </a:r>
            <a:r>
              <a:rPr kumimoji="1" lang="en-US" altLang="ja-JP" dirty="0" err="1" smtClean="0"/>
              <a:t>NoRH</a:t>
            </a:r>
            <a:r>
              <a:rPr kumimoji="1" lang="en-US" altLang="ja-JP" dirty="0" smtClean="0"/>
              <a:t> 17GHz</a:t>
            </a:r>
          </a:p>
          <a:p>
            <a:r>
              <a:rPr kumimoji="1" lang="en-US" altLang="ja-JP" dirty="0" smtClean="0"/>
              <a:t> Red: RHESSI (20-30keV)</a:t>
            </a:r>
          </a:p>
          <a:p>
            <a:r>
              <a:rPr kumimoji="1" lang="en-US" altLang="ja-JP" dirty="0" smtClean="0"/>
              <a:t> Yellow: RHESSI (30-50keV)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8268" y="4212892"/>
            <a:ext cx="5330783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kumimoji="1" lang="en-US" altLang="ja-JP" dirty="0" smtClean="0"/>
              <a:t>94Å</a:t>
            </a:r>
            <a:r>
              <a:rPr kumimoji="1" lang="ja-JP" altLang="en-US" dirty="0" smtClean="0"/>
              <a:t>で見える小ループと、周辺ループ</a:t>
            </a:r>
            <a:r>
              <a:rPr kumimoji="1" lang="en-US" altLang="en-US" dirty="0" smtClean="0"/>
              <a:t>の</a:t>
            </a:r>
            <a:r>
              <a:rPr kumimoji="1" lang="ja-JP" altLang="en-US" dirty="0" smtClean="0"/>
              <a:t>相互作用か</a:t>
            </a:r>
            <a:r>
              <a:rPr kumimoji="1" lang="en-US" altLang="en-US" dirty="0" smtClean="0"/>
              <a:t>？</a:t>
            </a:r>
            <a:endParaRPr kumimoji="1" lang="en-US" altLang="ja-JP" dirty="0" smtClean="0"/>
          </a:p>
        </p:txBody>
      </p:sp>
      <p:grpSp>
        <p:nvGrpSpPr>
          <p:cNvPr id="20" name="グループ化 26"/>
          <p:cNvGrpSpPr>
            <a:grpSpLocks/>
          </p:cNvGrpSpPr>
          <p:nvPr/>
        </p:nvGrpSpPr>
        <p:grpSpPr bwMode="auto">
          <a:xfrm>
            <a:off x="914220" y="4735487"/>
            <a:ext cx="4245637" cy="1894406"/>
            <a:chOff x="3995738" y="4365625"/>
            <a:chExt cx="4643437" cy="2157413"/>
          </a:xfrm>
        </p:grpSpPr>
        <p:grpSp>
          <p:nvGrpSpPr>
            <p:cNvPr id="21" name="グループ化 10"/>
            <p:cNvGrpSpPr>
              <a:grpSpLocks/>
            </p:cNvGrpSpPr>
            <p:nvPr/>
          </p:nvGrpSpPr>
          <p:grpSpPr bwMode="auto">
            <a:xfrm>
              <a:off x="3995738" y="4437063"/>
              <a:ext cx="4643437" cy="2085975"/>
              <a:chOff x="4499992" y="4221088"/>
              <a:chExt cx="4644008" cy="2085298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4221088"/>
                <a:ext cx="4461001" cy="2085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テキスト ボックス 5"/>
              <p:cNvSpPr txBox="1">
                <a:spLocks noChangeArrowheads="1"/>
              </p:cNvSpPr>
              <p:nvPr/>
            </p:nvSpPr>
            <p:spPr bwMode="auto">
              <a:xfrm>
                <a:off x="7452320" y="5949279"/>
                <a:ext cx="1691680" cy="332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1300">
                    <a:latin typeface="Calibri" charset="0"/>
                  </a:rPr>
                  <a:t>Nishio et al.,1997</a:t>
                </a:r>
                <a:endParaRPr lang="ja-JP" altLang="en-US" sz="1300">
                  <a:latin typeface="Calibri" charset="0"/>
                </a:endParaRPr>
              </a:p>
            </p:txBody>
          </p:sp>
        </p:grpSp>
        <p:sp>
          <p:nvSpPr>
            <p:cNvPr id="22" name="角丸四角形 21"/>
            <p:cNvSpPr/>
            <p:nvPr/>
          </p:nvSpPr>
          <p:spPr>
            <a:xfrm>
              <a:off x="5508625" y="4365625"/>
              <a:ext cx="1655763" cy="10795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323528" y="133253"/>
            <a:ext cx="5616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(2)2011/07/30</a:t>
            </a:r>
            <a:endParaRPr kumimoji="1"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39" y="881349"/>
            <a:ext cx="3200893" cy="320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496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 3" descr="110803Lc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09006"/>
            <a:ext cx="4499992" cy="6361879"/>
          </a:xfrm>
        </p:spPr>
      </p:pic>
      <p:pic>
        <p:nvPicPr>
          <p:cNvPr id="5" name="図 4" descr="20110803_043323_20110803_12490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1677" y="3217622"/>
            <a:ext cx="4222323" cy="29523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11" name="直線矢印コネクタ 10"/>
          <p:cNvCxnSpPr/>
          <p:nvPr/>
        </p:nvCxnSpPr>
        <p:spPr>
          <a:xfrm flipH="1" flipV="1">
            <a:off x="6012160" y="5305854"/>
            <a:ext cx="432046" cy="36004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フリーフォーム 17"/>
          <p:cNvSpPr/>
          <p:nvPr/>
        </p:nvSpPr>
        <p:spPr>
          <a:xfrm>
            <a:off x="6756400" y="5447206"/>
            <a:ext cx="193040" cy="190064"/>
          </a:xfrm>
          <a:custGeom>
            <a:avLst/>
            <a:gdLst>
              <a:gd name="connsiteX0" fmla="*/ 40640 w 193040"/>
              <a:gd name="connsiteY0" fmla="*/ 0 h 190064"/>
              <a:gd name="connsiteX1" fmla="*/ 10160 w 193040"/>
              <a:gd name="connsiteY1" fmla="*/ 91440 h 190064"/>
              <a:gd name="connsiteX2" fmla="*/ 25400 w 193040"/>
              <a:gd name="connsiteY2" fmla="*/ 137160 h 190064"/>
              <a:gd name="connsiteX3" fmla="*/ 116840 w 193040"/>
              <a:gd name="connsiteY3" fmla="*/ 167640 h 190064"/>
              <a:gd name="connsiteX4" fmla="*/ 193040 w 193040"/>
              <a:gd name="connsiteY4" fmla="*/ 167640 h 19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40" h="190064">
                <a:moveTo>
                  <a:pt x="40640" y="0"/>
                </a:moveTo>
                <a:cubicBezTo>
                  <a:pt x="30480" y="30480"/>
                  <a:pt x="0" y="60960"/>
                  <a:pt x="10160" y="91440"/>
                </a:cubicBezTo>
                <a:cubicBezTo>
                  <a:pt x="15240" y="106680"/>
                  <a:pt x="12328" y="127823"/>
                  <a:pt x="25400" y="137160"/>
                </a:cubicBezTo>
                <a:cubicBezTo>
                  <a:pt x="51544" y="155834"/>
                  <a:pt x="86360" y="157480"/>
                  <a:pt x="116840" y="167640"/>
                </a:cubicBezTo>
                <a:cubicBezTo>
                  <a:pt x="173336" y="186472"/>
                  <a:pt x="148192" y="190064"/>
                  <a:pt x="193040" y="16764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/>
          <p:cNvSpPr/>
          <p:nvPr/>
        </p:nvSpPr>
        <p:spPr>
          <a:xfrm>
            <a:off x="6644640" y="5477686"/>
            <a:ext cx="764272" cy="335315"/>
          </a:xfrm>
          <a:custGeom>
            <a:avLst/>
            <a:gdLst>
              <a:gd name="connsiteX0" fmla="*/ 91440 w 764272"/>
              <a:gd name="connsiteY0" fmla="*/ 0 h 335315"/>
              <a:gd name="connsiteX1" fmla="*/ 45720 w 764272"/>
              <a:gd name="connsiteY1" fmla="*/ 15240 h 335315"/>
              <a:gd name="connsiteX2" fmla="*/ 0 w 764272"/>
              <a:gd name="connsiteY2" fmla="*/ 106680 h 335315"/>
              <a:gd name="connsiteX3" fmla="*/ 15240 w 764272"/>
              <a:gd name="connsiteY3" fmla="*/ 228600 h 335315"/>
              <a:gd name="connsiteX4" fmla="*/ 60960 w 764272"/>
              <a:gd name="connsiteY4" fmla="*/ 259080 h 335315"/>
              <a:gd name="connsiteX5" fmla="*/ 213360 w 764272"/>
              <a:gd name="connsiteY5" fmla="*/ 304800 h 335315"/>
              <a:gd name="connsiteX6" fmla="*/ 350520 w 764272"/>
              <a:gd name="connsiteY6" fmla="*/ 335280 h 335315"/>
              <a:gd name="connsiteX7" fmla="*/ 579120 w 764272"/>
              <a:gd name="connsiteY7" fmla="*/ 304800 h 335315"/>
              <a:gd name="connsiteX8" fmla="*/ 670560 w 764272"/>
              <a:gd name="connsiteY8" fmla="*/ 243840 h 335315"/>
              <a:gd name="connsiteX9" fmla="*/ 762000 w 764272"/>
              <a:gd name="connsiteY9" fmla="*/ 152400 h 335315"/>
              <a:gd name="connsiteX10" fmla="*/ 762000 w 764272"/>
              <a:gd name="connsiteY10" fmla="*/ 137160 h 33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4272" h="335315">
                <a:moveTo>
                  <a:pt x="91440" y="0"/>
                </a:moveTo>
                <a:cubicBezTo>
                  <a:pt x="76200" y="5080"/>
                  <a:pt x="58264" y="5205"/>
                  <a:pt x="45720" y="15240"/>
                </a:cubicBezTo>
                <a:cubicBezTo>
                  <a:pt x="18863" y="36726"/>
                  <a:pt x="10040" y="76561"/>
                  <a:pt x="0" y="106680"/>
                </a:cubicBezTo>
                <a:cubicBezTo>
                  <a:pt x="5080" y="147320"/>
                  <a:pt x="29" y="190573"/>
                  <a:pt x="15240" y="228600"/>
                </a:cubicBezTo>
                <a:cubicBezTo>
                  <a:pt x="22042" y="245606"/>
                  <a:pt x="44222" y="251641"/>
                  <a:pt x="60960" y="259080"/>
                </a:cubicBezTo>
                <a:cubicBezTo>
                  <a:pt x="126150" y="288053"/>
                  <a:pt x="151297" y="287068"/>
                  <a:pt x="213360" y="304800"/>
                </a:cubicBezTo>
                <a:cubicBezTo>
                  <a:pt x="318409" y="334814"/>
                  <a:pt x="185501" y="307777"/>
                  <a:pt x="350520" y="335280"/>
                </a:cubicBezTo>
                <a:cubicBezTo>
                  <a:pt x="363490" y="334199"/>
                  <a:pt x="524192" y="335315"/>
                  <a:pt x="579120" y="304800"/>
                </a:cubicBezTo>
                <a:cubicBezTo>
                  <a:pt x="611142" y="287010"/>
                  <a:pt x="641254" y="265819"/>
                  <a:pt x="670560" y="243840"/>
                </a:cubicBezTo>
                <a:cubicBezTo>
                  <a:pt x="721450" y="205672"/>
                  <a:pt x="735258" y="205883"/>
                  <a:pt x="762000" y="152400"/>
                </a:cubicBezTo>
                <a:cubicBezTo>
                  <a:pt x="764272" y="147856"/>
                  <a:pt x="762000" y="142240"/>
                  <a:pt x="762000" y="13716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76056" y="6313966"/>
            <a:ext cx="369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AIA image: double-loop configuration</a:t>
            </a:r>
            <a:endParaRPr kumimoji="1" lang="ja-JP" altLang="en-US" dirty="0"/>
          </a:p>
        </p:txBody>
      </p:sp>
      <p:sp>
        <p:nvSpPr>
          <p:cNvPr id="9" name="タイトル 1"/>
          <p:cNvSpPr txBox="1">
            <a:spLocks noGrp="1"/>
          </p:cNvSpPr>
          <p:nvPr>
            <p:ph type="title"/>
          </p:nvPr>
        </p:nvSpPr>
        <p:spPr>
          <a:xfrm>
            <a:off x="201614" y="188640"/>
            <a:ext cx="4906888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/>
              <a:t>‘2011/08/03 Event’</a:t>
            </a:r>
            <a:endParaRPr lang="ja-JP" altLang="en-US" sz="3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6632"/>
            <a:ext cx="295232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5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 3" descr="radioimg110803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4572000" cy="6863046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4860032" y="1124744"/>
            <a:ext cx="3510961" cy="138499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17 GHz image: color</a:t>
            </a:r>
          </a:p>
          <a:p>
            <a:r>
              <a:rPr lang="en-US" altLang="ja-JP" sz="2800" dirty="0" smtClean="0"/>
              <a:t>34 GHz image :contour</a:t>
            </a:r>
          </a:p>
          <a:p>
            <a:r>
              <a:rPr kumimoji="1" lang="en-US" altLang="ja-JP" sz="2800" dirty="0" smtClean="0"/>
              <a:t>Arrow: remote source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76056" y="3140968"/>
            <a:ext cx="3083216" cy="29546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2400" dirty="0"/>
              <a:t>左上</a:t>
            </a:r>
            <a:r>
              <a:rPr lang="ja-JP" altLang="en-US" sz="2400" dirty="0" smtClean="0"/>
              <a:t>から、</a:t>
            </a:r>
            <a:endParaRPr lang="en-US" altLang="ja-JP" sz="2400" dirty="0" smtClean="0"/>
          </a:p>
          <a:p>
            <a:r>
              <a:rPr kumimoji="1" lang="en-US" altLang="ja-JP" sz="2400" dirty="0" smtClean="0"/>
              <a:t>Initial,       rising </a:t>
            </a:r>
          </a:p>
          <a:p>
            <a:r>
              <a:rPr lang="en-US" altLang="ja-JP" sz="2400" dirty="0" smtClean="0"/>
              <a:t>Peak,        decay_1</a:t>
            </a:r>
          </a:p>
          <a:p>
            <a:r>
              <a:rPr lang="en-US" altLang="ja-JP" sz="2400" dirty="0" smtClean="0"/>
              <a:t>d</a:t>
            </a:r>
            <a:r>
              <a:rPr kumimoji="1" lang="en-US" altLang="ja-JP" sz="2400" dirty="0" smtClean="0"/>
              <a:t>ecay_2,  decay_3 </a:t>
            </a:r>
          </a:p>
          <a:p>
            <a:endParaRPr lang="en-US" altLang="ja-JP" sz="2400" dirty="0"/>
          </a:p>
          <a:p>
            <a:r>
              <a:rPr kumimoji="1" lang="en-US" altLang="ja-JP" sz="2400" dirty="0" smtClean="0"/>
              <a:t>Essentially in the same </a:t>
            </a:r>
          </a:p>
          <a:p>
            <a:r>
              <a:rPr lang="en-US" altLang="ja-JP" sz="2400" dirty="0"/>
              <a:t>l</a:t>
            </a:r>
            <a:r>
              <a:rPr lang="en-US" altLang="ja-JP" sz="2400" dirty="0" smtClean="0"/>
              <a:t>ocation.</a:t>
            </a:r>
            <a:endParaRPr kumimoji="1" lang="en-US" altLang="ja-JP" sz="2400" dirty="0" smtClean="0"/>
          </a:p>
          <a:p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1547664" y="548680"/>
            <a:ext cx="216024" cy="21602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2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 3" descr="sourcetb110803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68560" y="0"/>
            <a:ext cx="6858000" cy="6858000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4499992" y="3212976"/>
            <a:ext cx="2059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Remote source</a:t>
            </a:r>
          </a:p>
          <a:p>
            <a:r>
              <a:rPr lang="en-US" altLang="ja-JP" sz="2400" dirty="0" smtClean="0"/>
              <a:t> (x100)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28184" y="1628800"/>
            <a:ext cx="3002169" cy="224676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Time development </a:t>
            </a:r>
          </a:p>
          <a:p>
            <a:r>
              <a:rPr kumimoji="1" lang="en-US" altLang="ja-JP" sz="2800" dirty="0" smtClean="0"/>
              <a:t>of the </a:t>
            </a:r>
            <a:r>
              <a:rPr lang="en-US" altLang="ja-JP" sz="2800" dirty="0"/>
              <a:t>b</a:t>
            </a:r>
            <a:r>
              <a:rPr lang="en-US" altLang="ja-JP" sz="2800" dirty="0" smtClean="0"/>
              <a:t>rightness </a:t>
            </a:r>
          </a:p>
          <a:p>
            <a:r>
              <a:rPr lang="en-US" altLang="ja-JP" sz="2800" dirty="0" smtClean="0"/>
              <a:t>temperatures </a:t>
            </a:r>
            <a:r>
              <a:rPr lang="en-US" altLang="ja-JP" sz="2800" dirty="0"/>
              <a:t>o</a:t>
            </a:r>
            <a:r>
              <a:rPr kumimoji="1" lang="en-US" altLang="ja-JP" sz="2800" dirty="0" smtClean="0"/>
              <a:t>f </a:t>
            </a:r>
          </a:p>
          <a:p>
            <a:r>
              <a:rPr kumimoji="1" lang="en-US" altLang="ja-JP" sz="2800" dirty="0" smtClean="0"/>
              <a:t>both radio sources.</a:t>
            </a:r>
          </a:p>
          <a:p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03848" y="1916832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Main source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654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 3" descr="over_x-r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4568638" cy="6858000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4067944" y="980728"/>
            <a:ext cx="45856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0070C0"/>
                </a:solidFill>
              </a:rPr>
              <a:t>Overlay of HXR(30-50 </a:t>
            </a:r>
            <a:r>
              <a:rPr kumimoji="1" lang="en-US" altLang="ja-JP" sz="3200" dirty="0" err="1" smtClean="0">
                <a:solidFill>
                  <a:srgbClr val="0070C0"/>
                </a:solidFill>
              </a:rPr>
              <a:t>keV</a:t>
            </a:r>
            <a:r>
              <a:rPr kumimoji="1" lang="en-US" altLang="ja-JP" sz="3200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altLang="ja-JP" sz="3200" dirty="0">
                <a:solidFill>
                  <a:srgbClr val="0070C0"/>
                </a:solidFill>
              </a:rPr>
              <a:t>a</a:t>
            </a:r>
            <a:r>
              <a:rPr lang="en-US" altLang="ja-JP" sz="3200" dirty="0" smtClean="0">
                <a:solidFill>
                  <a:srgbClr val="0070C0"/>
                </a:solidFill>
              </a:rPr>
              <a:t>nd </a:t>
            </a:r>
            <a:r>
              <a:rPr kumimoji="1" lang="en-US" altLang="ja-JP" sz="3200" dirty="0" smtClean="0">
                <a:solidFill>
                  <a:srgbClr val="0070C0"/>
                </a:solidFill>
              </a:rPr>
              <a:t> microwave sources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95936" y="2492896"/>
            <a:ext cx="4957639" cy="221599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Background color: 34 GHz</a:t>
            </a:r>
          </a:p>
          <a:p>
            <a:r>
              <a:rPr lang="en-US" altLang="ja-JP" sz="2400" dirty="0" smtClean="0"/>
              <a:t>Red contour: 17 GHz</a:t>
            </a:r>
          </a:p>
          <a:p>
            <a:r>
              <a:rPr kumimoji="1" lang="en-US" altLang="ja-JP" sz="2400" dirty="0"/>
              <a:t> </a:t>
            </a:r>
            <a:r>
              <a:rPr kumimoji="1" lang="en-US" altLang="ja-JP" sz="2400" dirty="0" smtClean="0"/>
              <a:t>  Contour levels: 0.005, 0.1,0.2,0.4,0.6</a:t>
            </a:r>
          </a:p>
          <a:p>
            <a:r>
              <a:rPr lang="en-US" altLang="ja-JP" sz="2400" dirty="0" smtClean="0"/>
              <a:t>Orange contour: HXR (30-50 </a:t>
            </a:r>
            <a:r>
              <a:rPr lang="en-US" altLang="ja-JP" sz="2400" dirty="0" err="1" smtClean="0"/>
              <a:t>keV</a:t>
            </a:r>
            <a:r>
              <a:rPr lang="en-US" altLang="ja-JP" sz="2400" dirty="0" smtClean="0"/>
              <a:t>)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Contour levels: 0.2,0.4,0.6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32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09" y="5120685"/>
            <a:ext cx="446045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 3" descr="aia_mic_x.eps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476672" y="0"/>
            <a:ext cx="9135482" cy="6525344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5580112" y="260648"/>
            <a:ext cx="2979726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Overlay of AIA 171,</a:t>
            </a:r>
          </a:p>
          <a:p>
            <a:r>
              <a:rPr lang="en-US" altLang="ja-JP" sz="2800" dirty="0" smtClean="0"/>
              <a:t>17 GHz,  &amp; HXR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39808" y="1340768"/>
            <a:ext cx="3604192" cy="378565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Background color :AIA/ 171</a:t>
            </a:r>
          </a:p>
          <a:p>
            <a:r>
              <a:rPr lang="en-US" altLang="ja-JP" sz="2400" dirty="0" smtClean="0"/>
              <a:t>Blue color: HXR (30-50 </a:t>
            </a:r>
            <a:r>
              <a:rPr lang="en-US" altLang="ja-JP" sz="2400" dirty="0" err="1" smtClean="0"/>
              <a:t>keV</a:t>
            </a:r>
            <a:r>
              <a:rPr lang="en-US" altLang="ja-JP" sz="2400" dirty="0" smtClean="0"/>
              <a:t>)</a:t>
            </a:r>
          </a:p>
          <a:p>
            <a:r>
              <a:rPr kumimoji="1" lang="en-US" altLang="ja-JP" sz="2400" dirty="0" smtClean="0"/>
              <a:t>White color: 17 GHz</a:t>
            </a:r>
          </a:p>
          <a:p>
            <a:endParaRPr lang="en-US" altLang="ja-JP" sz="2400" dirty="0"/>
          </a:p>
          <a:p>
            <a:r>
              <a:rPr lang="en-US" altLang="ja-JP" sz="2400" dirty="0" smtClean="0"/>
              <a:t>Two </a:t>
            </a:r>
            <a:r>
              <a:rPr lang="en-US" altLang="ja-JP" sz="2400" dirty="0" err="1" smtClean="0"/>
              <a:t>footpoints</a:t>
            </a:r>
            <a:r>
              <a:rPr lang="en-US" altLang="ja-JP" sz="2400" dirty="0" smtClean="0"/>
              <a:t> are located </a:t>
            </a:r>
          </a:p>
          <a:p>
            <a:r>
              <a:rPr lang="en-US" altLang="ja-JP" sz="2400" dirty="0"/>
              <a:t>a</a:t>
            </a:r>
            <a:r>
              <a:rPr kumimoji="1" lang="en-US" altLang="ja-JP" sz="2400" dirty="0" smtClean="0"/>
              <a:t>t the </a:t>
            </a:r>
            <a:r>
              <a:rPr kumimoji="1" lang="en-US" altLang="ja-JP" sz="2400" dirty="0" err="1" smtClean="0"/>
              <a:t>footpoints</a:t>
            </a:r>
            <a:r>
              <a:rPr kumimoji="1" lang="en-US" altLang="ja-JP" sz="2400" dirty="0" smtClean="0"/>
              <a:t> of the </a:t>
            </a:r>
          </a:p>
          <a:p>
            <a:r>
              <a:rPr lang="en-US" altLang="ja-JP" sz="2400" dirty="0"/>
              <a:t>s</a:t>
            </a:r>
            <a:r>
              <a:rPr kumimoji="1" lang="en-US" altLang="ja-JP" sz="2400" dirty="0" smtClean="0"/>
              <a:t>mall loop.</a:t>
            </a:r>
          </a:p>
          <a:p>
            <a:r>
              <a:rPr lang="en-US" altLang="ja-JP" sz="2400" dirty="0" smtClean="0"/>
              <a:t>Remote source  is located </a:t>
            </a:r>
          </a:p>
          <a:p>
            <a:r>
              <a:rPr lang="en-US" altLang="ja-JP" sz="2400" dirty="0" smtClean="0"/>
              <a:t>p</a:t>
            </a:r>
            <a:r>
              <a:rPr kumimoji="1" lang="en-US" altLang="ja-JP" sz="2400" dirty="0" smtClean="0"/>
              <a:t>robably  at the remote </a:t>
            </a:r>
          </a:p>
          <a:p>
            <a:r>
              <a:rPr lang="en-US" altLang="ja-JP" sz="2400" dirty="0" err="1"/>
              <a:t>f</a:t>
            </a:r>
            <a:r>
              <a:rPr lang="en-US" altLang="ja-JP" sz="2400" dirty="0" err="1" smtClean="0"/>
              <a:t>ootpoint</a:t>
            </a:r>
            <a:r>
              <a:rPr lang="en-US" altLang="ja-JP" sz="2400" dirty="0" smtClean="0"/>
              <a:t> of the large loop.</a:t>
            </a:r>
            <a:endParaRPr kumimoji="1" lang="ja-JP" altLang="en-US" sz="2400" dirty="0"/>
          </a:p>
        </p:txBody>
      </p:sp>
      <p:sp>
        <p:nvSpPr>
          <p:cNvPr id="8" name="角丸四角形 7"/>
          <p:cNvSpPr/>
          <p:nvPr/>
        </p:nvSpPr>
        <p:spPr bwMode="auto">
          <a:xfrm>
            <a:off x="7596188" y="5084172"/>
            <a:ext cx="1655763" cy="10795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3528" y="133253"/>
            <a:ext cx="5616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(3)2011/08/03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3132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Group1</a:t>
            </a:r>
            <a:r>
              <a:rPr kumimoji="1" lang="ja-JP" altLang="en-US" dirty="0" smtClean="0"/>
              <a:t>の目的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2459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 smtClean="0"/>
              <a:t>☆</a:t>
            </a:r>
            <a:r>
              <a:rPr lang="en-US" altLang="ja-JP" b="1" dirty="0" err="1" smtClean="0"/>
              <a:t>Nishio</a:t>
            </a:r>
            <a:r>
              <a:rPr lang="en-US" altLang="ja-JP" b="1" dirty="0" smtClean="0"/>
              <a:t> et al. (1997)</a:t>
            </a:r>
            <a:r>
              <a:rPr lang="ja-JP" altLang="en-US" b="1" dirty="0" smtClean="0"/>
              <a:t>の統計結果の検証を、新しいデータセットを用いて行う。</a:t>
            </a:r>
            <a:endParaRPr lang="en-US" altLang="ja-JP" b="1" dirty="0" smtClean="0"/>
          </a:p>
          <a:p>
            <a:r>
              <a:rPr lang="en-US" altLang="ja-JP" sz="2400" dirty="0" smtClean="0"/>
              <a:t>34GHz</a:t>
            </a:r>
            <a:r>
              <a:rPr lang="ja-JP" altLang="en-US" sz="2400" dirty="0" smtClean="0"/>
              <a:t>のデータは用いられていない。</a:t>
            </a:r>
            <a:endParaRPr lang="en-US" altLang="ja-JP" sz="2400" dirty="0" smtClean="0"/>
          </a:p>
          <a:p>
            <a:r>
              <a:rPr lang="en-US" altLang="ja-JP" sz="2400" dirty="0" smtClean="0"/>
              <a:t>SDO</a:t>
            </a:r>
            <a:r>
              <a:rPr lang="ja-JP" altLang="en-US" sz="2400" dirty="0" err="1" smtClean="0"/>
              <a:t>、</a:t>
            </a:r>
            <a:r>
              <a:rPr lang="en-US" altLang="ja-JP" sz="2400" dirty="0" smtClean="0"/>
              <a:t>STEREO</a:t>
            </a:r>
            <a:r>
              <a:rPr lang="ja-JP" altLang="en-US" sz="2400" dirty="0" err="1" smtClean="0"/>
              <a:t>、</a:t>
            </a:r>
            <a:r>
              <a:rPr lang="en-US" altLang="ja-JP" sz="2400" dirty="0" err="1" smtClean="0"/>
              <a:t>Hinode</a:t>
            </a:r>
            <a:r>
              <a:rPr lang="ja-JP" altLang="en-US" sz="2400" dirty="0" smtClean="0"/>
              <a:t>といった新しいデータがある。</a:t>
            </a:r>
            <a:endParaRPr lang="en-US" altLang="ja-JP" sz="2400" dirty="0" smtClean="0"/>
          </a:p>
          <a:p>
            <a:r>
              <a:rPr lang="en-US" altLang="ja-JP" sz="2400" dirty="0" smtClean="0"/>
              <a:t>2011</a:t>
            </a:r>
            <a:r>
              <a:rPr lang="ja-JP" altLang="en-US" sz="2400" dirty="0" smtClean="0"/>
              <a:t>年に入り、太陽活動度が上がり、イベントが増えた。</a:t>
            </a:r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 rot="10800000" flipH="1" flipV="1">
            <a:off x="4499992" y="3489298"/>
            <a:ext cx="4536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0" i="0" u="none" strike="noStrike" baseline="0" dirty="0" smtClean="0">
                <a:solidFill>
                  <a:schemeClr val="tx2"/>
                </a:solidFill>
                <a:latin typeface="Century"/>
              </a:rPr>
              <a:t>・</a:t>
            </a:r>
            <a:r>
              <a:rPr lang="ja-JP" altLang="en-US" sz="2400" dirty="0" smtClean="0">
                <a:solidFill>
                  <a:schemeClr val="tx2"/>
                </a:solidFill>
                <a:latin typeface="Century"/>
              </a:rPr>
              <a:t>今回、</a:t>
            </a:r>
            <a:r>
              <a:rPr lang="ja-JP" altLang="en-US" sz="2400" b="0" i="0" u="none" strike="noStrike" baseline="0" dirty="0" smtClean="0">
                <a:solidFill>
                  <a:schemeClr val="tx2"/>
                </a:solidFill>
                <a:latin typeface="Century"/>
              </a:rPr>
              <a:t>以下の６つのイベントについて</a:t>
            </a:r>
            <a:r>
              <a:rPr lang="ja-JP" altLang="en-US" sz="2400" dirty="0">
                <a:solidFill>
                  <a:schemeClr val="tx2"/>
                </a:solidFill>
                <a:latin typeface="Century"/>
              </a:rPr>
              <a:t>検証</a:t>
            </a:r>
            <a:r>
              <a:rPr lang="ja-JP" altLang="en-US" sz="2400" b="0" i="0" u="none" strike="noStrike" baseline="0" dirty="0" smtClean="0">
                <a:solidFill>
                  <a:schemeClr val="tx2"/>
                </a:solidFill>
                <a:latin typeface="Century"/>
              </a:rPr>
              <a:t>を行った。</a:t>
            </a:r>
            <a:endParaRPr lang="en-US" altLang="ja-JP" sz="2400" dirty="0">
              <a:solidFill>
                <a:schemeClr val="tx2"/>
              </a:solidFill>
              <a:latin typeface="Century"/>
            </a:endParaRPr>
          </a:p>
          <a:p>
            <a:r>
              <a:rPr lang="en-US" altLang="ja-JP" sz="2400" b="0" i="0" u="none" strike="noStrike" baseline="0" dirty="0" smtClean="0">
                <a:solidFill>
                  <a:schemeClr val="tx2"/>
                </a:solidFill>
                <a:latin typeface="Century"/>
              </a:rPr>
              <a:t>EVENT           </a:t>
            </a:r>
          </a:p>
          <a:p>
            <a:r>
              <a:rPr lang="en-US" altLang="ja-JP" sz="2400" b="0" i="0" u="none" strike="noStrike" baseline="0" dirty="0" smtClean="0">
                <a:solidFill>
                  <a:schemeClr val="tx2"/>
                </a:solidFill>
                <a:latin typeface="Century"/>
              </a:rPr>
              <a:t>1.2011-02-15 </a:t>
            </a:r>
            <a:r>
              <a:rPr lang="ja-JP" altLang="en-US" sz="2400" dirty="0" smtClean="0">
                <a:solidFill>
                  <a:schemeClr val="tx2"/>
                </a:solidFill>
                <a:latin typeface="Century"/>
              </a:rPr>
              <a:t>  </a:t>
            </a:r>
            <a:r>
              <a:rPr lang="en-US" altLang="ja-JP" sz="2400" kern="100" dirty="0" smtClean="0">
                <a:solidFill>
                  <a:schemeClr val="tx2"/>
                </a:solidFill>
                <a:latin typeface="Century"/>
                <a:ea typeface="ＭＳ 明朝"/>
                <a:cs typeface="Times New Roman"/>
              </a:rPr>
              <a:t>S20W11</a:t>
            </a:r>
            <a:r>
              <a:rPr lang="ja-JP" altLang="en-US" sz="2400" kern="100" dirty="0">
                <a:solidFill>
                  <a:schemeClr val="tx2"/>
                </a:solidFill>
                <a:latin typeface="Century"/>
                <a:ea typeface="ＭＳ 明朝"/>
                <a:cs typeface="Times New Roman"/>
              </a:rPr>
              <a:t> </a:t>
            </a:r>
            <a:r>
              <a:rPr lang="ja-JP" altLang="en-US" sz="2400" kern="100" dirty="0" smtClean="0">
                <a:solidFill>
                  <a:schemeClr val="tx2"/>
                </a:solidFill>
                <a:latin typeface="Century"/>
                <a:ea typeface="ＭＳ 明朝"/>
                <a:cs typeface="Times New Roman"/>
              </a:rPr>
              <a:t> </a:t>
            </a:r>
            <a:r>
              <a:rPr lang="en-US" altLang="ja-JP" sz="2400" kern="100" dirty="0" smtClean="0">
                <a:solidFill>
                  <a:schemeClr val="tx2"/>
                </a:solidFill>
                <a:latin typeface="Century"/>
                <a:ea typeface="ＭＳ 明朝"/>
                <a:cs typeface="Times New Roman"/>
              </a:rPr>
              <a:t>X2.2</a:t>
            </a:r>
            <a:endParaRPr lang="en-US" altLang="ja-JP" sz="2400" b="0" i="0" u="none" strike="noStrike" baseline="0" dirty="0" smtClean="0">
              <a:solidFill>
                <a:schemeClr val="tx2"/>
              </a:solidFill>
              <a:latin typeface="Century"/>
            </a:endParaRPr>
          </a:p>
          <a:p>
            <a:r>
              <a:rPr lang="en-US" altLang="ja-JP" sz="2400" b="0" i="0" u="none" strike="noStrike" baseline="0" dirty="0" smtClean="0">
                <a:solidFill>
                  <a:schemeClr val="tx2"/>
                </a:solidFill>
                <a:latin typeface="Century"/>
              </a:rPr>
              <a:t>2.2011-03-15 </a:t>
            </a:r>
            <a:r>
              <a:rPr lang="ja-JP" altLang="en-US" sz="2400" dirty="0" smtClean="0">
                <a:solidFill>
                  <a:schemeClr val="tx2"/>
                </a:solidFill>
                <a:latin typeface="Century"/>
              </a:rPr>
              <a:t>  </a:t>
            </a:r>
            <a:r>
              <a:rPr lang="en-US" altLang="ja-JP" sz="2400" kern="100" dirty="0" smtClean="0">
                <a:solidFill>
                  <a:schemeClr val="tx2"/>
                </a:solidFill>
                <a:latin typeface="Century"/>
                <a:ea typeface="ＭＳ 明朝"/>
                <a:cs typeface="Times New Roman"/>
              </a:rPr>
              <a:t>N14W52  M1.0</a:t>
            </a:r>
            <a:endParaRPr lang="en-US" altLang="ja-JP" sz="2400" b="0" i="0" u="none" strike="noStrike" baseline="0" dirty="0" smtClean="0">
              <a:solidFill>
                <a:schemeClr val="tx2"/>
              </a:solidFill>
              <a:latin typeface="Century"/>
            </a:endParaRPr>
          </a:p>
          <a:p>
            <a:r>
              <a:rPr lang="en-US" altLang="ja-JP" sz="2400" dirty="0" smtClean="0">
                <a:solidFill>
                  <a:schemeClr val="tx2"/>
                </a:solidFill>
                <a:latin typeface="Century"/>
              </a:rPr>
              <a:t>3.</a:t>
            </a:r>
            <a:r>
              <a:rPr lang="en-US" altLang="ja-JP" sz="2400" b="0" i="0" u="none" strike="noStrike" baseline="0" dirty="0" smtClean="0">
                <a:solidFill>
                  <a:schemeClr val="tx2"/>
                </a:solidFill>
                <a:latin typeface="Century"/>
              </a:rPr>
              <a:t>2011-06-07 </a:t>
            </a:r>
            <a:r>
              <a:rPr lang="ja-JP" altLang="en-US" sz="2400" dirty="0">
                <a:solidFill>
                  <a:schemeClr val="tx2"/>
                </a:solidFill>
                <a:latin typeface="Century"/>
              </a:rPr>
              <a:t> </a:t>
            </a:r>
            <a:r>
              <a:rPr lang="ja-JP" altLang="en-US" sz="2400" dirty="0" smtClean="0">
                <a:solidFill>
                  <a:schemeClr val="tx2"/>
                </a:solidFill>
                <a:latin typeface="Century"/>
              </a:rPr>
              <a:t> </a:t>
            </a:r>
            <a:r>
              <a:rPr lang="en-US" altLang="ja-JP" sz="2400" kern="100" dirty="0" smtClean="0">
                <a:solidFill>
                  <a:schemeClr val="tx2"/>
                </a:solidFill>
                <a:latin typeface="Century"/>
                <a:ea typeface="ＭＳ 明朝"/>
                <a:cs typeface="Times New Roman"/>
              </a:rPr>
              <a:t>S22W52  M2.5</a:t>
            </a:r>
            <a:endParaRPr lang="en-US" altLang="ja-JP" sz="2400" b="0" i="0" u="none" strike="noStrike" baseline="0" dirty="0" smtClean="0">
              <a:solidFill>
                <a:schemeClr val="tx2"/>
              </a:solidFill>
              <a:latin typeface="Century"/>
            </a:endParaRPr>
          </a:p>
          <a:p>
            <a:r>
              <a:rPr lang="en-US" altLang="ja-JP" sz="2400" b="0" i="0" u="none" strike="noStrike" baseline="0" dirty="0" smtClean="0">
                <a:solidFill>
                  <a:schemeClr val="tx2"/>
                </a:solidFill>
                <a:latin typeface="Century"/>
              </a:rPr>
              <a:t>4.2011-07-30   </a:t>
            </a:r>
            <a:r>
              <a:rPr lang="en-US" altLang="ja-JP" sz="2400" kern="100" dirty="0" smtClean="0">
                <a:solidFill>
                  <a:schemeClr val="tx2"/>
                </a:solidFill>
                <a:latin typeface="Century"/>
                <a:ea typeface="ＭＳ 明朝"/>
                <a:cs typeface="Times New Roman"/>
              </a:rPr>
              <a:t>N14E34  M9.3</a:t>
            </a:r>
            <a:endParaRPr lang="en-US" altLang="ja-JP" sz="2400" b="0" i="0" u="none" strike="noStrike" baseline="0" dirty="0" smtClean="0">
              <a:solidFill>
                <a:schemeClr val="tx2"/>
              </a:solidFill>
              <a:latin typeface="Century"/>
            </a:endParaRPr>
          </a:p>
          <a:p>
            <a:r>
              <a:rPr lang="en-US" altLang="ja-JP" sz="2400" b="0" i="0" u="none" strike="noStrike" baseline="0" dirty="0" smtClean="0">
                <a:solidFill>
                  <a:schemeClr val="tx2"/>
                </a:solidFill>
                <a:latin typeface="Century"/>
              </a:rPr>
              <a:t>5.2011-08-03   </a:t>
            </a:r>
            <a:r>
              <a:rPr lang="en-US" altLang="ja-JP" sz="2400" kern="100" dirty="0" smtClean="0">
                <a:solidFill>
                  <a:schemeClr val="tx2"/>
                </a:solidFill>
                <a:latin typeface="Century"/>
                <a:ea typeface="ＭＳ 明朝"/>
                <a:cs typeface="Times New Roman"/>
              </a:rPr>
              <a:t>N15E09  M1.7</a:t>
            </a:r>
            <a:endParaRPr lang="en-US" altLang="ja-JP" sz="2400" b="0" i="0" u="none" strike="noStrike" baseline="0" dirty="0" smtClean="0">
              <a:solidFill>
                <a:schemeClr val="tx2"/>
              </a:solidFill>
              <a:latin typeface="Century"/>
            </a:endParaRPr>
          </a:p>
          <a:p>
            <a:r>
              <a:rPr lang="en-US" altLang="ja-JP" sz="2400" b="0" i="0" u="none" strike="noStrike" baseline="0" dirty="0" smtClean="0">
                <a:solidFill>
                  <a:schemeClr val="tx2"/>
                </a:solidFill>
                <a:latin typeface="Century"/>
              </a:rPr>
              <a:t>6.2011-09-09   </a:t>
            </a:r>
            <a:r>
              <a:rPr lang="en-US" altLang="ja-JP" sz="2400" dirty="0" smtClean="0">
                <a:solidFill>
                  <a:schemeClr val="tx2"/>
                </a:solidFill>
                <a:latin typeface="Century" pitchFamily="18" charset="0"/>
              </a:rPr>
              <a:t>N13W48     -</a:t>
            </a:r>
            <a:endParaRPr lang="en-US" altLang="ja-JP" sz="2400" b="0" i="0" u="none" strike="noStrike" baseline="0" dirty="0" smtClean="0">
              <a:solidFill>
                <a:schemeClr val="tx2"/>
              </a:solidFill>
              <a:latin typeface="Century" pitchFamily="18" charset="0"/>
            </a:endParaRPr>
          </a:p>
        </p:txBody>
      </p:sp>
      <p:sp>
        <p:nvSpPr>
          <p:cNvPr id="5" name="コンテンツ プレースホルダー 4"/>
          <p:cNvSpPr txBox="1">
            <a:spLocks/>
          </p:cNvSpPr>
          <p:nvPr/>
        </p:nvSpPr>
        <p:spPr>
          <a:xfrm>
            <a:off x="107504" y="3573016"/>
            <a:ext cx="4499992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2400" dirty="0" smtClean="0"/>
              <a:t>使用したデータセット</a:t>
            </a:r>
            <a:endParaRPr lang="en-US" altLang="ja-JP" sz="2400" dirty="0" smtClean="0"/>
          </a:p>
          <a:p>
            <a:r>
              <a:rPr lang="en-US" altLang="ja-JP" sz="2400" dirty="0" err="1" smtClean="0"/>
              <a:t>NoRH</a:t>
            </a:r>
            <a:r>
              <a:rPr lang="en-US" altLang="ja-JP" sz="2400" dirty="0" smtClean="0"/>
              <a:t> (17GHz, 34GHz)</a:t>
            </a:r>
          </a:p>
          <a:p>
            <a:r>
              <a:rPr lang="en-US" altLang="ja-JP" sz="2400" dirty="0" smtClean="0"/>
              <a:t>RHESSI (hard X-rays)</a:t>
            </a:r>
          </a:p>
          <a:p>
            <a:r>
              <a:rPr lang="en-US" altLang="ja-JP" sz="2400" dirty="0" smtClean="0"/>
              <a:t>SDO/AIA(EUV)</a:t>
            </a:r>
          </a:p>
          <a:p>
            <a:r>
              <a:rPr lang="en-US" altLang="ja-JP" sz="2400" dirty="0" smtClean="0"/>
              <a:t>SDO/HMI (</a:t>
            </a:r>
            <a:r>
              <a:rPr lang="en-US" altLang="ja-JP" sz="2400" dirty="0" err="1" smtClean="0"/>
              <a:t>magentic</a:t>
            </a:r>
            <a:r>
              <a:rPr lang="en-US" altLang="ja-JP" sz="2400" dirty="0" smtClean="0"/>
              <a:t> field)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0351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4800" dirty="0" smtClean="0"/>
              <a:t>アーケード型フレア</a:t>
            </a:r>
            <a:endParaRPr lang="en-US" altLang="ja-JP" sz="4800" dirty="0" smtClean="0"/>
          </a:p>
          <a:p>
            <a:pPr lvl="1"/>
            <a:r>
              <a:rPr kumimoji="1" lang="en-US" altLang="ja-JP" dirty="0" smtClean="0"/>
              <a:t>2011/02/15</a:t>
            </a:r>
          </a:p>
          <a:p>
            <a:pPr lvl="1"/>
            <a:r>
              <a:rPr lang="en-US" altLang="ja-JP" dirty="0" smtClean="0"/>
              <a:t>2011/06/07</a:t>
            </a:r>
          </a:p>
          <a:p>
            <a:pPr lvl="1"/>
            <a:r>
              <a:rPr lang="en-US" altLang="ja-JP" dirty="0" smtClean="0"/>
              <a:t>2011/09/09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935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" y="188640"/>
            <a:ext cx="9141089" cy="6459667"/>
          </a:xfr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kumimoji="1" lang="en-US" altLang="ja-JP" sz="6000" dirty="0" smtClean="0"/>
              <a:t>2011/02/15 X2.2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426155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6000" dirty="0" err="1" smtClean="0"/>
              <a:t>NoRH</a:t>
            </a:r>
            <a:r>
              <a:rPr kumimoji="1" lang="en-US" altLang="ja-JP" sz="6000" dirty="0" smtClean="0"/>
              <a:t> 17 and 34 GHz</a:t>
            </a:r>
            <a:endParaRPr kumimoji="1" lang="ja-JP" altLang="en-US" sz="6000" dirty="0"/>
          </a:p>
        </p:txBody>
      </p:sp>
      <p:pic>
        <p:nvPicPr>
          <p:cNvPr id="7" name="norh17ghz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pic>
        <p:nvPicPr>
          <p:cNvPr id="3" name="014505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7624" y="1422158"/>
            <a:ext cx="6804248" cy="51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0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54896" cy="6471956"/>
          </a:xfrm>
        </p:spPr>
      </p:pic>
    </p:spTree>
    <p:extLst>
      <p:ext uri="{BB962C8B-B14F-4D97-AF65-F5344CB8AC3E}">
        <p14:creationId xmlns:p14="http://schemas.microsoft.com/office/powerpoint/2010/main" val="25513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1" y="188640"/>
            <a:ext cx="9158271" cy="6474898"/>
          </a:xfrm>
        </p:spPr>
      </p:pic>
    </p:spTree>
    <p:extLst>
      <p:ext uri="{BB962C8B-B14F-4D97-AF65-F5344CB8AC3E}">
        <p14:creationId xmlns:p14="http://schemas.microsoft.com/office/powerpoint/2010/main" val="292262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6" y="188640"/>
            <a:ext cx="9153022" cy="6468302"/>
          </a:xfrm>
        </p:spPr>
      </p:pic>
    </p:spTree>
    <p:extLst>
      <p:ext uri="{BB962C8B-B14F-4D97-AF65-F5344CB8AC3E}">
        <p14:creationId xmlns:p14="http://schemas.microsoft.com/office/powerpoint/2010/main" val="70010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コンテンツ プレースホルダー 1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519687"/>
            <a:ext cx="5184576" cy="6709451"/>
          </a:xfrm>
        </p:spPr>
      </p:pic>
      <p:pic>
        <p:nvPicPr>
          <p:cNvPr id="13" name="コンテンツ プレースホルダー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64903"/>
            <a:ext cx="3317577" cy="3317577"/>
          </a:xfrm>
        </p:spPr>
      </p:pic>
      <p:sp>
        <p:nvSpPr>
          <p:cNvPr id="15" name="テキスト ボックス 14"/>
          <p:cNvSpPr txBox="1"/>
          <p:nvPr/>
        </p:nvSpPr>
        <p:spPr>
          <a:xfrm>
            <a:off x="4788024" y="836712"/>
            <a:ext cx="41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altLang="ja-JP" sz="2800" dirty="0" smtClean="0"/>
              <a:t>2011 </a:t>
            </a:r>
            <a:r>
              <a:rPr lang="en-US" altLang="ja-JP" sz="2800" dirty="0"/>
              <a:t>J</a:t>
            </a:r>
            <a:r>
              <a:rPr lang="en-US" altLang="ja-JP" sz="2800" dirty="0" smtClean="0"/>
              <a:t>une 7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altLang="ja-JP" sz="2800" dirty="0" smtClean="0"/>
              <a:t>S22W52</a:t>
            </a:r>
          </a:p>
          <a:p>
            <a:pPr marL="457200" indent="-457200">
              <a:buFont typeface="Arial" pitchFamily="34" charset="0"/>
              <a:buChar char="•"/>
            </a:pPr>
            <a:endParaRPr lang="en-US" altLang="ja-JP" sz="2800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39952" y="609329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</a:t>
            </a:r>
            <a:r>
              <a:rPr kumimoji="1" lang="en-US" altLang="ja-JP" dirty="0" smtClean="0"/>
              <a:t>olid:20-30ke</a:t>
            </a:r>
            <a:r>
              <a:rPr lang="en-US" altLang="ja-JP" dirty="0" smtClean="0"/>
              <a:t>V</a:t>
            </a:r>
          </a:p>
          <a:p>
            <a:r>
              <a:rPr lang="en-US" altLang="ja-JP" dirty="0"/>
              <a:t>d</a:t>
            </a:r>
            <a:r>
              <a:rPr kumimoji="1" lang="en-US" altLang="ja-JP" dirty="0" smtClean="0"/>
              <a:t>otted:30-50keV</a:t>
            </a:r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-121871" y="-99392"/>
            <a:ext cx="5451893" cy="735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/>
              <a:t>‘2011/06/07_flare’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8424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NoRH</a:t>
            </a:r>
            <a:r>
              <a:rPr lang="en-US" altLang="ja-JP" dirty="0" smtClean="0"/>
              <a:t> 17 and 34 GHz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436096" y="1600200"/>
            <a:ext cx="352839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Color</a:t>
            </a:r>
            <a:r>
              <a:rPr lang="ja-JP" altLang="en-US" dirty="0"/>
              <a:t> </a:t>
            </a:r>
            <a:r>
              <a:rPr lang="en-US" altLang="ja-JP" dirty="0" smtClean="0"/>
              <a:t>: NoRH17GHz</a:t>
            </a:r>
          </a:p>
          <a:p>
            <a:pPr marL="0" indent="0">
              <a:buNone/>
            </a:pPr>
            <a:r>
              <a:rPr kumimoji="1" lang="en-US" altLang="ja-JP" dirty="0" smtClean="0"/>
              <a:t>Contour : NoRH34GHz</a:t>
            </a:r>
          </a:p>
          <a:p>
            <a:pPr marL="0" indent="0">
              <a:buNone/>
            </a:pPr>
            <a:r>
              <a:rPr lang="en-US" altLang="ja-JP" dirty="0" smtClean="0"/>
              <a:t>Levels = 30,50,70,90%</a:t>
            </a:r>
            <a:endParaRPr kumimoji="1" lang="ja-JP" altLang="en-US" dirty="0"/>
          </a:p>
        </p:txBody>
      </p:sp>
      <p:pic>
        <p:nvPicPr>
          <p:cNvPr id="9" name="17over34110607.mp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340768"/>
            <a:ext cx="5328592" cy="5328592"/>
          </a:xfrm>
        </p:spPr>
      </p:pic>
    </p:spTree>
    <p:extLst>
      <p:ext uri="{BB962C8B-B14F-4D97-AF65-F5344CB8AC3E}">
        <p14:creationId xmlns:p14="http://schemas.microsoft.com/office/powerpoint/2010/main" val="33360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913965" y="17480"/>
            <a:ext cx="8229600" cy="1143000"/>
          </a:xfrm>
        </p:spPr>
        <p:txBody>
          <a:bodyPr/>
          <a:lstStyle/>
          <a:p>
            <a:r>
              <a:rPr lang="en-US" altLang="ja-JP" dirty="0" err="1" smtClean="0"/>
              <a:t>NoRH</a:t>
            </a:r>
            <a:r>
              <a:rPr lang="en-US" altLang="ja-JP" dirty="0" smtClean="0"/>
              <a:t> and RHESSI</a:t>
            </a:r>
            <a:endParaRPr kumimoji="1" lang="ja-JP" altLang="en-US" dirty="0"/>
          </a:p>
        </p:txBody>
      </p:sp>
      <p:pic>
        <p:nvPicPr>
          <p:cNvPr id="13" name="コンテンツ プレースホルダー 1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4038600" cy="4038600"/>
          </a:xfrm>
        </p:spPr>
      </p:pic>
      <p:pic>
        <p:nvPicPr>
          <p:cNvPr id="12" name="コンテンツ プレースホルダー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4038600" cy="4038600"/>
          </a:xfrm>
        </p:spPr>
      </p:pic>
      <p:grpSp>
        <p:nvGrpSpPr>
          <p:cNvPr id="3" name="グループ化 2"/>
          <p:cNvGrpSpPr/>
          <p:nvPr/>
        </p:nvGrpSpPr>
        <p:grpSpPr>
          <a:xfrm>
            <a:off x="5522758" y="26788"/>
            <a:ext cx="3607922" cy="2592288"/>
            <a:chOff x="-1705321" y="-337825"/>
            <a:chExt cx="4109291" cy="2952521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4" t="45944" r="11332" b="11004"/>
            <a:stretch/>
          </p:blipFill>
          <p:spPr>
            <a:xfrm>
              <a:off x="-1705321" y="-337825"/>
              <a:ext cx="4109291" cy="2952521"/>
            </a:xfrm>
            <a:prstGeom prst="rect">
              <a:avLst/>
            </a:prstGeom>
          </p:spPr>
        </p:pic>
        <p:cxnSp>
          <p:nvCxnSpPr>
            <p:cNvPr id="16" name="直線コネクタ 15"/>
            <p:cNvCxnSpPr/>
            <p:nvPr/>
          </p:nvCxnSpPr>
          <p:spPr>
            <a:xfrm flipV="1">
              <a:off x="336700" y="-22409"/>
              <a:ext cx="0" cy="22768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81198" y="-1"/>
              <a:ext cx="0" cy="22768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V="1">
              <a:off x="-193153" y="-1"/>
              <a:ext cx="0" cy="22768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テキスト ボックス 20"/>
          <p:cNvSpPr txBox="1"/>
          <p:nvPr/>
        </p:nvSpPr>
        <p:spPr>
          <a:xfrm>
            <a:off x="251520" y="5589240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Color : NoRH17GHz    </a:t>
            </a:r>
            <a:r>
              <a:rPr kumimoji="1" lang="en-US" altLang="ja-JP" sz="2400" dirty="0" smtClean="0"/>
              <a:t>Contours   white:20-30keV   levels=30,50,70,90%</a:t>
            </a:r>
            <a:endParaRPr lang="en-US" altLang="ja-JP" sz="2400" dirty="0" smtClean="0"/>
          </a:p>
          <a:p>
            <a:r>
              <a:rPr kumimoji="1" lang="en-US" altLang="ja-JP" sz="2400" dirty="0"/>
              <a:t> </a:t>
            </a:r>
            <a:r>
              <a:rPr kumimoji="1" lang="en-US" altLang="ja-JP" sz="2400" dirty="0" smtClean="0"/>
              <a:t>                                                          blue:30-50keV     </a:t>
            </a:r>
            <a:r>
              <a:rPr lang="en-US" altLang="ja-JP" sz="2400" dirty="0" smtClean="0"/>
              <a:t>levels=50,70,90%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27872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AIA171 and </a:t>
            </a:r>
            <a:r>
              <a:rPr kumimoji="1" lang="en-US" altLang="ja-JP" dirty="0" err="1" smtClean="0"/>
              <a:t>NoRH</a:t>
            </a:r>
            <a:r>
              <a:rPr kumimoji="1" lang="en-US" altLang="ja-JP" dirty="0" smtClean="0"/>
              <a:t> and RHESSI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4392488" cy="4392488"/>
          </a:xfrm>
        </p:spPr>
      </p:pic>
      <p:sp>
        <p:nvSpPr>
          <p:cNvPr id="10" name="テキスト ボックス 9"/>
          <p:cNvSpPr txBox="1"/>
          <p:nvPr/>
        </p:nvSpPr>
        <p:spPr>
          <a:xfrm>
            <a:off x="251520" y="5589240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Color : AIA171Å           </a:t>
            </a:r>
            <a:r>
              <a:rPr kumimoji="1" lang="en-US" altLang="ja-JP" sz="2400" dirty="0" smtClean="0"/>
              <a:t>Contours   white:20-30keV</a:t>
            </a:r>
            <a:endParaRPr lang="en-US" altLang="ja-JP" sz="2400" dirty="0" smtClean="0"/>
          </a:p>
          <a:p>
            <a:r>
              <a:rPr kumimoji="1" lang="en-US" altLang="ja-JP" sz="2400" dirty="0"/>
              <a:t> </a:t>
            </a:r>
            <a:r>
              <a:rPr kumimoji="1" lang="en-US" altLang="ja-JP" sz="2400" dirty="0" smtClean="0"/>
              <a:t>                                                            blue:30-50keV 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                                                         red:17GHz              levels =50,70,90%</a:t>
            </a:r>
            <a:endParaRPr kumimoji="1" lang="en-US" altLang="ja-JP" sz="2400" dirty="0" smtClean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4392488" cy="4392488"/>
          </a:xfrm>
          <a:prstGeom prst="rect">
            <a:avLst/>
          </a:prstGeom>
        </p:spPr>
      </p:pic>
      <p:pic>
        <p:nvPicPr>
          <p:cNvPr id="15" name="コンテンツ プレースホルダー 1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698" y="1124743"/>
            <a:ext cx="4392489" cy="4392489"/>
          </a:xfrm>
        </p:spPr>
      </p:pic>
    </p:spTree>
    <p:extLst>
      <p:ext uri="{BB962C8B-B14F-4D97-AF65-F5344CB8AC3E}">
        <p14:creationId xmlns:p14="http://schemas.microsoft.com/office/powerpoint/2010/main" val="96073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916113"/>
            <a:ext cx="8904288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テキスト ボックス 2"/>
          <p:cNvSpPr txBox="1">
            <a:spLocks noChangeArrowheads="1"/>
          </p:cNvSpPr>
          <p:nvPr/>
        </p:nvSpPr>
        <p:spPr bwMode="auto">
          <a:xfrm>
            <a:off x="250825" y="87313"/>
            <a:ext cx="2576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/>
            <a:r>
              <a:rPr lang="en-US" altLang="ja-JP"/>
              <a:t>Nihsio et al. (1997)</a:t>
            </a:r>
            <a:endParaRPr lang="ja-JP" altLang="en-US"/>
          </a:p>
        </p:txBody>
      </p:sp>
      <p:sp>
        <p:nvSpPr>
          <p:cNvPr id="8196" name="テキスト ボックス 3"/>
          <p:cNvSpPr txBox="1">
            <a:spLocks noChangeArrowheads="1"/>
          </p:cNvSpPr>
          <p:nvPr/>
        </p:nvSpPr>
        <p:spPr bwMode="auto">
          <a:xfrm>
            <a:off x="250825" y="765175"/>
            <a:ext cx="8442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/>
            <a:r>
              <a:rPr lang="en-US" altLang="ja-JP"/>
              <a:t>14</a:t>
            </a:r>
            <a:r>
              <a:rPr lang="ja-JP" altLang="en-US"/>
              <a:t>個のフレアを解析し、電波源</a:t>
            </a:r>
            <a:r>
              <a:rPr lang="en-US" altLang="ja-JP"/>
              <a:t>(17GHz)</a:t>
            </a:r>
            <a:r>
              <a:rPr lang="ja-JP" altLang="en-US"/>
              <a:t>、硬</a:t>
            </a:r>
            <a:r>
              <a:rPr lang="en-US" altLang="ja-JP"/>
              <a:t>X</a:t>
            </a:r>
            <a:r>
              <a:rPr lang="ja-JP" altLang="en-US"/>
              <a:t>線源、軟</a:t>
            </a:r>
            <a:r>
              <a:rPr lang="en-US" altLang="ja-JP"/>
              <a:t>X</a:t>
            </a:r>
            <a:r>
              <a:rPr lang="ja-JP" altLang="en-US"/>
              <a:t>線ループの空間的な構造・配置によって、分類を行った。</a:t>
            </a:r>
          </a:p>
        </p:txBody>
      </p:sp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051050" y="3535363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2</a:t>
            </a:r>
            <a:r>
              <a:rPr lang="ja-JP" altLang="en-US">
                <a:solidFill>
                  <a:srgbClr val="FF0000"/>
                </a:solidFill>
              </a:rPr>
              <a:t>個</a:t>
            </a:r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5076825" y="3543300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4</a:t>
            </a:r>
            <a:r>
              <a:rPr lang="ja-JP" altLang="en-US">
                <a:solidFill>
                  <a:srgbClr val="FF0000"/>
                </a:solidFill>
              </a:rPr>
              <a:t>個</a:t>
            </a:r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8316913" y="3495675"/>
            <a:ext cx="646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2</a:t>
            </a:r>
            <a:r>
              <a:rPr lang="ja-JP" altLang="en-US">
                <a:solidFill>
                  <a:srgbClr val="FF0000"/>
                </a:solidFill>
              </a:rPr>
              <a:t>個</a:t>
            </a:r>
          </a:p>
        </p:txBody>
      </p:sp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1728788" y="5661025"/>
            <a:ext cx="646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2</a:t>
            </a:r>
            <a:r>
              <a:rPr lang="ja-JP" altLang="en-US">
                <a:solidFill>
                  <a:srgbClr val="FF0000"/>
                </a:solidFill>
              </a:rPr>
              <a:t>個</a:t>
            </a:r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5219700" y="5589588"/>
            <a:ext cx="646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2</a:t>
            </a:r>
            <a:r>
              <a:rPr lang="ja-JP" altLang="en-US">
                <a:solidFill>
                  <a:srgbClr val="FF0000"/>
                </a:solidFill>
              </a:rPr>
              <a:t>個</a:t>
            </a:r>
          </a:p>
        </p:txBody>
      </p:sp>
    </p:spTree>
    <p:extLst>
      <p:ext uri="{BB962C8B-B14F-4D97-AF65-F5344CB8AC3E}">
        <p14:creationId xmlns:p14="http://schemas.microsoft.com/office/powerpoint/2010/main" val="156815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711" y="620688"/>
            <a:ext cx="4986669" cy="645333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299488" y="1052736"/>
            <a:ext cx="149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No GOES data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99488" y="2852936"/>
            <a:ext cx="1856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solid</a:t>
            </a:r>
            <a:r>
              <a:rPr kumimoji="1" lang="en-US" altLang="ja-JP" dirty="0" smtClean="0"/>
              <a:t>: 20-30 </a:t>
            </a:r>
            <a:r>
              <a:rPr kumimoji="1" lang="en-US" altLang="ja-JP" dirty="0" err="1" smtClean="0"/>
              <a:t>keV</a:t>
            </a:r>
            <a:endParaRPr kumimoji="1" lang="en-US" altLang="ja-JP" dirty="0" smtClean="0"/>
          </a:p>
          <a:p>
            <a:r>
              <a:rPr lang="en-US" altLang="ja-JP" dirty="0"/>
              <a:t>d</a:t>
            </a:r>
            <a:r>
              <a:rPr kumimoji="1" lang="en-US" altLang="ja-JP" dirty="0" smtClean="0"/>
              <a:t>otted: 30-50keV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99489" y="4606971"/>
            <a:ext cx="228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solid</a:t>
            </a:r>
            <a:r>
              <a:rPr kumimoji="1" lang="en-US" altLang="ja-JP" dirty="0" smtClean="0"/>
              <a:t>: 17GHz (+500sfu)</a:t>
            </a:r>
          </a:p>
          <a:p>
            <a:r>
              <a:rPr lang="en-US" altLang="ja-JP" dirty="0"/>
              <a:t>d</a:t>
            </a:r>
            <a:r>
              <a:rPr kumimoji="1" lang="en-US" altLang="ja-JP" dirty="0" smtClean="0"/>
              <a:t>otted:  34GHz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24744"/>
            <a:ext cx="2722612" cy="2722612"/>
          </a:xfrm>
          <a:prstGeom prst="rect">
            <a:avLst/>
          </a:prstGeom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201614" y="166378"/>
            <a:ext cx="4906888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/>
              <a:t>‘2011/09/09 Event’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17599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p173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332656"/>
            <a:ext cx="6264696" cy="626469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948264" y="1844824"/>
            <a:ext cx="2146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Color: 17GHz</a:t>
            </a:r>
          </a:p>
          <a:p>
            <a:r>
              <a:rPr lang="en-US" altLang="ja-JP" dirty="0" smtClean="0"/>
              <a:t>Contours: 34GHz</a:t>
            </a:r>
          </a:p>
          <a:p>
            <a:r>
              <a:rPr kumimoji="1" lang="en-US" altLang="ja-JP" dirty="0" smtClean="0"/>
              <a:t>Levels=30,50,70,90%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46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5976664" cy="597666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843072" y="2348880"/>
            <a:ext cx="18548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Color: 17GHz</a:t>
            </a:r>
          </a:p>
          <a:p>
            <a:r>
              <a:rPr lang="en-US" altLang="ja-JP" dirty="0" smtClean="0"/>
              <a:t>Contours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black: </a:t>
            </a:r>
            <a:r>
              <a:rPr lang="en-US" altLang="ja-JP" dirty="0" smtClean="0"/>
              <a:t>20-30keV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red: 30-50keV</a:t>
            </a:r>
          </a:p>
          <a:p>
            <a:r>
              <a:rPr kumimoji="1" lang="en-US" altLang="ja-JP" dirty="0" smtClean="0"/>
              <a:t>Levels=50,70,90%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593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5760640" cy="576064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516216" y="1628800"/>
            <a:ext cx="19157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Color: AIA 171A</a:t>
            </a:r>
          </a:p>
          <a:p>
            <a:r>
              <a:rPr lang="en-US" altLang="ja-JP" dirty="0" smtClean="0"/>
              <a:t>Contours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black: 17GHz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white: 34 GHz</a:t>
            </a:r>
          </a:p>
          <a:p>
            <a:r>
              <a:rPr lang="en-US" altLang="ja-JP" dirty="0" smtClean="0"/>
              <a:t>  levels=10,50,90%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9158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6192688" cy="619268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444208" y="1484784"/>
            <a:ext cx="27011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Color: AIA 171A</a:t>
            </a:r>
          </a:p>
          <a:p>
            <a:r>
              <a:rPr lang="en-US" altLang="ja-JP" dirty="0" smtClean="0"/>
              <a:t>Contours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black: negative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white: positive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levels=±400, 800, 1200G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073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8911" y="1710538"/>
            <a:ext cx="6461259" cy="345638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2567"/>
            <a:ext cx="4176464" cy="5345187"/>
          </a:xfrm>
          <a:prstGeom prst="rect">
            <a:avLst/>
          </a:prstGeom>
        </p:spPr>
      </p:pic>
      <p:sp>
        <p:nvSpPr>
          <p:cNvPr id="4" name="円/楕円 3"/>
          <p:cNvSpPr/>
          <p:nvPr/>
        </p:nvSpPr>
        <p:spPr>
          <a:xfrm rot="-1200000">
            <a:off x="1928987" y="4571873"/>
            <a:ext cx="989216" cy="11410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HXR</a:t>
            </a:r>
          </a:p>
          <a:p>
            <a:pPr algn="ctr"/>
            <a:r>
              <a:rPr lang="en-US" altLang="ja-JP" dirty="0" smtClean="0"/>
              <a:t>radio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32240" y="6025385"/>
            <a:ext cx="161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Asai</a:t>
            </a:r>
            <a:r>
              <a:rPr kumimoji="1" lang="en-US" altLang="ja-JP" dirty="0" smtClean="0"/>
              <a:t> et al. 2002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404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まとめ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808046"/>
            <a:ext cx="8229600" cy="4525963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新しいデータセットを用いて、</a:t>
            </a:r>
            <a:r>
              <a:rPr lang="en-US" altLang="ja-JP" sz="2400" dirty="0" err="1" smtClean="0"/>
              <a:t>Nishio</a:t>
            </a:r>
            <a:r>
              <a:rPr lang="en-US" altLang="ja-JP" sz="2400" dirty="0" smtClean="0"/>
              <a:t> et al. (1997)</a:t>
            </a:r>
            <a:r>
              <a:rPr lang="ja-JP" altLang="en-US" sz="2400" dirty="0" smtClean="0"/>
              <a:t>の統計結果の検証を行った。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６つのイベントについて解析を行い、３つの</a:t>
            </a:r>
            <a:r>
              <a:rPr kumimoji="1" lang="en-US" altLang="ja-JP" sz="2400" dirty="0" smtClean="0"/>
              <a:t>Loop-Loop interaction</a:t>
            </a:r>
            <a:r>
              <a:rPr kumimoji="1" lang="ja-JP" altLang="en-US" sz="2400" dirty="0" smtClean="0"/>
              <a:t>構造のフレアを確認、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分類は</a:t>
            </a:r>
            <a:r>
              <a:rPr lang="ja-JP" altLang="en-US" sz="2400" dirty="0" smtClean="0"/>
              <a:t>     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     </a:t>
            </a:r>
            <a:r>
              <a:rPr lang="en-US" altLang="ja-JP" sz="2400" dirty="0" smtClean="0"/>
              <a:t>(b1)</a:t>
            </a:r>
            <a:r>
              <a:rPr lang="ja-JP" altLang="en-US" sz="2400" dirty="0" smtClean="0">
                <a:solidFill>
                  <a:srgbClr val="FF0000"/>
                </a:solidFill>
              </a:rPr>
              <a:t>２個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en-US" altLang="ja-JP" sz="2400" dirty="0" smtClean="0"/>
              <a:t>     (b2)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１個</a:t>
            </a:r>
            <a:endParaRPr kumimoji="1" lang="en-US" altLang="ja-JP" sz="2400" dirty="0" smtClean="0">
              <a:solidFill>
                <a:srgbClr val="FF0000"/>
              </a:solidFill>
            </a:endParaRPr>
          </a:p>
          <a:p>
            <a:endParaRPr kumimoji="1" lang="en-US" altLang="ja-JP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ja-JP" altLang="en-US" sz="2400" dirty="0">
              <a:solidFill>
                <a:srgbClr val="FF0000"/>
              </a:solidFill>
            </a:endParaRPr>
          </a:p>
        </p:txBody>
      </p:sp>
      <p:grpSp>
        <p:nvGrpSpPr>
          <p:cNvPr id="5" name="グループ化 10"/>
          <p:cNvGrpSpPr>
            <a:grpSpLocks/>
          </p:cNvGrpSpPr>
          <p:nvPr/>
        </p:nvGrpSpPr>
        <p:grpSpPr bwMode="auto">
          <a:xfrm>
            <a:off x="4898363" y="2447622"/>
            <a:ext cx="4245637" cy="1831677"/>
            <a:chOff x="4499992" y="4221088"/>
            <a:chExt cx="4644008" cy="2085298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4221088"/>
              <a:ext cx="4461001" cy="2085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テキスト ボックス 5"/>
            <p:cNvSpPr txBox="1">
              <a:spLocks noChangeArrowheads="1"/>
            </p:cNvSpPr>
            <p:nvPr/>
          </p:nvSpPr>
          <p:spPr bwMode="auto">
            <a:xfrm>
              <a:off x="7452320" y="5949279"/>
              <a:ext cx="1691680" cy="332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300">
                  <a:latin typeface="Calibri" charset="0"/>
                </a:rPr>
                <a:t>Nishio et al.,1997</a:t>
              </a:r>
              <a:endParaRPr lang="ja-JP" altLang="en-US" sz="1300">
                <a:latin typeface="Calibri" charset="0"/>
              </a:endParaRPr>
            </a:p>
          </p:txBody>
        </p:sp>
      </p:grpSp>
      <p:sp>
        <p:nvSpPr>
          <p:cNvPr id="9" name="タイトル 1"/>
          <p:cNvSpPr txBox="1">
            <a:spLocks/>
          </p:cNvSpPr>
          <p:nvPr/>
        </p:nvSpPr>
        <p:spPr>
          <a:xfrm>
            <a:off x="395536" y="4307277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 smtClean="0"/>
              <a:t>今後</a:t>
            </a:r>
            <a:r>
              <a:rPr lang="en-US" altLang="ja-JP" sz="3600" dirty="0"/>
              <a:t>…</a:t>
            </a:r>
            <a:endParaRPr lang="ja-JP" altLang="en-US" sz="3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3548" y="5118935"/>
            <a:ext cx="8013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kumimoji="1" lang="ja-JP" altLang="en-US" sz="2400" dirty="0" smtClean="0"/>
              <a:t>イベント数を増やす</a:t>
            </a:r>
            <a:endParaRPr kumimoji="1" lang="en-US" altLang="ja-JP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kumimoji="1" lang="en-US" altLang="ja-JP" sz="2400" dirty="0" smtClean="0"/>
              <a:t>STEREO</a:t>
            </a:r>
            <a:r>
              <a:rPr kumimoji="1" lang="ja-JP" altLang="en-US" sz="2400" dirty="0" smtClean="0"/>
              <a:t>やひの</a:t>
            </a:r>
            <a:r>
              <a:rPr kumimoji="1" lang="ja-JP" altLang="en-US" sz="2400" dirty="0" err="1" smtClean="0"/>
              <a:t>でなど</a:t>
            </a:r>
            <a:r>
              <a:rPr kumimoji="1" lang="ja-JP" altLang="en-US" sz="2400" dirty="0" smtClean="0"/>
              <a:t>、今回使用しなかった観測機を用いて検証を行う。</a:t>
            </a:r>
            <a:endParaRPr kumimoji="1" lang="en-US" altLang="ja-JP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ja-JP" altLang="en-US" sz="2400" dirty="0" smtClean="0"/>
              <a:t>アーケード型フレアの統計解析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963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4800" dirty="0" err="1" smtClean="0"/>
              <a:t>Nishio</a:t>
            </a:r>
            <a:r>
              <a:rPr kumimoji="1" lang="en-US" altLang="ja-JP" sz="4800" dirty="0" smtClean="0"/>
              <a:t> et al. </a:t>
            </a:r>
            <a:r>
              <a:rPr lang="en-US" altLang="ja-JP" sz="4800" dirty="0" smtClean="0"/>
              <a:t>(1997)</a:t>
            </a:r>
            <a:r>
              <a:rPr lang="ja-JP" altLang="en-US" sz="4800" dirty="0" smtClean="0"/>
              <a:t>型フレア</a:t>
            </a:r>
            <a:endParaRPr lang="en-US" altLang="ja-JP" sz="4800" dirty="0" smtClean="0"/>
          </a:p>
          <a:p>
            <a:pPr lvl="1"/>
            <a:r>
              <a:rPr lang="en-US" altLang="ja-JP" dirty="0" smtClean="0"/>
              <a:t>2011/03/15</a:t>
            </a:r>
          </a:p>
          <a:p>
            <a:pPr lvl="1"/>
            <a:r>
              <a:rPr kumimoji="1" lang="en-US" altLang="ja-JP" dirty="0" smtClean="0"/>
              <a:t>2011/07/30</a:t>
            </a:r>
          </a:p>
          <a:p>
            <a:pPr lvl="1"/>
            <a:r>
              <a:rPr lang="en-US" altLang="ja-JP" dirty="0" smtClean="0"/>
              <a:t>2011/08/03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46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725" y="3862387"/>
            <a:ext cx="2735263" cy="27352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4663" y="44450"/>
            <a:ext cx="4402137" cy="7064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 smtClean="0"/>
              <a:t>Light curves</a:t>
            </a:r>
            <a:endParaRPr lang="ja-JP" altLang="en-US" dirty="0" smtClean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79950" y="765175"/>
            <a:ext cx="446405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dirty="0" smtClean="0"/>
              <a:t>2011.03.15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dirty="0" smtClean="0"/>
              <a:t>M 1.0 class flare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dirty="0" smtClean="0"/>
              <a:t>NOAA11169 (N11W83)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ja-JP" sz="2400" dirty="0" smtClean="0"/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2400" dirty="0" smtClean="0"/>
              <a:t>Start 00:18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2400" dirty="0" smtClean="0"/>
              <a:t>Peak 00:22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2400" dirty="0" smtClean="0"/>
              <a:t>End   00:24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ja-JP" altLang="en-US" dirty="0" smtClean="0"/>
          </a:p>
        </p:txBody>
      </p:sp>
      <p:pic>
        <p:nvPicPr>
          <p:cNvPr id="3075" name="Picture 2" descr="C:\Users\Tomoko Goto\Desktop\CDAW11\20110315_lc_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2686"/>
            <a:ext cx="4427984" cy="639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テキスト ボックス 4"/>
          <p:cNvSpPr txBox="1">
            <a:spLocks noChangeArrowheads="1"/>
          </p:cNvSpPr>
          <p:nvPr/>
        </p:nvSpPr>
        <p:spPr bwMode="auto">
          <a:xfrm>
            <a:off x="2843213" y="3011115"/>
            <a:ext cx="1281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itchFamily="34" charset="0"/>
              </a:rPr>
              <a:t>20-30keV</a:t>
            </a:r>
            <a:endParaRPr lang="ja-JP" alt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078" name="テキスト ボックス 5"/>
          <p:cNvSpPr txBox="1">
            <a:spLocks noChangeArrowheads="1"/>
          </p:cNvSpPr>
          <p:nvPr/>
        </p:nvSpPr>
        <p:spPr bwMode="auto">
          <a:xfrm>
            <a:off x="3276600" y="3515840"/>
            <a:ext cx="12802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Calibri" pitchFamily="34" charset="0"/>
              </a:rPr>
              <a:t>30-50keV</a:t>
            </a:r>
            <a:endParaRPr lang="ja-JP" alt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079" name="テキスト ボックス 6"/>
          <p:cNvSpPr txBox="1">
            <a:spLocks noChangeArrowheads="1"/>
          </p:cNvSpPr>
          <p:nvPr/>
        </p:nvSpPr>
        <p:spPr bwMode="auto">
          <a:xfrm>
            <a:off x="3419475" y="4676403"/>
            <a:ext cx="1281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Calibri" pitchFamily="34" charset="0"/>
              </a:rPr>
              <a:t>17GHz</a:t>
            </a:r>
            <a:endParaRPr lang="ja-JP" alt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080" name="テキスト ボックス 7"/>
          <p:cNvSpPr txBox="1">
            <a:spLocks noChangeArrowheads="1"/>
          </p:cNvSpPr>
          <p:nvPr/>
        </p:nvSpPr>
        <p:spPr bwMode="auto">
          <a:xfrm>
            <a:off x="3419475" y="5963763"/>
            <a:ext cx="1281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black"/>
                </a:solidFill>
                <a:latin typeface="Calibri" pitchFamily="34" charset="0"/>
              </a:rPr>
              <a:t>34GHz</a:t>
            </a:r>
            <a:endParaRPr lang="ja-JP" altLang="en-US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7596188" y="4292600"/>
            <a:ext cx="504825" cy="360363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タイトル 1"/>
          <p:cNvSpPr txBox="1">
            <a:spLocks/>
          </p:cNvSpPr>
          <p:nvPr/>
        </p:nvSpPr>
        <p:spPr>
          <a:xfrm>
            <a:off x="-121871" y="-99392"/>
            <a:ext cx="5451893" cy="735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/>
              <a:t>‘2011/03/15_flare’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081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1"/>
          <p:cNvSpPr>
            <a:spLocks noGrp="1"/>
          </p:cNvSpPr>
          <p:nvPr>
            <p:ph type="title"/>
          </p:nvPr>
        </p:nvSpPr>
        <p:spPr>
          <a:xfrm>
            <a:off x="-396875" y="269875"/>
            <a:ext cx="2674938" cy="11430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17GHz</a:t>
            </a:r>
            <a:endParaRPr lang="ja-JP" altLang="en-US" dirty="0" smtClean="0"/>
          </a:p>
        </p:txBody>
      </p:sp>
      <p:sp>
        <p:nvSpPr>
          <p:cNvPr id="4099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4100" name="Picture 2" descr="C:\Users\Tomoko Goto\Desktop\CDAW11\17GHz4x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404813"/>
            <a:ext cx="70866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53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dirty="0" smtClean="0"/>
          </a:p>
        </p:txBody>
      </p:sp>
      <p:sp>
        <p:nvSpPr>
          <p:cNvPr id="512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5124" name="Picture 2" descr="C:\Users\Tomoko Goto\Desktop\CDAW11\34GHz4x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404813"/>
            <a:ext cx="70866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-396875" y="269875"/>
            <a:ext cx="2674938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4400" dirty="0">
                <a:solidFill>
                  <a:prstClr val="black"/>
                </a:solidFill>
              </a:rPr>
              <a:t>34GHz</a:t>
            </a:r>
            <a:endParaRPr lang="ja-JP" alt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7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457200" y="44450"/>
            <a:ext cx="8229600" cy="7921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4400" dirty="0" err="1">
                <a:solidFill>
                  <a:prstClr val="black"/>
                </a:solidFill>
              </a:rPr>
              <a:t>NoRH</a:t>
            </a:r>
            <a:r>
              <a:rPr lang="en-US" altLang="ja-JP" sz="4400" dirty="0">
                <a:solidFill>
                  <a:prstClr val="black"/>
                </a:solidFill>
              </a:rPr>
              <a:t> + RHESSI</a:t>
            </a:r>
            <a:endParaRPr lang="ja-JP" altLang="en-US" sz="4400" dirty="0">
              <a:solidFill>
                <a:prstClr val="black"/>
              </a:solidFill>
            </a:endParaRPr>
          </a:p>
        </p:txBody>
      </p:sp>
      <p:pic>
        <p:nvPicPr>
          <p:cNvPr id="7171" name="Picture 2" descr="C:\Users\Tomoko Goto\Desktop\CDAW11\map_all\110315_002109_le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700213"/>
            <a:ext cx="24288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 descr="C:\Users\Tomoko Goto\Desktop\CDAW11\map_all\110315_002150_le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700213"/>
            <a:ext cx="242728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3" name="グループ化 6"/>
          <p:cNvGrpSpPr>
            <a:grpSpLocks/>
          </p:cNvGrpSpPr>
          <p:nvPr/>
        </p:nvGrpSpPr>
        <p:grpSpPr bwMode="auto">
          <a:xfrm>
            <a:off x="-165100" y="1687513"/>
            <a:ext cx="4305300" cy="3902075"/>
            <a:chOff x="-165001" y="1124744"/>
            <a:chExt cx="4304953" cy="3901726"/>
          </a:xfrm>
        </p:grpSpPr>
        <p:grpSp>
          <p:nvGrpSpPr>
            <p:cNvPr id="7177" name="グループ化 33"/>
            <p:cNvGrpSpPr>
              <a:grpSpLocks/>
            </p:cNvGrpSpPr>
            <p:nvPr/>
          </p:nvGrpSpPr>
          <p:grpSpPr bwMode="auto">
            <a:xfrm>
              <a:off x="-165001" y="1124744"/>
              <a:ext cx="4304953" cy="3901726"/>
              <a:chOff x="-165001" y="1124744"/>
              <a:chExt cx="4304953" cy="3901726"/>
            </a:xfrm>
          </p:grpSpPr>
          <p:pic>
            <p:nvPicPr>
              <p:cNvPr id="7180" name="Picture 2" descr="C:\Users\Tomoko Goto\Desktop\CDAW11\20110315_lc_2.gi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698" b="2548"/>
              <a:stretch>
                <a:fillRect/>
              </a:stretch>
            </p:blipFill>
            <p:spPr bwMode="auto">
              <a:xfrm>
                <a:off x="-165001" y="1124744"/>
                <a:ext cx="4304953" cy="3901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" name="直線コネクタ 13"/>
              <p:cNvCxnSpPr/>
              <p:nvPr/>
            </p:nvCxnSpPr>
            <p:spPr>
              <a:xfrm flipV="1">
                <a:off x="1692224" y="1196175"/>
                <a:ext cx="0" cy="1800064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flipV="1">
                <a:off x="2076368" y="1196175"/>
                <a:ext cx="0" cy="1800064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 flipV="1">
                <a:off x="2460512" y="1196175"/>
                <a:ext cx="0" cy="1800064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78" name="テキスト ボックス 8"/>
            <p:cNvSpPr txBox="1">
              <a:spLocks noChangeArrowheads="1"/>
            </p:cNvSpPr>
            <p:nvPr/>
          </p:nvSpPr>
          <p:spPr bwMode="auto">
            <a:xfrm>
              <a:off x="1683296" y="2708920"/>
              <a:ext cx="28803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prstClr val="black"/>
                  </a:solidFill>
                  <a:latin typeface="Calibri" pitchFamily="34" charset="0"/>
                </a:rPr>
                <a:t>1</a:t>
              </a:r>
              <a:endParaRPr lang="ja-JP" altLang="en-US" sz="12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7179" name="テキスト ボックス 9"/>
            <p:cNvSpPr txBox="1">
              <a:spLocks noChangeArrowheads="1"/>
            </p:cNvSpPr>
            <p:nvPr/>
          </p:nvSpPr>
          <p:spPr bwMode="auto">
            <a:xfrm>
              <a:off x="2123728" y="2708920"/>
              <a:ext cx="28803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>
                  <a:solidFill>
                    <a:prstClr val="black"/>
                  </a:solidFill>
                  <a:latin typeface="Calibri" pitchFamily="34" charset="0"/>
                </a:rPr>
                <a:t>2</a:t>
              </a:r>
              <a:endParaRPr lang="ja-JP" altLang="en-US" sz="12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sp>
        <p:nvSpPr>
          <p:cNvPr id="7174" name="テキスト ボックス 20"/>
          <p:cNvSpPr txBox="1">
            <a:spLocks noChangeArrowheads="1"/>
          </p:cNvSpPr>
          <p:nvPr/>
        </p:nvSpPr>
        <p:spPr bwMode="auto">
          <a:xfrm>
            <a:off x="6227763" y="3789363"/>
            <a:ext cx="1081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white"/>
                </a:solidFill>
                <a:latin typeface="Calibri" pitchFamily="34" charset="0"/>
              </a:rPr>
              <a:t>1</a:t>
            </a:r>
            <a:endParaRPr lang="ja-JP" alt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7175" name="テキスト ボックス 21"/>
          <p:cNvSpPr txBox="1">
            <a:spLocks noChangeArrowheads="1"/>
          </p:cNvSpPr>
          <p:nvPr/>
        </p:nvSpPr>
        <p:spPr bwMode="auto">
          <a:xfrm>
            <a:off x="6516688" y="3789363"/>
            <a:ext cx="1079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white"/>
                </a:solidFill>
                <a:latin typeface="Calibri" pitchFamily="34" charset="0"/>
              </a:rPr>
              <a:t>2</a:t>
            </a:r>
            <a:endParaRPr lang="ja-JP" alt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7176" name="コンテンツ プレースホルダ 2"/>
          <p:cNvSpPr>
            <a:spLocks noGrp="1"/>
          </p:cNvSpPr>
          <p:nvPr>
            <p:ph idx="1"/>
          </p:nvPr>
        </p:nvSpPr>
        <p:spPr>
          <a:xfrm>
            <a:off x="5003800" y="4221163"/>
            <a:ext cx="2881313" cy="15843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ja-JP" sz="1800" smtClean="0"/>
              <a:t>color: 17GHz</a:t>
            </a:r>
          </a:p>
          <a:p>
            <a:pPr eaLnBrk="1" hangingPunct="1">
              <a:buFont typeface="Arial" charset="0"/>
              <a:buNone/>
            </a:pPr>
            <a:r>
              <a:rPr lang="en-US" altLang="ja-JP" sz="1800" smtClean="0"/>
              <a:t> white line : 34GHz</a:t>
            </a:r>
          </a:p>
          <a:p>
            <a:pPr eaLnBrk="1" hangingPunct="1">
              <a:buFont typeface="Arial" charset="0"/>
              <a:buNone/>
            </a:pPr>
            <a:r>
              <a:rPr lang="en-US" altLang="ja-JP" sz="1800" smtClean="0"/>
              <a:t>red line: RHESSI(20-30keV)</a:t>
            </a:r>
          </a:p>
          <a:p>
            <a:pPr eaLnBrk="1" hangingPunct="1">
              <a:buFont typeface="Arial" charset="0"/>
              <a:buNone/>
            </a:pPr>
            <a:r>
              <a:rPr lang="en-US" altLang="ja-JP" sz="1800" smtClean="0"/>
              <a:t>black line: RHESSI(30-50keV)</a:t>
            </a:r>
          </a:p>
        </p:txBody>
      </p:sp>
    </p:spTree>
    <p:extLst>
      <p:ext uri="{BB962C8B-B14F-4D97-AF65-F5344CB8AC3E}">
        <p14:creationId xmlns:p14="http://schemas.microsoft.com/office/powerpoint/2010/main" val="72195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ja-JP" smtClean="0"/>
              <a:t>AIA(171Å) + 17GHz + RHESSI</a:t>
            </a:r>
            <a:endParaRPr lang="ja-JP" altLang="en-US" smtClean="0"/>
          </a:p>
        </p:txBody>
      </p:sp>
      <p:sp>
        <p:nvSpPr>
          <p:cNvPr id="8196" name="コンテンツ プレースホルダ 2"/>
          <p:cNvSpPr>
            <a:spLocks noGrp="1"/>
          </p:cNvSpPr>
          <p:nvPr>
            <p:ph idx="1"/>
          </p:nvPr>
        </p:nvSpPr>
        <p:spPr>
          <a:xfrm>
            <a:off x="4716463" y="5273675"/>
            <a:ext cx="4176712" cy="15843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ja-JP" sz="1800" smtClean="0"/>
              <a:t>AIA (171Å) image </a:t>
            </a:r>
            <a:r>
              <a:rPr lang="en-US" altLang="ja-JP" sz="1800" smtClean="0">
                <a:solidFill>
                  <a:srgbClr val="FF0000"/>
                </a:solidFill>
              </a:rPr>
              <a:t>@ decay phase</a:t>
            </a:r>
          </a:p>
          <a:p>
            <a:pPr eaLnBrk="1" hangingPunct="1">
              <a:buFont typeface="Arial" charset="0"/>
              <a:buNone/>
            </a:pPr>
            <a:r>
              <a:rPr lang="en-US" altLang="ja-JP" sz="1800" smtClean="0"/>
              <a:t>white line: 17GHz @ peak time</a:t>
            </a:r>
          </a:p>
          <a:p>
            <a:pPr eaLnBrk="1" hangingPunct="1">
              <a:buFont typeface="Arial" charset="0"/>
              <a:buNone/>
            </a:pPr>
            <a:r>
              <a:rPr lang="en-US" altLang="ja-JP" sz="1800" smtClean="0"/>
              <a:t>yellow line: RHESSI(6-12keV) @ peak time</a:t>
            </a:r>
          </a:p>
          <a:p>
            <a:pPr eaLnBrk="1" hangingPunct="1">
              <a:buFont typeface="Arial" charset="0"/>
              <a:buNone/>
            </a:pPr>
            <a:r>
              <a:rPr lang="en-US" altLang="ja-JP" sz="1800" smtClean="0"/>
              <a:t>red line: RHESSI(30-50keV) @ peak time</a:t>
            </a:r>
          </a:p>
        </p:txBody>
      </p:sp>
      <p:pic>
        <p:nvPicPr>
          <p:cNvPr id="8195" name="Picture 2" descr="C:\Users\Tomoko Goto\Desktop\CDAW11\summa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332787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6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</TotalTime>
  <Words>784</Words>
  <Application>Microsoft Office PowerPoint</Application>
  <PresentationFormat>画面に合わせる (4:3)</PresentationFormat>
  <Paragraphs>198</Paragraphs>
  <Slides>36</Slides>
  <Notes>4</Notes>
  <HiddenSlides>0</HiddenSlides>
  <MMClips>6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37" baseType="lpstr">
      <vt:lpstr>Office ​​テーマ</vt:lpstr>
      <vt:lpstr>NSRO-CDAW11 Group1 : 第２４太陽周期の全フレアの多波長解析</vt:lpstr>
      <vt:lpstr>Group1の目的</vt:lpstr>
      <vt:lpstr>PowerPoint プレゼンテーション</vt:lpstr>
      <vt:lpstr>PowerPoint プレゼンテーション</vt:lpstr>
      <vt:lpstr>Light curves</vt:lpstr>
      <vt:lpstr>17GHz</vt:lpstr>
      <vt:lpstr>PowerPoint プレゼンテーション</vt:lpstr>
      <vt:lpstr>PowerPoint プレゼンテーション</vt:lpstr>
      <vt:lpstr>AIA(171Å) + 17GHz + RHESSI</vt:lpstr>
      <vt:lpstr>PowerPoint プレゼンテーション</vt:lpstr>
      <vt:lpstr>2011/07/30 0204 M9.3 flare</vt:lpstr>
      <vt:lpstr>NoRH</vt:lpstr>
      <vt:lpstr>NoRH + RHESSI</vt:lpstr>
      <vt:lpstr>AIA/SDO</vt:lpstr>
      <vt:lpstr>‘2011/08/03 Event’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2011/02/15 X2.2</vt:lpstr>
      <vt:lpstr>NoRH 17 and 34 GHz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NoRH 17 and 34 GHz</vt:lpstr>
      <vt:lpstr>NoRH and RHESSI</vt:lpstr>
      <vt:lpstr>AIA171 and NoRH and RHESSI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まとめ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NSRO-CDAW11 Group1 : 第２４太陽周期の全フレアの多波長解析</dc:title>
  <dc:creator>yusuke</dc:creator>
  <cp:lastModifiedBy>yusuke</cp:lastModifiedBy>
  <cp:revision>40</cp:revision>
  <dcterms:created xsi:type="dcterms:W3CDTF">2011-11-10T08:34:27Z</dcterms:created>
  <dcterms:modified xsi:type="dcterms:W3CDTF">2011-11-14T05:47:40Z</dcterms:modified>
</cp:coreProperties>
</file>