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62" r:id="rId3"/>
    <p:sldId id="261" r:id="rId4"/>
    <p:sldId id="264" r:id="rId5"/>
    <p:sldId id="263" r:id="rId6"/>
    <p:sldId id="258" r:id="rId7"/>
    <p:sldId id="259" r:id="rId8"/>
    <p:sldId id="265" r:id="rId9"/>
    <p:sldId id="267" r:id="rId10"/>
    <p:sldId id="270" r:id="rId11"/>
    <p:sldId id="268" r:id="rId12"/>
    <p:sldId id="271" r:id="rId13"/>
    <p:sldId id="272" r:id="rId14"/>
    <p:sldId id="266"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380" autoAdjust="0"/>
    <p:restoredTop sz="94660"/>
  </p:normalViewPr>
  <p:slideViewPr>
    <p:cSldViewPr snapToGrid="0" snapToObjects="1">
      <p:cViewPr varScale="1">
        <p:scale>
          <a:sx n="99" d="100"/>
          <a:sy n="99" d="100"/>
        </p:scale>
        <p:origin x="-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89668-782A-CD48-9E8A-009B6B97183C}" type="datetimeFigureOut">
              <a:rPr lang="ja-JP" altLang="en-US" smtClean="0"/>
              <a:pPr/>
              <a:t>13.10.1</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930B9-676F-6D46-83E3-8FDD3BCFAFE7}"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太陽フレアメカニズムについて現在考えられているものを説明します。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現在、太陽フレアのエネルギー解放は磁気リコネクションによって引き起こされているということが確立されつつあります。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磁気リコネクションとは、プラズマ中の磁力線がつなぎ変わる現象のことで</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フレアにおいては</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まず最初に、磁力線の上昇と、それに伴うプラズマの上昇が起こります。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すると、磁力線が引き延ばされ反平行成分を持った磁力線どうしの間で磁気リコネクションが発生します。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このとき、磁力線には磁気張力という力が発生し（磁力線がゴムのような性質を持っている）、リコネクションが発生した付近の粒子が加速されます。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加速された粒子は磁力線に沿って移動し、太陽方向に向かった粒子は彩層でクーロン衝突を起こし制動放射によって電磁波が放射されます。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この時、高エネルギー電子のエネルギーが硬</a:t>
            </a:r>
            <a:r>
              <a:rPr kumimoji="1" lang="en-US" sz="1200" kern="1200" dirty="0" smtClean="0">
                <a:solidFill>
                  <a:schemeClr val="tx1"/>
                </a:solidFill>
                <a:latin typeface="+mn-lt"/>
                <a:ea typeface="+mn-ea"/>
                <a:cs typeface="+mn-cs"/>
              </a:rPr>
              <a:t>X</a:t>
            </a:r>
            <a:r>
              <a:rPr kumimoji="1" lang="ja-JP" altLang="en-US" sz="1200" kern="1200" dirty="0" smtClean="0">
                <a:solidFill>
                  <a:schemeClr val="tx1"/>
                </a:solidFill>
                <a:latin typeface="+mn-lt"/>
                <a:ea typeface="+mn-ea"/>
                <a:cs typeface="+mn-cs"/>
              </a:rPr>
              <a:t>線のエネルギーに近い為、制動放射では主に硬</a:t>
            </a:r>
            <a:r>
              <a:rPr kumimoji="1" lang="en-US" sz="1200" kern="1200" dirty="0" smtClean="0">
                <a:solidFill>
                  <a:schemeClr val="tx1"/>
                </a:solidFill>
                <a:latin typeface="+mn-lt"/>
                <a:ea typeface="+mn-ea"/>
                <a:cs typeface="+mn-cs"/>
              </a:rPr>
              <a:t>X</a:t>
            </a:r>
            <a:r>
              <a:rPr kumimoji="1" lang="ja-JP" altLang="en-US" sz="1200" kern="1200" dirty="0" smtClean="0">
                <a:solidFill>
                  <a:schemeClr val="tx1"/>
                </a:solidFill>
                <a:latin typeface="+mn-lt"/>
                <a:ea typeface="+mn-ea"/>
                <a:cs typeface="+mn-cs"/>
              </a:rPr>
              <a:t>線が放射されます。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この後、高エネルギー粒子との衝突や熱伝導によって数百万度から数千万度まで加熱された彩層プラズマは、上昇しコロナループを満たしながら軟</a:t>
            </a:r>
            <a:r>
              <a:rPr kumimoji="1" lang="en-US" sz="1200" kern="1200" dirty="0" smtClean="0">
                <a:solidFill>
                  <a:schemeClr val="tx1"/>
                </a:solidFill>
                <a:latin typeface="+mn-lt"/>
                <a:ea typeface="+mn-ea"/>
                <a:cs typeface="+mn-cs"/>
              </a:rPr>
              <a:t>X</a:t>
            </a:r>
            <a:r>
              <a:rPr kumimoji="1" lang="ja-JP" altLang="en-US" sz="1200" kern="1200" dirty="0" smtClean="0">
                <a:solidFill>
                  <a:schemeClr val="tx1"/>
                </a:solidFill>
                <a:latin typeface="+mn-lt"/>
                <a:ea typeface="+mn-ea"/>
                <a:cs typeface="+mn-cs"/>
              </a:rPr>
              <a:t>線を放射します。</a:t>
            </a:r>
            <a:endParaRPr lang="ja-JP" altLang="en-US" dirty="0"/>
          </a:p>
        </p:txBody>
      </p:sp>
      <p:sp>
        <p:nvSpPr>
          <p:cNvPr id="4" name="スライド番号プレースホルダ 3"/>
          <p:cNvSpPr>
            <a:spLocks noGrp="1"/>
          </p:cNvSpPr>
          <p:nvPr>
            <p:ph type="sldNum" sz="quarter" idx="10"/>
          </p:nvPr>
        </p:nvSpPr>
        <p:spPr/>
        <p:txBody>
          <a:bodyPr/>
          <a:lstStyle/>
          <a:p>
            <a:fld id="{FE491321-0D30-9C43-B4E9-F96A17D52E42}" type="slidenum">
              <a:rPr lang="ja-JP" altLang="en-US" smtClean="0"/>
              <a:pPr/>
              <a:t>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これがこのグラフは、縦軸がＸ線強度、横軸が時間となっており、</a:t>
            </a:r>
            <a:endParaRPr lang="en-US" altLang="ja-JP" dirty="0" smtClean="0"/>
          </a:p>
          <a:p>
            <a:r>
              <a:rPr lang="ja-JP" altLang="en-US" dirty="0" smtClean="0"/>
              <a:t>赤線が硬</a:t>
            </a:r>
            <a:r>
              <a:rPr lang="en-US" altLang="ja-JP" dirty="0" smtClean="0"/>
              <a:t>X</a:t>
            </a:r>
            <a:r>
              <a:rPr lang="ja-JP" altLang="en-US" dirty="0" smtClean="0"/>
              <a:t>線強度の時間変化、黒線が軟</a:t>
            </a:r>
            <a:r>
              <a:rPr lang="en-US" altLang="ja-JP" dirty="0" smtClean="0"/>
              <a:t>X</a:t>
            </a:r>
            <a:r>
              <a:rPr lang="ja-JP" altLang="en-US" dirty="0" smtClean="0"/>
              <a:t>線の時間変化を表しています。</a:t>
            </a:r>
            <a:endParaRPr lang="en-US" altLang="ja-JP" dirty="0" smtClean="0"/>
          </a:p>
          <a:p>
            <a:r>
              <a:rPr lang="ja-JP" altLang="en-US" dirty="0" smtClean="0"/>
              <a:t>先ほど説明したようにリコネクションによって加速された粒子が、彩層での衝突によって先に硬</a:t>
            </a:r>
            <a:r>
              <a:rPr lang="en-US" altLang="ja-JP" dirty="0" smtClean="0"/>
              <a:t>X</a:t>
            </a:r>
            <a:r>
              <a:rPr lang="ja-JP" altLang="en-US" dirty="0" smtClean="0"/>
              <a:t>線を発生するということが分かります。</a:t>
            </a:r>
            <a:endParaRPr lang="en-US" altLang="ja-JP" dirty="0" smtClean="0"/>
          </a:p>
          <a:p>
            <a:endParaRPr lang="en-US" altLang="ja-JP" dirty="0" smtClean="0"/>
          </a:p>
          <a:p>
            <a:r>
              <a:rPr lang="ja-JP" altLang="en-US" dirty="0" smtClean="0"/>
              <a:t>今回の研究では、高エネルギー粒子の発生を調べるため、</a:t>
            </a:r>
            <a:endParaRPr lang="en-US" altLang="ja-JP" dirty="0" smtClean="0"/>
          </a:p>
          <a:p>
            <a:r>
              <a:rPr lang="ja-JP" altLang="en-US" dirty="0" smtClean="0"/>
              <a:t>この、フレアが起きる前を対象として、何か、フレアの前兆現象として起きている現象がないかどうかを</a:t>
            </a:r>
            <a:r>
              <a:rPr lang="ja-JP" altLang="en-US" dirty="0" smtClean="0"/>
              <a:t>調べま</a:t>
            </a:r>
            <a:r>
              <a:rPr lang="ja-JP" altLang="en-US" dirty="0" smtClean="0"/>
              <a:t>す</a:t>
            </a:r>
            <a:r>
              <a:rPr lang="ja-JP" altLang="en-US" dirty="0" smtClean="0"/>
              <a:t>。</a:t>
            </a:r>
            <a:endParaRPr lang="en-US" altLang="ja-JP" dirty="0" smtClean="0"/>
          </a:p>
          <a:p>
            <a:r>
              <a:rPr lang="ja-JP" altLang="en-US" dirty="0" smtClean="0"/>
              <a:t>なお、今までの研究からは、前兆現象が起きていることは確認されており、</a:t>
            </a:r>
            <a:endParaRPr lang="en-US" altLang="ja-JP" dirty="0" smtClean="0"/>
          </a:p>
          <a:p>
            <a:r>
              <a:rPr kumimoji="1" lang="ja-JP" altLang="en-US" sz="1200" kern="1200" dirty="0" smtClean="0">
                <a:solidFill>
                  <a:schemeClr val="tx1"/>
                </a:solidFill>
                <a:latin typeface="+mn-lt"/>
                <a:ea typeface="+mn-ea"/>
                <a:cs typeface="+mn-cs"/>
              </a:rPr>
              <a:t>太陽フレアの前に数分から数十分のタイムスケールでインパルシブフェーズに向かって徐々に増光が確認される「プリフレア」と、フレア発生の数分前から数十分前に数分間という短いタイムスケールで光量の増加・減少が見られる「プリカーサー」とに分類されている。</a:t>
            </a:r>
            <a:r>
              <a:rPr lang="ja-JP" dirty="0" smtClean="0"/>
              <a:t> </a:t>
            </a:r>
            <a:endParaRPr lang="en-US" altLang="ja-JP" dirty="0" smtClean="0"/>
          </a:p>
        </p:txBody>
      </p:sp>
      <p:sp>
        <p:nvSpPr>
          <p:cNvPr id="4" name="スライド番号プレースホルダ 3"/>
          <p:cNvSpPr>
            <a:spLocks noGrp="1"/>
          </p:cNvSpPr>
          <p:nvPr>
            <p:ph type="sldNum" sz="quarter" idx="10"/>
          </p:nvPr>
        </p:nvSpPr>
        <p:spPr/>
        <p:txBody>
          <a:bodyPr/>
          <a:lstStyle/>
          <a:p>
            <a:fld id="{FE491321-0D30-9C43-B4E9-F96A17D52E42}" type="slidenum">
              <a:rPr lang="ja-JP" altLang="en-US" smtClean="0"/>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イベント選択</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508930B9-676F-6D46-83E3-8FDD3BCFAFE7}" type="slidenum">
              <a:rPr lang="ja-JP" altLang="en-US" smtClean="0"/>
              <a:pPr/>
              <a:t>6</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温度と密度から電波強度が求まる。</a:t>
            </a:r>
            <a:endParaRPr lang="en-US" altLang="ja-JP" dirty="0" smtClean="0"/>
          </a:p>
          <a:p>
            <a:r>
              <a:rPr lang="en-US" altLang="ja-JP" dirty="0" smtClean="0"/>
              <a:t>⇒</a:t>
            </a:r>
            <a:r>
              <a:rPr lang="en-US" altLang="ja-JP" dirty="0" err="1" smtClean="0"/>
              <a:t>NoRH</a:t>
            </a:r>
            <a:r>
              <a:rPr lang="ja-JP" altLang="en-US" dirty="0" smtClean="0"/>
              <a:t>の結果と比較</a:t>
            </a:r>
            <a:endParaRPr lang="en-US" altLang="ja-JP" dirty="0" smtClean="0"/>
          </a:p>
          <a:p>
            <a:r>
              <a:rPr lang="ja-JP" altLang="en-US" dirty="0" smtClean="0"/>
              <a:t>一致・・・熱放射</a:t>
            </a:r>
            <a:endParaRPr lang="en-US" altLang="ja-JP" dirty="0" smtClean="0"/>
          </a:p>
          <a:p>
            <a:r>
              <a:rPr lang="en-US" altLang="ja-JP" dirty="0" err="1" smtClean="0"/>
              <a:t>NoRH</a:t>
            </a:r>
            <a:r>
              <a:rPr lang="ja-JP" altLang="en-US" dirty="0" smtClean="0"/>
              <a:t>大</a:t>
            </a:r>
            <a:r>
              <a:rPr lang="en-US" altLang="ja-JP" dirty="0" smtClean="0"/>
              <a:t>…</a:t>
            </a:r>
            <a:r>
              <a:rPr lang="ja-JP" altLang="en-US" dirty="0" smtClean="0"/>
              <a:t>非熱的粒子が必要になる</a:t>
            </a:r>
            <a:endParaRPr lang="en-US" altLang="ja-JP" dirty="0" smtClean="0"/>
          </a:p>
          <a:p>
            <a:r>
              <a:rPr lang="en-US" altLang="ja-JP" dirty="0" smtClean="0"/>
              <a:t>(GOES</a:t>
            </a:r>
            <a:r>
              <a:rPr lang="ja-JP" altLang="en-US" dirty="0" smtClean="0"/>
              <a:t>大</a:t>
            </a:r>
            <a:r>
              <a:rPr lang="en-US" altLang="ja-JP" dirty="0" smtClean="0"/>
              <a:t>…</a:t>
            </a:r>
            <a:r>
              <a:rPr lang="ja-JP" altLang="en-US" dirty="0" smtClean="0"/>
              <a:t>不明</a:t>
            </a:r>
            <a:r>
              <a:rPr lang="en-US" altLang="ja-JP" dirty="0" smtClean="0"/>
              <a:t>)</a:t>
            </a:r>
          </a:p>
        </p:txBody>
      </p:sp>
      <p:sp>
        <p:nvSpPr>
          <p:cNvPr id="4" name="スライド番号プレースホルダ 3"/>
          <p:cNvSpPr>
            <a:spLocks noGrp="1"/>
          </p:cNvSpPr>
          <p:nvPr>
            <p:ph type="sldNum" sz="quarter" idx="10"/>
          </p:nvPr>
        </p:nvSpPr>
        <p:spPr/>
        <p:txBody>
          <a:bodyPr/>
          <a:lstStyle/>
          <a:p>
            <a:fld id="{508930B9-676F-6D46-83E3-8FDD3BCFAFE7}" type="slidenum">
              <a:rPr lang="ja-JP" altLang="en-US" smtClean="0"/>
              <a:pPr/>
              <a:t>14</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A44142B4-18F6-3343-90E8-B9EAC14F7F0B}" type="datetimeFigureOut">
              <a:rPr lang="ja-JP" altLang="en-US" smtClean="0"/>
              <a:pPr/>
              <a:t>13.10.1</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30EE2DF4-A922-DE44-83A7-C17D8581E827}" type="slidenum">
              <a:rPr lang="ja-JP" altLang="en-US" smtClean="0"/>
              <a:pPr/>
              <a:t>‹#›</a:t>
            </a:fld>
            <a:endParaRPr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142B4-18F6-3343-90E8-B9EAC14F7F0B}" type="datetimeFigureOut">
              <a:rPr lang="ja-JP" altLang="en-US" smtClean="0"/>
              <a:pPr/>
              <a:t>13.10.1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E2DF4-A922-DE44-83A7-C17D8581E827}"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video" Target="file://localhost/Users/kajita/Desktop/flare_mpeg/2011_3_9_X/20110309_X_94.mpeg" TargetMode="External"/><Relationship Id="rId2" Type="http://schemas.openxmlformats.org/officeDocument/2006/relationships/slideLayout" Target="../slideLayouts/slideLayout2.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video" Target="file://localhost/Users/kajita/Desktop/flare_mpeg/2011_7_30_M9/2011_0730_94.mpeg" TargetMode="External"/><Relationship Id="rId2" Type="http://schemas.openxmlformats.org/officeDocument/2006/relationships/slideLayout" Target="../slideLayouts/slideLayout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5" Type="http://schemas.openxmlformats.org/officeDocument/2006/relationships/image" Target="../media/image3.pdf"/><Relationship Id="rId6" Type="http://schemas.openxmlformats.org/officeDocument/2006/relationships/image" Target="../media/image4.png"/><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d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video" Target="file://localhost/Users/kajita/Desktop/flare_mpeg/2011_2_15_X/2011_0215_94.mpeg" TargetMode="External"/><Relationship Id="rId2" Type="http://schemas.openxmlformats.org/officeDocument/2006/relationships/slideLayout" Target="../slideLayouts/slideLayout2.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386985"/>
            <a:ext cx="7772400" cy="1470025"/>
          </a:xfrm>
          <a:effectLst>
            <a:outerShdw blurRad="203200" dist="127000" dir="2700000">
              <a:srgbClr val="000000">
                <a:alpha val="43000"/>
              </a:srgbClr>
            </a:outerShdw>
          </a:effectLst>
        </p:spPr>
        <p:txBody>
          <a:bodyPr>
            <a:normAutofit/>
          </a:bodyPr>
          <a:lstStyle/>
          <a:p>
            <a:r>
              <a:rPr lang="en-US" altLang="ja-JP" sz="4000" dirty="0" smtClean="0">
                <a:solidFill>
                  <a:srgbClr val="000000"/>
                </a:solidFill>
              </a:rPr>
              <a:t>Group 1</a:t>
            </a:r>
            <a:r>
              <a:rPr lang="ja-JP" altLang="en-US" sz="4000" dirty="0" smtClean="0">
                <a:solidFill>
                  <a:srgbClr val="000000"/>
                </a:solidFill>
              </a:rPr>
              <a:t>：</a:t>
            </a:r>
            <a:r>
              <a:rPr lang="ja-JP" altLang="en-US" sz="4000" dirty="0" smtClean="0"/>
              <a:t>プリフレアの多波長解析</a:t>
            </a:r>
            <a:endParaRPr lang="ja-JP" altLang="en-US" sz="4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50"/>
            <a:ext cx="8229600" cy="1143000"/>
          </a:xfrm>
          <a:effectLst>
            <a:outerShdw blurRad="190500" dist="127000" dir="2700000">
              <a:srgbClr val="000000">
                <a:alpha val="43000"/>
              </a:srgbClr>
            </a:outerShdw>
          </a:effectLst>
        </p:spPr>
        <p:txBody>
          <a:bodyPr>
            <a:normAutofit/>
          </a:bodyPr>
          <a:lstStyle/>
          <a:p>
            <a:r>
              <a:rPr lang="en-US" altLang="ja-JP" dirty="0" smtClean="0">
                <a:solidFill>
                  <a:schemeClr val="bg1"/>
                </a:solidFill>
                <a:effectLst>
                  <a:outerShdw blurRad="190500" dist="127000" dir="2700000">
                    <a:schemeClr val="bg1"/>
                  </a:outerShdw>
                </a:effectLst>
              </a:rPr>
              <a:t>2011</a:t>
            </a:r>
            <a:r>
              <a:rPr lang="ja-JP" altLang="en-US" dirty="0" smtClean="0">
                <a:solidFill>
                  <a:schemeClr val="bg1"/>
                </a:solidFill>
                <a:effectLst>
                  <a:outerShdw blurRad="190500" dist="127000" dir="2700000">
                    <a:schemeClr val="bg1"/>
                  </a:outerShdw>
                </a:effectLst>
              </a:rPr>
              <a:t>年</a:t>
            </a:r>
            <a:r>
              <a:rPr lang="en-US" altLang="ja-JP" dirty="0" smtClean="0">
                <a:solidFill>
                  <a:schemeClr val="bg1"/>
                </a:solidFill>
                <a:effectLst>
                  <a:outerShdw blurRad="190500" dist="127000" dir="2700000">
                    <a:schemeClr val="bg1"/>
                  </a:outerShdw>
                </a:effectLst>
              </a:rPr>
              <a:t>3</a:t>
            </a:r>
            <a:r>
              <a:rPr lang="ja-JP" altLang="en-US" dirty="0" smtClean="0">
                <a:solidFill>
                  <a:schemeClr val="bg1"/>
                </a:solidFill>
                <a:effectLst>
                  <a:outerShdw blurRad="190500" dist="127000" dir="2700000">
                    <a:schemeClr val="bg1"/>
                  </a:outerShdw>
                </a:effectLst>
              </a:rPr>
              <a:t>月</a:t>
            </a:r>
            <a:r>
              <a:rPr lang="en-US" altLang="ja-JP" dirty="0" smtClean="0">
                <a:solidFill>
                  <a:schemeClr val="bg1"/>
                </a:solidFill>
                <a:effectLst>
                  <a:outerShdw blurRad="190500" dist="127000" dir="2700000">
                    <a:schemeClr val="bg1"/>
                  </a:outerShdw>
                </a:effectLst>
              </a:rPr>
              <a:t>9</a:t>
            </a:r>
            <a:r>
              <a:rPr lang="ja-JP" altLang="en-US" dirty="0" smtClean="0">
                <a:solidFill>
                  <a:schemeClr val="bg1"/>
                </a:solidFill>
                <a:effectLst>
                  <a:outerShdw blurRad="190500" dist="127000" dir="2700000">
                    <a:schemeClr val="bg1"/>
                  </a:outerShdw>
                </a:effectLst>
              </a:rPr>
              <a:t>日　</a:t>
            </a:r>
            <a:r>
              <a:rPr lang="en-US" altLang="ja-JP" dirty="0" smtClean="0">
                <a:solidFill>
                  <a:schemeClr val="bg1"/>
                </a:solidFill>
                <a:effectLst>
                  <a:outerShdw blurRad="190500" dist="127000" dir="2700000">
                    <a:schemeClr val="bg1"/>
                  </a:outerShdw>
                </a:effectLst>
              </a:rPr>
              <a:t>23:23</a:t>
            </a:r>
            <a:r>
              <a:rPr lang="ja-JP" altLang="en-US" dirty="0" smtClean="0">
                <a:solidFill>
                  <a:schemeClr val="bg1"/>
                </a:solidFill>
                <a:effectLst>
                  <a:outerShdw blurRad="190500" dist="127000" dir="2700000">
                    <a:schemeClr val="bg1"/>
                  </a:outerShdw>
                </a:effectLst>
              </a:rPr>
              <a:t>　</a:t>
            </a:r>
            <a:r>
              <a:rPr lang="en-US" altLang="ja-JP" dirty="0" smtClean="0">
                <a:solidFill>
                  <a:schemeClr val="bg1"/>
                </a:solidFill>
                <a:effectLst>
                  <a:outerShdw blurRad="190500" dist="127000" dir="2700000">
                    <a:schemeClr val="bg1"/>
                  </a:outerShdw>
                </a:effectLst>
              </a:rPr>
              <a:t>X1</a:t>
            </a:r>
            <a:r>
              <a:rPr lang="ja-JP" altLang="en-US" dirty="0" smtClean="0">
                <a:solidFill>
                  <a:schemeClr val="bg1"/>
                </a:solidFill>
                <a:effectLst>
                  <a:outerShdw blurRad="190500" dist="127000" dir="2700000">
                    <a:schemeClr val="bg1"/>
                  </a:outerShdw>
                </a:effectLst>
              </a:rPr>
              <a:t>フレア</a:t>
            </a:r>
            <a:endParaRPr lang="ja-JP" altLang="en-US" dirty="0">
              <a:solidFill>
                <a:schemeClr val="bg1"/>
              </a:solidFill>
              <a:effectLst>
                <a:outerShdw blurRad="190500" dist="127000" dir="2700000">
                  <a:schemeClr val="bg1"/>
                </a:outerShdw>
              </a:effectLst>
            </a:endParaRPr>
          </a:p>
        </p:txBody>
      </p:sp>
      <p:pic>
        <p:nvPicPr>
          <p:cNvPr id="4" name="20110309_X_94.mpeg">
            <a:hlinkClick r:id="" action="ppaction://media"/>
          </p:cNvPr>
          <p:cNvPicPr/>
          <p:nvPr>
            <a:videoFile r:link="rId1"/>
          </p:nvPr>
        </p:nvPicPr>
        <p:blipFill>
          <a:blip r:embed="rId3"/>
          <a:stretch>
            <a:fillRect/>
          </a:stretch>
        </p:blipFill>
        <p:spPr>
          <a:xfrm>
            <a:off x="0" y="1501554"/>
            <a:ext cx="9144000" cy="508635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タイトル 1"/>
          <p:cNvSpPr txBox="1">
            <a:spLocks/>
          </p:cNvSpPr>
          <p:nvPr/>
        </p:nvSpPr>
        <p:spPr>
          <a:xfrm>
            <a:off x="457200" y="5250"/>
            <a:ext cx="8229600" cy="1143000"/>
          </a:xfrm>
          <a:prstGeom prst="rect">
            <a:avLst/>
          </a:prstGeom>
          <a:effectLst>
            <a:outerShdw blurRad="190500" dist="127000" dir="2700000">
              <a:srgbClr val="000000">
                <a:alpha val="43000"/>
              </a:srgbClr>
            </a:outerShdw>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2011</a:t>
            </a:r>
            <a:r>
              <a:rPr kumimoji="1" lang="ja-JP" altLang="en-US"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年</a:t>
            </a:r>
            <a:r>
              <a:rPr kumimoji="1" lang="en-US" altLang="ja-JP"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3</a:t>
            </a:r>
            <a:r>
              <a:rPr kumimoji="1" lang="ja-JP" altLang="en-US"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月</a:t>
            </a:r>
            <a:r>
              <a:rPr kumimoji="1" lang="en-US" altLang="ja-JP"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9</a:t>
            </a:r>
            <a:r>
              <a:rPr kumimoji="1" lang="ja-JP" altLang="en-US"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日　</a:t>
            </a:r>
            <a:r>
              <a:rPr kumimoji="1" lang="en-US" altLang="ja-JP"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23:23</a:t>
            </a:r>
            <a:r>
              <a:rPr kumimoji="1" lang="ja-JP" altLang="en-US"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　</a:t>
            </a:r>
            <a:r>
              <a:rPr kumimoji="1" lang="en-US" altLang="ja-JP"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X1</a:t>
            </a:r>
            <a:r>
              <a:rPr kumimoji="1" lang="ja-JP" altLang="en-US" sz="4400" b="0" i="0" u="none" strike="noStrike" kern="1200" cap="none" spc="0" normalizeH="0" baseline="0" noProof="0" dirty="0" smtClean="0">
                <a:ln>
                  <a:noFill/>
                </a:ln>
                <a:solidFill>
                  <a:srgbClr val="000000"/>
                </a:solidFill>
                <a:effectLst>
                  <a:outerShdw blurRad="190500" dist="127000" dir="2700000">
                    <a:schemeClr val="bg1"/>
                  </a:outerShdw>
                </a:effectLst>
                <a:uLnTx/>
                <a:uFillTx/>
                <a:latin typeface="+mj-lt"/>
                <a:ea typeface="+mj-ea"/>
                <a:cs typeface="+mj-cs"/>
              </a:rPr>
              <a:t>フレア</a:t>
            </a:r>
            <a:endParaRPr kumimoji="1" lang="ja-JP" altLang="en-US" sz="4400" b="0" i="0" u="none" strike="noStrike" kern="1200" cap="none" spc="0" normalizeH="0" baseline="0" noProof="0" dirty="0">
              <a:ln>
                <a:noFill/>
              </a:ln>
              <a:solidFill>
                <a:srgbClr val="000000"/>
              </a:solidFill>
              <a:effectLst>
                <a:outerShdw blurRad="190500" dist="127000" dir="2700000">
                  <a:schemeClr val="bg1"/>
                </a:outerShdw>
              </a:effectLst>
              <a:uLnTx/>
              <a:uFillTx/>
              <a:latin typeface="+mj-lt"/>
              <a:ea typeface="+mj-ea"/>
              <a:cs typeface="+mj-cs"/>
            </a:endParaRPr>
          </a:p>
        </p:txBody>
      </p:sp>
      <p:pic>
        <p:nvPicPr>
          <p:cNvPr id="4" name="図 3"/>
          <p:cNvPicPr>
            <a:picLocks noChangeAspect="1"/>
          </p:cNvPicPr>
          <p:nvPr/>
        </p:nvPicPr>
        <p:blipFill>
          <a:blip r:embed="rId2"/>
          <a:stretch>
            <a:fillRect/>
          </a:stretch>
        </p:blipFill>
        <p:spPr>
          <a:xfrm>
            <a:off x="1894942" y="1148250"/>
            <a:ext cx="5354118" cy="2715194"/>
          </a:xfrm>
          <a:prstGeom prst="rect">
            <a:avLst/>
          </a:prstGeom>
        </p:spPr>
      </p:pic>
      <p:pic>
        <p:nvPicPr>
          <p:cNvPr id="5" name="図 4"/>
          <p:cNvPicPr>
            <a:picLocks noChangeAspect="1"/>
          </p:cNvPicPr>
          <p:nvPr/>
        </p:nvPicPr>
        <p:blipFill>
          <a:blip r:embed="rId3"/>
          <a:srcRect r="49926"/>
          <a:stretch>
            <a:fillRect/>
          </a:stretch>
        </p:blipFill>
        <p:spPr>
          <a:xfrm>
            <a:off x="457200" y="3823418"/>
            <a:ext cx="3359965" cy="3034582"/>
          </a:xfrm>
          <a:prstGeom prst="rect">
            <a:avLst/>
          </a:prstGeom>
        </p:spPr>
      </p:pic>
      <p:pic>
        <p:nvPicPr>
          <p:cNvPr id="6" name="図 5"/>
          <p:cNvPicPr>
            <a:picLocks noChangeAspect="1"/>
          </p:cNvPicPr>
          <p:nvPr/>
        </p:nvPicPr>
        <p:blipFill>
          <a:blip r:embed="rId3"/>
          <a:srcRect l="48986"/>
          <a:stretch>
            <a:fillRect/>
          </a:stretch>
        </p:blipFill>
        <p:spPr>
          <a:xfrm>
            <a:off x="5263726" y="3823418"/>
            <a:ext cx="3423074" cy="3034582"/>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50"/>
            <a:ext cx="8229600" cy="1143000"/>
          </a:xfrm>
          <a:effectLst>
            <a:outerShdw blurRad="190500" dist="127000" dir="2700000">
              <a:srgbClr val="000000">
                <a:alpha val="43000"/>
              </a:srgbClr>
            </a:outerShdw>
          </a:effectLst>
        </p:spPr>
        <p:txBody>
          <a:bodyPr>
            <a:normAutofit fontScale="90000"/>
          </a:bodyPr>
          <a:lstStyle/>
          <a:p>
            <a:r>
              <a:rPr lang="en-US" altLang="ja-JP" dirty="0" smtClean="0">
                <a:solidFill>
                  <a:schemeClr val="bg1"/>
                </a:solidFill>
                <a:effectLst>
                  <a:outerShdw blurRad="190500" dist="127000" dir="2700000">
                    <a:schemeClr val="bg1"/>
                  </a:outerShdw>
                </a:effectLst>
              </a:rPr>
              <a:t>2011</a:t>
            </a:r>
            <a:r>
              <a:rPr lang="ja-JP" altLang="en-US" dirty="0" smtClean="0">
                <a:solidFill>
                  <a:schemeClr val="bg1"/>
                </a:solidFill>
                <a:effectLst>
                  <a:outerShdw blurRad="190500" dist="127000" dir="2700000">
                    <a:schemeClr val="bg1"/>
                  </a:outerShdw>
                </a:effectLst>
              </a:rPr>
              <a:t>年</a:t>
            </a:r>
            <a:r>
              <a:rPr lang="en-US" altLang="ja-JP" dirty="0" smtClean="0">
                <a:solidFill>
                  <a:schemeClr val="bg1"/>
                </a:solidFill>
                <a:effectLst>
                  <a:outerShdw blurRad="190500" dist="127000" dir="2700000">
                    <a:schemeClr val="bg1"/>
                  </a:outerShdw>
                </a:effectLst>
              </a:rPr>
              <a:t>7</a:t>
            </a:r>
            <a:r>
              <a:rPr lang="ja-JP" altLang="en-US" dirty="0" smtClean="0">
                <a:solidFill>
                  <a:schemeClr val="bg1"/>
                </a:solidFill>
                <a:effectLst>
                  <a:outerShdw blurRad="190500" dist="127000" dir="2700000">
                    <a:schemeClr val="bg1"/>
                  </a:outerShdw>
                </a:effectLst>
              </a:rPr>
              <a:t>月</a:t>
            </a:r>
            <a:r>
              <a:rPr lang="en-US" altLang="ja-JP" dirty="0" smtClean="0">
                <a:solidFill>
                  <a:schemeClr val="bg1"/>
                </a:solidFill>
                <a:effectLst>
                  <a:outerShdw blurRad="190500" dist="127000" dir="2700000">
                    <a:schemeClr val="bg1"/>
                  </a:outerShdw>
                </a:effectLst>
              </a:rPr>
              <a:t>30</a:t>
            </a:r>
            <a:r>
              <a:rPr lang="ja-JP" altLang="en-US" dirty="0" smtClean="0">
                <a:solidFill>
                  <a:schemeClr val="bg1"/>
                </a:solidFill>
                <a:effectLst>
                  <a:outerShdw blurRad="190500" dist="127000" dir="2700000">
                    <a:schemeClr val="bg1"/>
                  </a:outerShdw>
                </a:effectLst>
              </a:rPr>
              <a:t>日　</a:t>
            </a:r>
            <a:r>
              <a:rPr lang="en-US" altLang="ja-JP" dirty="0" smtClean="0">
                <a:solidFill>
                  <a:schemeClr val="bg1"/>
                </a:solidFill>
                <a:effectLst>
                  <a:outerShdw blurRad="190500" dist="127000" dir="2700000">
                    <a:schemeClr val="bg1"/>
                  </a:outerShdw>
                </a:effectLst>
              </a:rPr>
              <a:t>02</a:t>
            </a:r>
            <a:r>
              <a:rPr lang="ja-JP" altLang="en-US" dirty="0" smtClean="0">
                <a:solidFill>
                  <a:schemeClr val="bg1"/>
                </a:solidFill>
                <a:effectLst>
                  <a:outerShdw blurRad="190500" dist="127000" dir="2700000">
                    <a:schemeClr val="bg1"/>
                  </a:outerShdw>
                </a:effectLst>
              </a:rPr>
              <a:t>：</a:t>
            </a:r>
            <a:r>
              <a:rPr lang="en-US" altLang="ja-JP" dirty="0" smtClean="0">
                <a:solidFill>
                  <a:schemeClr val="bg1"/>
                </a:solidFill>
                <a:effectLst>
                  <a:outerShdw blurRad="190500" dist="127000" dir="2700000">
                    <a:schemeClr val="bg1"/>
                  </a:outerShdw>
                </a:effectLst>
              </a:rPr>
              <a:t>09</a:t>
            </a:r>
            <a:r>
              <a:rPr lang="ja-JP" altLang="en-US" dirty="0" smtClean="0">
                <a:solidFill>
                  <a:schemeClr val="bg1"/>
                </a:solidFill>
                <a:effectLst>
                  <a:outerShdw blurRad="190500" dist="127000" dir="2700000">
                    <a:schemeClr val="bg1"/>
                  </a:outerShdw>
                </a:effectLst>
              </a:rPr>
              <a:t>　</a:t>
            </a:r>
            <a:r>
              <a:rPr lang="en-US" altLang="ja-JP" dirty="0" smtClean="0">
                <a:solidFill>
                  <a:schemeClr val="bg1"/>
                </a:solidFill>
                <a:effectLst>
                  <a:outerShdw blurRad="190500" dist="127000" dir="2700000">
                    <a:schemeClr val="bg1"/>
                  </a:outerShdw>
                </a:effectLst>
              </a:rPr>
              <a:t>M9.3</a:t>
            </a:r>
            <a:r>
              <a:rPr lang="ja-JP" altLang="en-US" dirty="0" smtClean="0">
                <a:solidFill>
                  <a:schemeClr val="bg1"/>
                </a:solidFill>
                <a:effectLst>
                  <a:outerShdw blurRad="190500" dist="127000" dir="2700000">
                    <a:schemeClr val="bg1"/>
                  </a:outerShdw>
                </a:effectLst>
              </a:rPr>
              <a:t>フレア</a:t>
            </a:r>
            <a:endParaRPr lang="ja-JP" altLang="en-US" dirty="0">
              <a:solidFill>
                <a:schemeClr val="bg1"/>
              </a:solidFill>
              <a:effectLst>
                <a:outerShdw blurRad="190500" dist="127000" dir="2700000">
                  <a:schemeClr val="bg1"/>
                </a:outerShdw>
              </a:effectLst>
            </a:endParaRPr>
          </a:p>
        </p:txBody>
      </p:sp>
      <p:pic>
        <p:nvPicPr>
          <p:cNvPr id="5" name="2011_0730_94.mpeg">
            <a:hlinkClick r:id="" action="ppaction://media"/>
          </p:cNvPr>
          <p:cNvPicPr/>
          <p:nvPr>
            <a:videoFile r:link="rId1"/>
          </p:nvPr>
        </p:nvPicPr>
        <p:blipFill>
          <a:blip r:embed="rId3"/>
          <a:stretch>
            <a:fillRect/>
          </a:stretch>
        </p:blipFill>
        <p:spPr>
          <a:xfrm>
            <a:off x="0" y="1314679"/>
            <a:ext cx="9144000" cy="5229225"/>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5250"/>
            <a:ext cx="8229600" cy="1143000"/>
          </a:xfrm>
          <a:effectLst>
            <a:outerShdw blurRad="190500" dist="127000" dir="2700000">
              <a:srgbClr val="000000">
                <a:alpha val="43000"/>
              </a:srgbClr>
            </a:outerShdw>
          </a:effectLst>
        </p:spPr>
        <p:txBody>
          <a:bodyPr>
            <a:normAutofit fontScale="90000"/>
          </a:bodyPr>
          <a:lstStyle/>
          <a:p>
            <a:r>
              <a:rPr lang="en-US" altLang="ja-JP" dirty="0" smtClean="0">
                <a:solidFill>
                  <a:srgbClr val="000000"/>
                </a:solidFill>
                <a:effectLst>
                  <a:outerShdw blurRad="190500" dist="127000" dir="2700000">
                    <a:schemeClr val="bg1"/>
                  </a:outerShdw>
                </a:effectLst>
              </a:rPr>
              <a:t>2011</a:t>
            </a:r>
            <a:r>
              <a:rPr lang="ja-JP" altLang="en-US" dirty="0" smtClean="0">
                <a:solidFill>
                  <a:srgbClr val="000000"/>
                </a:solidFill>
                <a:effectLst>
                  <a:outerShdw blurRad="190500" dist="127000" dir="2700000">
                    <a:schemeClr val="bg1"/>
                  </a:outerShdw>
                </a:effectLst>
              </a:rPr>
              <a:t>年</a:t>
            </a:r>
            <a:r>
              <a:rPr lang="en-US" altLang="ja-JP" dirty="0" smtClean="0">
                <a:solidFill>
                  <a:srgbClr val="000000"/>
                </a:solidFill>
                <a:effectLst>
                  <a:outerShdw blurRad="190500" dist="127000" dir="2700000">
                    <a:schemeClr val="bg1"/>
                  </a:outerShdw>
                </a:effectLst>
              </a:rPr>
              <a:t>7</a:t>
            </a:r>
            <a:r>
              <a:rPr lang="ja-JP" altLang="en-US" dirty="0" smtClean="0">
                <a:solidFill>
                  <a:srgbClr val="000000"/>
                </a:solidFill>
                <a:effectLst>
                  <a:outerShdw blurRad="190500" dist="127000" dir="2700000">
                    <a:schemeClr val="bg1"/>
                  </a:outerShdw>
                </a:effectLst>
              </a:rPr>
              <a:t>月</a:t>
            </a:r>
            <a:r>
              <a:rPr lang="en-US" altLang="ja-JP" dirty="0" smtClean="0">
                <a:solidFill>
                  <a:srgbClr val="000000"/>
                </a:solidFill>
                <a:effectLst>
                  <a:outerShdw blurRad="190500" dist="127000" dir="2700000">
                    <a:schemeClr val="bg1"/>
                  </a:outerShdw>
                </a:effectLst>
              </a:rPr>
              <a:t>30</a:t>
            </a:r>
            <a:r>
              <a:rPr lang="ja-JP" altLang="en-US" dirty="0" smtClean="0">
                <a:solidFill>
                  <a:srgbClr val="000000"/>
                </a:solidFill>
                <a:effectLst>
                  <a:outerShdw blurRad="190500" dist="127000" dir="2700000">
                    <a:schemeClr val="bg1"/>
                  </a:outerShdw>
                </a:effectLst>
              </a:rPr>
              <a:t>日　</a:t>
            </a:r>
            <a:r>
              <a:rPr lang="en-US" altLang="ja-JP" dirty="0" smtClean="0">
                <a:solidFill>
                  <a:srgbClr val="000000"/>
                </a:solidFill>
                <a:effectLst>
                  <a:outerShdw blurRad="190500" dist="127000" dir="2700000">
                    <a:schemeClr val="bg1"/>
                  </a:outerShdw>
                </a:effectLst>
              </a:rPr>
              <a:t>02</a:t>
            </a:r>
            <a:r>
              <a:rPr lang="ja-JP" altLang="en-US" dirty="0" smtClean="0">
                <a:solidFill>
                  <a:srgbClr val="000000"/>
                </a:solidFill>
                <a:effectLst>
                  <a:outerShdw blurRad="190500" dist="127000" dir="2700000">
                    <a:schemeClr val="bg1"/>
                  </a:outerShdw>
                </a:effectLst>
              </a:rPr>
              <a:t>：</a:t>
            </a:r>
            <a:r>
              <a:rPr lang="en-US" altLang="ja-JP" dirty="0" smtClean="0">
                <a:solidFill>
                  <a:srgbClr val="000000"/>
                </a:solidFill>
                <a:effectLst>
                  <a:outerShdw blurRad="190500" dist="127000" dir="2700000">
                    <a:schemeClr val="bg1"/>
                  </a:outerShdw>
                </a:effectLst>
              </a:rPr>
              <a:t>09</a:t>
            </a:r>
            <a:r>
              <a:rPr lang="ja-JP" altLang="en-US" dirty="0" smtClean="0">
                <a:solidFill>
                  <a:srgbClr val="000000"/>
                </a:solidFill>
                <a:effectLst>
                  <a:outerShdw blurRad="190500" dist="127000" dir="2700000">
                    <a:schemeClr val="bg1"/>
                  </a:outerShdw>
                </a:effectLst>
              </a:rPr>
              <a:t>　</a:t>
            </a:r>
            <a:r>
              <a:rPr lang="en-US" altLang="ja-JP" dirty="0" smtClean="0">
                <a:solidFill>
                  <a:srgbClr val="000000"/>
                </a:solidFill>
                <a:effectLst>
                  <a:outerShdw blurRad="190500" dist="127000" dir="2700000">
                    <a:schemeClr val="bg1"/>
                  </a:outerShdw>
                </a:effectLst>
              </a:rPr>
              <a:t>M9.3</a:t>
            </a:r>
            <a:r>
              <a:rPr lang="ja-JP" altLang="en-US" dirty="0" smtClean="0">
                <a:solidFill>
                  <a:srgbClr val="000000"/>
                </a:solidFill>
                <a:effectLst>
                  <a:outerShdw blurRad="190500" dist="127000" dir="2700000">
                    <a:schemeClr val="bg1"/>
                  </a:outerShdw>
                </a:effectLst>
              </a:rPr>
              <a:t>フレア</a:t>
            </a:r>
            <a:endParaRPr lang="ja-JP" altLang="en-US" dirty="0">
              <a:solidFill>
                <a:srgbClr val="000000"/>
              </a:solidFill>
              <a:effectLst>
                <a:outerShdw blurRad="190500" dist="127000" dir="2700000">
                  <a:schemeClr val="bg1"/>
                </a:outerShdw>
              </a:effectLst>
            </a:endParaRPr>
          </a:p>
        </p:txBody>
      </p:sp>
      <p:pic>
        <p:nvPicPr>
          <p:cNvPr id="5" name="図 4"/>
          <p:cNvPicPr>
            <a:picLocks noChangeAspect="1"/>
          </p:cNvPicPr>
          <p:nvPr/>
        </p:nvPicPr>
        <p:blipFill>
          <a:blip r:embed="rId2"/>
          <a:stretch>
            <a:fillRect/>
          </a:stretch>
        </p:blipFill>
        <p:spPr>
          <a:xfrm>
            <a:off x="2373399" y="1148250"/>
            <a:ext cx="4397202" cy="2494020"/>
          </a:xfrm>
          <a:prstGeom prst="rect">
            <a:avLst/>
          </a:prstGeom>
        </p:spPr>
      </p:pic>
      <p:pic>
        <p:nvPicPr>
          <p:cNvPr id="6" name="図 5"/>
          <p:cNvPicPr>
            <a:picLocks noChangeAspect="1"/>
          </p:cNvPicPr>
          <p:nvPr/>
        </p:nvPicPr>
        <p:blipFill>
          <a:blip r:embed="rId3"/>
          <a:srcRect r="50469"/>
          <a:stretch>
            <a:fillRect/>
          </a:stretch>
        </p:blipFill>
        <p:spPr>
          <a:xfrm>
            <a:off x="457200" y="3784600"/>
            <a:ext cx="3220731" cy="3073400"/>
          </a:xfrm>
          <a:prstGeom prst="rect">
            <a:avLst/>
          </a:prstGeom>
        </p:spPr>
      </p:pic>
      <p:pic>
        <p:nvPicPr>
          <p:cNvPr id="7" name="図 6"/>
          <p:cNvPicPr>
            <a:picLocks noChangeAspect="1"/>
          </p:cNvPicPr>
          <p:nvPr/>
        </p:nvPicPr>
        <p:blipFill>
          <a:blip r:embed="rId3"/>
          <a:srcRect l="50739"/>
          <a:stretch>
            <a:fillRect/>
          </a:stretch>
        </p:blipFill>
        <p:spPr>
          <a:xfrm>
            <a:off x="5483656" y="3784600"/>
            <a:ext cx="3203144" cy="30734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effectLst>
                  <a:outerShdw blurRad="190500" dist="127000" dir="2700000">
                    <a:srgbClr val="000000">
                      <a:alpha val="43000"/>
                    </a:srgbClr>
                  </a:outerShdw>
                </a:effectLst>
              </a:rPr>
              <a:t>研究会でのデータ解析</a:t>
            </a:r>
            <a:endParaRPr lang="ja-JP" altLang="en-US" dirty="0">
              <a:effectLst>
                <a:outerShdw blurRad="190500" dist="127000" dir="2700000">
                  <a:srgbClr val="000000">
                    <a:alpha val="43000"/>
                  </a:srgbClr>
                </a:outerShdw>
              </a:effectLst>
            </a:endParaRPr>
          </a:p>
        </p:txBody>
      </p:sp>
      <p:sp>
        <p:nvSpPr>
          <p:cNvPr id="3" name="コンテンツ プレースホルダ 2"/>
          <p:cNvSpPr>
            <a:spLocks noGrp="1"/>
          </p:cNvSpPr>
          <p:nvPr>
            <p:ph idx="1"/>
          </p:nvPr>
        </p:nvSpPr>
        <p:spPr>
          <a:xfrm>
            <a:off x="457200" y="1805448"/>
            <a:ext cx="8229600" cy="4525963"/>
          </a:xfrm>
        </p:spPr>
        <p:txBody>
          <a:bodyPr/>
          <a:lstStyle/>
          <a:p>
            <a:pPr>
              <a:spcAft>
                <a:spcPts val="1800"/>
              </a:spcAft>
            </a:pPr>
            <a:r>
              <a:rPr lang="en-US" altLang="ja-JP" dirty="0" smtClean="0"/>
              <a:t>RHESSI</a:t>
            </a:r>
            <a:r>
              <a:rPr lang="ja-JP" altLang="en-US" dirty="0" smtClean="0"/>
              <a:t>による硬</a:t>
            </a:r>
            <a:r>
              <a:rPr lang="en-US" altLang="ja-JP" dirty="0" smtClean="0"/>
              <a:t>X</a:t>
            </a:r>
            <a:r>
              <a:rPr lang="ja-JP" altLang="en-US" dirty="0" smtClean="0"/>
              <a:t>線スペクトル解析（梶田）</a:t>
            </a:r>
            <a:endParaRPr lang="en-US" altLang="ja-JP" dirty="0" smtClean="0"/>
          </a:p>
          <a:p>
            <a:pPr>
              <a:spcAft>
                <a:spcPts val="1800"/>
              </a:spcAft>
            </a:pPr>
            <a:r>
              <a:rPr lang="en-US" altLang="ja-JP" dirty="0" err="1" smtClean="0"/>
              <a:t>NoRH</a:t>
            </a:r>
            <a:r>
              <a:rPr lang="ja-JP" altLang="en-US" dirty="0" smtClean="0"/>
              <a:t>による電波画像の作成（</a:t>
            </a:r>
            <a:r>
              <a:rPr lang="en-US" altLang="ja-JP" dirty="0" smtClean="0"/>
              <a:t>17/34</a:t>
            </a:r>
            <a:r>
              <a:rPr lang="ja-JP" altLang="en-US" dirty="0" smtClean="0"/>
              <a:t>）</a:t>
            </a:r>
            <a:r>
              <a:rPr lang="en-US" altLang="ja-JP" dirty="0" smtClean="0"/>
              <a:t/>
            </a:r>
            <a:br>
              <a:rPr lang="en-US" altLang="ja-JP" dirty="0" smtClean="0"/>
            </a:br>
            <a:r>
              <a:rPr lang="en-US" altLang="ja-JP" dirty="0" smtClean="0"/>
              <a:t>	</a:t>
            </a:r>
            <a:r>
              <a:rPr lang="ja-JP" altLang="en-US" sz="2600" dirty="0" smtClean="0"/>
              <a:t>電波ソースと硬</a:t>
            </a:r>
            <a:r>
              <a:rPr lang="en-US" altLang="ja-JP" sz="2600" dirty="0" smtClean="0"/>
              <a:t>X</a:t>
            </a:r>
            <a:r>
              <a:rPr lang="ja-JP" altLang="en-US" sz="2600" dirty="0" smtClean="0"/>
              <a:t>線ソースの位置の違い</a:t>
            </a:r>
            <a:r>
              <a:rPr lang="en-US" altLang="ja-JP" sz="2600" dirty="0" smtClean="0"/>
              <a:t/>
            </a:r>
            <a:br>
              <a:rPr lang="en-US" altLang="ja-JP" sz="2600" dirty="0" smtClean="0"/>
            </a:br>
            <a:r>
              <a:rPr lang="en-US" altLang="ja-JP" sz="2600" dirty="0" smtClean="0"/>
              <a:t>	</a:t>
            </a:r>
            <a:r>
              <a:rPr lang="ja-JP" altLang="en-US" sz="2600" dirty="0" smtClean="0"/>
              <a:t>電波スペクトル解析</a:t>
            </a:r>
            <a:endParaRPr lang="en-US" altLang="ja-JP" sz="2600" dirty="0" smtClean="0"/>
          </a:p>
          <a:p>
            <a:r>
              <a:rPr lang="ja-JP" altLang="en-US" dirty="0" smtClean="0"/>
              <a:t>電波放射は熱放射で説明出来るか？</a:t>
            </a:r>
            <a:r>
              <a:rPr lang="en-US" altLang="ja-JP" dirty="0" smtClean="0"/>
              <a:t/>
            </a:r>
            <a:br>
              <a:rPr lang="en-US" altLang="ja-JP" dirty="0" smtClean="0"/>
            </a:br>
            <a:r>
              <a:rPr lang="en-US" altLang="ja-JP" dirty="0" smtClean="0"/>
              <a:t>	</a:t>
            </a:r>
            <a:r>
              <a:rPr lang="en-US" altLang="ja-JP" sz="2600" dirty="0" smtClean="0"/>
              <a:t>GOES</a:t>
            </a:r>
            <a:r>
              <a:rPr lang="ja-JP" altLang="en-US" sz="2600" dirty="0" smtClean="0"/>
              <a:t>による温度</a:t>
            </a:r>
            <a:r>
              <a:rPr lang="en-US" altLang="ja-JP" sz="2600" dirty="0" smtClean="0"/>
              <a:t>-</a:t>
            </a:r>
            <a:r>
              <a:rPr lang="ja-JP" altLang="en-US" sz="2600" dirty="0" smtClean="0"/>
              <a:t>密度解析</a:t>
            </a:r>
            <a:endParaRPr lang="en-US" altLang="ja-JP" sz="26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図 9" descr="フレア説明図2.ai"/>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648166" y="1819366"/>
            <a:ext cx="5038634" cy="5038634"/>
          </a:xfrm>
          <a:prstGeom prst="rect">
            <a:avLst/>
          </a:prstGeom>
        </p:spPr>
      </p:pic>
      <p:sp>
        <p:nvSpPr>
          <p:cNvPr id="2" name="タイトル 1"/>
          <p:cNvSpPr>
            <a:spLocks noGrp="1"/>
          </p:cNvSpPr>
          <p:nvPr>
            <p:ph type="title"/>
          </p:nvPr>
        </p:nvSpPr>
        <p:spPr>
          <a:xfrm>
            <a:off x="457200" y="0"/>
            <a:ext cx="8229600" cy="1143000"/>
          </a:xfrm>
          <a:effectLst>
            <a:outerShdw blurRad="190500" dist="127000" dir="2700000">
              <a:srgbClr val="000000">
                <a:alpha val="43000"/>
              </a:srgbClr>
            </a:outerShdw>
          </a:effectLst>
        </p:spPr>
        <p:txBody>
          <a:bodyPr>
            <a:normAutofit/>
          </a:bodyPr>
          <a:lstStyle/>
          <a:p>
            <a:pPr algn="l"/>
            <a:r>
              <a:rPr lang="ja-JP" altLang="en-US" dirty="0" smtClean="0"/>
              <a:t>太陽フレアメカニズム</a:t>
            </a:r>
            <a:endParaRPr lang="ja-JP" altLang="en-US" dirty="0"/>
          </a:p>
        </p:txBody>
      </p:sp>
      <p:sp>
        <p:nvSpPr>
          <p:cNvPr id="4" name="テキスト ボックス 3"/>
          <p:cNvSpPr txBox="1"/>
          <p:nvPr/>
        </p:nvSpPr>
        <p:spPr>
          <a:xfrm>
            <a:off x="736600" y="1417638"/>
            <a:ext cx="3964747" cy="523220"/>
          </a:xfrm>
          <a:prstGeom prst="rect">
            <a:avLst/>
          </a:prstGeom>
          <a:noFill/>
        </p:spPr>
        <p:txBody>
          <a:bodyPr wrap="none" rtlCol="0">
            <a:spAutoFit/>
          </a:bodyPr>
          <a:lstStyle/>
          <a:p>
            <a:r>
              <a:rPr kumimoji="1" lang="ja-JP" altLang="en-US" sz="2800" dirty="0" smtClean="0"/>
              <a:t>磁気リコネクションモデル</a:t>
            </a:r>
            <a:endParaRPr kumimoji="1" lang="en-US" altLang="ja-JP" sz="2800" dirty="0" smtClean="0"/>
          </a:p>
        </p:txBody>
      </p:sp>
      <p:pic>
        <p:nvPicPr>
          <p:cNvPr id="9" name="図 8" descr="フレア説明図1.ai"/>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648166" y="1819366"/>
            <a:ext cx="5038634" cy="5038634"/>
          </a:xfrm>
          <a:prstGeom prst="rect">
            <a:avLst/>
          </a:prstGeom>
        </p:spPr>
      </p:pic>
      <p:sp>
        <p:nvSpPr>
          <p:cNvPr id="13" name="上矢印 12"/>
          <p:cNvSpPr/>
          <p:nvPr/>
        </p:nvSpPr>
        <p:spPr>
          <a:xfrm flipH="1">
            <a:off x="6319626" y="1790700"/>
            <a:ext cx="247562" cy="478116"/>
          </a:xfrm>
          <a:prstGeom prst="upArrow">
            <a:avLst>
              <a:gd name="adj1" fmla="val 50000"/>
              <a:gd name="adj2" fmla="val 103384"/>
            </a:avLst>
          </a:prstGeom>
          <a:gradFill>
            <a:gsLst>
              <a:gs pos="0">
                <a:schemeClr val="accent4">
                  <a:lumMod val="75000"/>
                </a:schemeClr>
              </a:gs>
              <a:gs pos="100000">
                <a:schemeClr val="accent4">
                  <a:lumMod val="40000"/>
                  <a:lumOff val="60000"/>
                </a:schemeClr>
              </a:gs>
            </a:gsLst>
          </a:gra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爆発 2 14"/>
          <p:cNvSpPr/>
          <p:nvPr/>
        </p:nvSpPr>
        <p:spPr>
          <a:xfrm rot="18278876">
            <a:off x="5906788" y="3492500"/>
            <a:ext cx="1117600" cy="1117600"/>
          </a:xfrm>
          <a:prstGeom prst="irregularSeal2">
            <a:avLst/>
          </a:prstGeom>
          <a:solidFill>
            <a:schemeClr val="bg1">
              <a:lumMod val="75000"/>
              <a:alpha val="41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図形グループ 19"/>
          <p:cNvGrpSpPr/>
          <p:nvPr/>
        </p:nvGrpSpPr>
        <p:grpSpPr>
          <a:xfrm>
            <a:off x="5757241" y="4509093"/>
            <a:ext cx="1406304" cy="497658"/>
            <a:chOff x="5757241" y="4509093"/>
            <a:chExt cx="1406304" cy="497658"/>
          </a:xfrm>
        </p:grpSpPr>
        <p:sp>
          <p:nvSpPr>
            <p:cNvPr id="16" name="上矢印 15"/>
            <p:cNvSpPr/>
            <p:nvPr/>
          </p:nvSpPr>
          <p:spPr>
            <a:xfrm rot="12600000" flipH="1">
              <a:off x="5757241" y="4509093"/>
              <a:ext cx="257680" cy="497658"/>
            </a:xfrm>
            <a:prstGeom prst="upArrow">
              <a:avLst>
                <a:gd name="adj1" fmla="val 50000"/>
                <a:gd name="adj2" fmla="val 103384"/>
              </a:avLst>
            </a:prstGeom>
            <a:gradFill>
              <a:gsLst>
                <a:gs pos="0">
                  <a:srgbClr val="0046FF">
                    <a:alpha val="64000"/>
                  </a:srgbClr>
                </a:gs>
                <a:gs pos="100000">
                  <a:schemeClr val="tx2">
                    <a:lumMod val="40000"/>
                    <a:lumOff val="60000"/>
                  </a:schemeClr>
                </a:gs>
              </a:gsLst>
            </a:gra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rot="9000000" flipH="1">
              <a:off x="6905865" y="4509094"/>
              <a:ext cx="257680" cy="497657"/>
            </a:xfrm>
            <a:prstGeom prst="upArrow">
              <a:avLst>
                <a:gd name="adj1" fmla="val 50000"/>
                <a:gd name="adj2" fmla="val 103384"/>
              </a:avLst>
            </a:prstGeom>
            <a:gradFill>
              <a:gsLst>
                <a:gs pos="0">
                  <a:srgbClr val="0046FF">
                    <a:alpha val="64000"/>
                  </a:srgbClr>
                </a:gs>
                <a:gs pos="100000">
                  <a:schemeClr val="tx2">
                    <a:lumMod val="40000"/>
                    <a:lumOff val="60000"/>
                  </a:schemeClr>
                </a:gs>
              </a:gsLst>
            </a:gra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5" name="図形グループ 20"/>
          <p:cNvGrpSpPr/>
          <p:nvPr/>
        </p:nvGrpSpPr>
        <p:grpSpPr>
          <a:xfrm>
            <a:off x="5212721" y="5224610"/>
            <a:ext cx="2493816" cy="559826"/>
            <a:chOff x="5212721" y="5224610"/>
            <a:chExt cx="2493816" cy="559826"/>
          </a:xfrm>
        </p:grpSpPr>
        <p:sp>
          <p:nvSpPr>
            <p:cNvPr id="18" name="円/楕円 17"/>
            <p:cNvSpPr/>
            <p:nvPr/>
          </p:nvSpPr>
          <p:spPr>
            <a:xfrm>
              <a:off x="5212721" y="5224610"/>
              <a:ext cx="876300" cy="559826"/>
            </a:xfrm>
            <a:prstGeom prst="ellipse">
              <a:avLst/>
            </a:prstGeom>
            <a:blipFill rotWithShape="1">
              <a:blip r:embed="rId7">
                <a:alphaModFix amt="70000"/>
              </a:blip>
              <a:tile tx="0" ty="0" sx="100000" sy="100000" flip="none" algn="tl"/>
            </a:blipFill>
            <a:ln>
              <a:noFill/>
            </a:ln>
            <a:effectLst>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30237" y="5224610"/>
              <a:ext cx="876300" cy="559826"/>
            </a:xfrm>
            <a:prstGeom prst="ellipse">
              <a:avLst/>
            </a:prstGeom>
            <a:blipFill rotWithShape="1">
              <a:blip r:embed="rId7">
                <a:alphaModFix amt="70000"/>
              </a:blip>
              <a:tile tx="0" ty="0" sx="100000" sy="100000" flip="none" algn="tl"/>
            </a:blipFill>
            <a:ln>
              <a:noFill/>
            </a:ln>
            <a:effectLst>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736600" y="2489200"/>
            <a:ext cx="2506515" cy="369332"/>
          </a:xfrm>
          <a:prstGeom prst="rect">
            <a:avLst/>
          </a:prstGeom>
          <a:noFill/>
        </p:spPr>
        <p:txBody>
          <a:bodyPr wrap="none" rtlCol="0">
            <a:spAutoFit/>
          </a:bodyPr>
          <a:lstStyle/>
          <a:p>
            <a:r>
              <a:rPr lang="ja-JP" altLang="en-US" dirty="0" smtClean="0"/>
              <a:t>磁力線・プラズマが上昇</a:t>
            </a:r>
            <a:endParaRPr kumimoji="1" lang="ja-JP" altLang="en-US" dirty="0"/>
          </a:p>
        </p:txBody>
      </p:sp>
      <p:sp>
        <p:nvSpPr>
          <p:cNvPr id="22" name="テキスト ボックス 21"/>
          <p:cNvSpPr txBox="1"/>
          <p:nvPr/>
        </p:nvSpPr>
        <p:spPr>
          <a:xfrm>
            <a:off x="736600" y="2858532"/>
            <a:ext cx="2647179" cy="369332"/>
          </a:xfrm>
          <a:prstGeom prst="rect">
            <a:avLst/>
          </a:prstGeom>
          <a:noFill/>
        </p:spPr>
        <p:txBody>
          <a:bodyPr wrap="none" rtlCol="0">
            <a:spAutoFit/>
          </a:bodyPr>
          <a:lstStyle/>
          <a:p>
            <a:r>
              <a:rPr kumimoji="1" lang="ja-JP" altLang="en-US" dirty="0" smtClean="0"/>
              <a:t>磁気リコネクションの発生</a:t>
            </a:r>
            <a:endParaRPr kumimoji="1" lang="ja-JP" altLang="en-US" dirty="0"/>
          </a:p>
        </p:txBody>
      </p:sp>
      <p:sp>
        <p:nvSpPr>
          <p:cNvPr id="23" name="テキスト ボックス 22"/>
          <p:cNvSpPr txBox="1"/>
          <p:nvPr/>
        </p:nvSpPr>
        <p:spPr>
          <a:xfrm>
            <a:off x="736600" y="3227864"/>
            <a:ext cx="1107996" cy="369332"/>
          </a:xfrm>
          <a:prstGeom prst="rect">
            <a:avLst/>
          </a:prstGeom>
          <a:noFill/>
        </p:spPr>
        <p:txBody>
          <a:bodyPr wrap="none" rtlCol="0">
            <a:spAutoFit/>
          </a:bodyPr>
          <a:lstStyle/>
          <a:p>
            <a:r>
              <a:rPr kumimoji="1" lang="ja-JP" altLang="en-US" dirty="0" smtClean="0"/>
              <a:t>粒子加速</a:t>
            </a:r>
            <a:endParaRPr kumimoji="1" lang="en-US" altLang="ja-JP" dirty="0" smtClean="0"/>
          </a:p>
        </p:txBody>
      </p:sp>
      <p:sp>
        <p:nvSpPr>
          <p:cNvPr id="24" name="テキスト ボックス 23"/>
          <p:cNvSpPr txBox="1"/>
          <p:nvPr/>
        </p:nvSpPr>
        <p:spPr>
          <a:xfrm>
            <a:off x="736600" y="3597196"/>
            <a:ext cx="1800493" cy="369332"/>
          </a:xfrm>
          <a:prstGeom prst="rect">
            <a:avLst/>
          </a:prstGeom>
          <a:noFill/>
        </p:spPr>
        <p:txBody>
          <a:bodyPr wrap="none" rtlCol="0">
            <a:spAutoFit/>
          </a:bodyPr>
          <a:lstStyle/>
          <a:p>
            <a:r>
              <a:rPr kumimoji="1" lang="ja-JP" altLang="en-US" dirty="0" smtClean="0"/>
              <a:t>彩層付近の加熱</a:t>
            </a:r>
            <a:endParaRPr kumimoji="1" lang="en-US" altLang="ja-JP" dirty="0" smtClean="0"/>
          </a:p>
        </p:txBody>
      </p:sp>
      <p:sp>
        <p:nvSpPr>
          <p:cNvPr id="25" name="テキスト ボックス 24"/>
          <p:cNvSpPr txBox="1"/>
          <p:nvPr/>
        </p:nvSpPr>
        <p:spPr>
          <a:xfrm>
            <a:off x="736600" y="3966528"/>
            <a:ext cx="2160267" cy="369332"/>
          </a:xfrm>
          <a:prstGeom prst="rect">
            <a:avLst/>
          </a:prstGeom>
          <a:noFill/>
        </p:spPr>
        <p:txBody>
          <a:bodyPr wrap="none" rtlCol="0">
            <a:spAutoFit/>
          </a:bodyPr>
          <a:lstStyle/>
          <a:p>
            <a:r>
              <a:rPr kumimoji="1" lang="ja-JP" altLang="en-US" dirty="0" smtClean="0"/>
              <a:t>彩層プラズマの上昇</a:t>
            </a:r>
            <a:endParaRPr kumimoji="1" lang="en-US" altLang="ja-JP"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Horizontal)">
                                      <p:cBhvr>
                                        <p:cTn id="45"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605528" y="838710"/>
            <a:ext cx="6199116" cy="3424634"/>
          </a:xfrm>
          <a:prstGeom prst="rect">
            <a:avLst/>
          </a:prstGeom>
        </p:spPr>
      </p:pic>
      <p:sp>
        <p:nvSpPr>
          <p:cNvPr id="2" name="タイトル 1"/>
          <p:cNvSpPr>
            <a:spLocks noGrp="1"/>
          </p:cNvSpPr>
          <p:nvPr>
            <p:ph type="title"/>
          </p:nvPr>
        </p:nvSpPr>
        <p:spPr>
          <a:xfrm>
            <a:off x="457200" y="0"/>
            <a:ext cx="8229600" cy="1143000"/>
          </a:xfrm>
          <a:effectLst>
            <a:outerShdw blurRad="190500" dist="127000" dir="2700000">
              <a:srgbClr val="000000">
                <a:alpha val="43000"/>
              </a:srgbClr>
            </a:outerShdw>
          </a:effectLst>
        </p:spPr>
        <p:txBody>
          <a:bodyPr/>
          <a:lstStyle/>
          <a:p>
            <a:pPr algn="l"/>
            <a:r>
              <a:rPr lang="ja-JP" altLang="en-US" dirty="0"/>
              <a:t>太陽フレアの前兆現象</a:t>
            </a:r>
            <a:r>
              <a:rPr lang="ja-JP" dirty="0" smtClean="0"/>
              <a:t> </a:t>
            </a:r>
            <a:endParaRPr lang="ja-JP" altLang="en-US" dirty="0"/>
          </a:p>
        </p:txBody>
      </p:sp>
      <p:pic>
        <p:nvPicPr>
          <p:cNvPr id="11" name="図 10" descr="プリフレアイメージ図.ai"/>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83175" y="3941797"/>
            <a:ext cx="7377650" cy="289902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466"/>
            <a:ext cx="8229600" cy="1143000"/>
          </a:xfrm>
          <a:effectLst>
            <a:outerShdw blurRad="190500" dist="127000" dir="2700000">
              <a:srgbClr val="000000">
                <a:alpha val="43000"/>
              </a:srgbClr>
            </a:outerShdw>
          </a:effectLst>
        </p:spPr>
        <p:txBody>
          <a:bodyPr/>
          <a:lstStyle/>
          <a:p>
            <a:pPr algn="l"/>
            <a:r>
              <a:rPr lang="ja-JP" altLang="en-US" dirty="0" smtClean="0"/>
              <a:t>前兆現象に関する過去の研究</a:t>
            </a:r>
            <a:endParaRPr lang="ja-JP" altLang="en-US" dirty="0"/>
          </a:p>
        </p:txBody>
      </p:sp>
      <p:sp>
        <p:nvSpPr>
          <p:cNvPr id="7" name="テキスト ボックス 6"/>
          <p:cNvSpPr txBox="1"/>
          <p:nvPr/>
        </p:nvSpPr>
        <p:spPr>
          <a:xfrm>
            <a:off x="458748" y="1515365"/>
            <a:ext cx="7158430" cy="1077218"/>
          </a:xfrm>
          <a:prstGeom prst="rect">
            <a:avLst/>
          </a:prstGeom>
          <a:noFill/>
        </p:spPr>
        <p:txBody>
          <a:bodyPr wrap="none" rtlCol="0">
            <a:spAutoFit/>
          </a:bodyPr>
          <a:lstStyle/>
          <a:p>
            <a:r>
              <a:rPr lang="en-US" altLang="ja-JP" sz="3200" dirty="0" smtClean="0"/>
              <a:t>F.FARNIK and S.K.SAVY</a:t>
            </a:r>
            <a:r>
              <a:rPr lang="ja-JP" altLang="en-US" sz="3200" dirty="0" smtClean="0"/>
              <a:t>（</a:t>
            </a:r>
            <a:r>
              <a:rPr lang="en-US" altLang="ja-JP" sz="3200" dirty="0" smtClean="0"/>
              <a:t>1998</a:t>
            </a:r>
            <a:r>
              <a:rPr lang="ja-JP" altLang="en-US" sz="3200" dirty="0" smtClean="0"/>
              <a:t>）</a:t>
            </a:r>
            <a:endParaRPr lang="en-US" altLang="ja-JP" sz="3200" dirty="0" smtClean="0"/>
          </a:p>
          <a:p>
            <a:r>
              <a:rPr lang="en-US" altLang="ja-JP" sz="3200" dirty="0" smtClean="0"/>
              <a:t>	</a:t>
            </a:r>
            <a:r>
              <a:rPr lang="ja-JP" altLang="en-US" sz="2200" dirty="0" smtClean="0"/>
              <a:t>前兆現象の放射は活動領域の放射と差が見られない。</a:t>
            </a:r>
            <a:endParaRPr lang="en-US" altLang="ja-JP" sz="2200" dirty="0" smtClean="0"/>
          </a:p>
        </p:txBody>
      </p:sp>
      <p:sp>
        <p:nvSpPr>
          <p:cNvPr id="4" name="テキスト ボックス 3"/>
          <p:cNvSpPr txBox="1"/>
          <p:nvPr/>
        </p:nvSpPr>
        <p:spPr>
          <a:xfrm>
            <a:off x="457200" y="2823630"/>
            <a:ext cx="7369889" cy="1000274"/>
          </a:xfrm>
          <a:prstGeom prst="rect">
            <a:avLst/>
          </a:prstGeom>
          <a:noFill/>
        </p:spPr>
        <p:txBody>
          <a:bodyPr wrap="none" rtlCol="0">
            <a:spAutoFit/>
          </a:bodyPr>
          <a:lstStyle/>
          <a:p>
            <a:pPr>
              <a:spcAft>
                <a:spcPts val="600"/>
              </a:spcAft>
            </a:pPr>
            <a:r>
              <a:rPr lang="ja-JP" altLang="en-US" sz="3200" dirty="0" smtClean="0"/>
              <a:t>浅井</a:t>
            </a:r>
            <a:r>
              <a:rPr lang="en-US" altLang="ja-JP" sz="3200" dirty="0" smtClean="0"/>
              <a:t> et al.</a:t>
            </a:r>
            <a:r>
              <a:rPr lang="ja-JP" altLang="en-US" sz="3200" dirty="0" smtClean="0"/>
              <a:t>（</a:t>
            </a:r>
            <a:r>
              <a:rPr lang="en-US" altLang="ja-JP" sz="3200" dirty="0" smtClean="0"/>
              <a:t>2009</a:t>
            </a:r>
            <a:r>
              <a:rPr lang="ja-JP" altLang="en-US" sz="3200" dirty="0" smtClean="0"/>
              <a:t>）</a:t>
            </a:r>
            <a:endParaRPr lang="en-US" altLang="ja-JP" sz="4000" dirty="0" smtClean="0"/>
          </a:p>
          <a:p>
            <a:r>
              <a:rPr lang="en-US" altLang="ja-JP" sz="2000" dirty="0" smtClean="0"/>
              <a:t>	</a:t>
            </a:r>
            <a:r>
              <a:rPr lang="ja-JP" altLang="en-US" sz="2200" dirty="0" smtClean="0"/>
              <a:t>プリフレア期に電波と硬</a:t>
            </a:r>
            <a:r>
              <a:rPr lang="en-US" altLang="ja-JP" sz="2200" dirty="0" smtClean="0"/>
              <a:t>X</a:t>
            </a:r>
            <a:r>
              <a:rPr lang="ja-JP" altLang="en-US" sz="2200" dirty="0" smtClean="0"/>
              <a:t>線で非熱的粒子の存在を確認。</a:t>
            </a:r>
            <a:endParaRPr lang="en-US" altLang="ja-JP" sz="2200" dirty="0" smtClean="0"/>
          </a:p>
        </p:txBody>
      </p:sp>
      <p:sp>
        <p:nvSpPr>
          <p:cNvPr id="5" name="テキスト ボックス 4"/>
          <p:cNvSpPr txBox="1"/>
          <p:nvPr/>
        </p:nvSpPr>
        <p:spPr>
          <a:xfrm>
            <a:off x="467959" y="4054951"/>
            <a:ext cx="7172619" cy="1077218"/>
          </a:xfrm>
          <a:prstGeom prst="rect">
            <a:avLst/>
          </a:prstGeom>
          <a:noFill/>
        </p:spPr>
        <p:txBody>
          <a:bodyPr wrap="none" rtlCol="0">
            <a:spAutoFit/>
          </a:bodyPr>
          <a:lstStyle/>
          <a:p>
            <a:r>
              <a:rPr lang="en-US" altLang="ja-JP" sz="3200" dirty="0" err="1" smtClean="0"/>
              <a:t>M.Battaglia</a:t>
            </a:r>
            <a:r>
              <a:rPr lang="ja-JP" altLang="en-US" sz="3200" dirty="0" smtClean="0"/>
              <a:t>（</a:t>
            </a:r>
            <a:r>
              <a:rPr lang="en-US" altLang="ja-JP" sz="3200" dirty="0" smtClean="0"/>
              <a:t>2009</a:t>
            </a:r>
            <a:r>
              <a:rPr lang="ja-JP" altLang="en-US" sz="3200" dirty="0" smtClean="0"/>
              <a:t>）</a:t>
            </a:r>
            <a:endParaRPr lang="en-US" altLang="ja-JP" sz="3200" dirty="0" smtClean="0"/>
          </a:p>
          <a:p>
            <a:r>
              <a:rPr lang="en-US" altLang="ja-JP" sz="3200" dirty="0" smtClean="0"/>
              <a:t>	</a:t>
            </a:r>
            <a:r>
              <a:rPr lang="ja-JP" altLang="en-US" sz="2200" dirty="0" smtClean="0"/>
              <a:t>プリフレア期の硬</a:t>
            </a:r>
            <a:r>
              <a:rPr lang="en-US" altLang="ja-JP" sz="2200" dirty="0" smtClean="0"/>
              <a:t>X</a:t>
            </a:r>
            <a:r>
              <a:rPr lang="ja-JP" altLang="en-US" sz="2200" dirty="0" smtClean="0"/>
              <a:t>線の増光は彩層蒸発で説明出来る。</a:t>
            </a:r>
            <a:endParaRPr lang="en-US" altLang="ja-JP" sz="2200" dirty="0" smtClean="0"/>
          </a:p>
        </p:txBody>
      </p:sp>
      <p:sp>
        <p:nvSpPr>
          <p:cNvPr id="6" name="テキスト ボックス 5"/>
          <p:cNvSpPr txBox="1"/>
          <p:nvPr/>
        </p:nvSpPr>
        <p:spPr>
          <a:xfrm>
            <a:off x="457200" y="5363216"/>
            <a:ext cx="8378415" cy="954107"/>
          </a:xfrm>
          <a:prstGeom prst="rect">
            <a:avLst/>
          </a:prstGeom>
          <a:noFill/>
        </p:spPr>
        <p:txBody>
          <a:bodyPr wrap="none" rtlCol="0">
            <a:spAutoFit/>
          </a:bodyPr>
          <a:lstStyle/>
          <a:p>
            <a:r>
              <a:rPr lang="en-US" altLang="ja-JP" sz="3200" dirty="0" smtClean="0"/>
              <a:t>Alexander </a:t>
            </a:r>
            <a:r>
              <a:rPr lang="en-US" altLang="ja-JP" sz="3200" dirty="0" err="1" smtClean="0"/>
              <a:t>A.Altyntsev</a:t>
            </a:r>
            <a:r>
              <a:rPr lang="ja-JP" altLang="en-US" sz="3200" dirty="0" smtClean="0"/>
              <a:t>（</a:t>
            </a:r>
            <a:r>
              <a:rPr lang="en-US" altLang="ja-JP" sz="3200" dirty="0" smtClean="0"/>
              <a:t>2012</a:t>
            </a:r>
            <a:r>
              <a:rPr lang="ja-JP" altLang="en-US" sz="3200" dirty="0" smtClean="0"/>
              <a:t>）</a:t>
            </a:r>
            <a:endParaRPr lang="en-US" altLang="ja-JP" sz="3200" dirty="0" smtClean="0"/>
          </a:p>
          <a:p>
            <a:r>
              <a:rPr lang="en-US" altLang="ja-JP" sz="2400" dirty="0" smtClean="0"/>
              <a:t>	</a:t>
            </a:r>
            <a:r>
              <a:rPr lang="ja-JP" altLang="en-US" sz="2200" dirty="0" smtClean="0"/>
              <a:t>プリフレア期の電波の放射は非熱的電子が無いと説明出来ない。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078"/>
            <a:ext cx="8229600" cy="1143000"/>
          </a:xfrm>
          <a:effectLst>
            <a:outerShdw blurRad="190500" dist="127000" dir="2700000">
              <a:srgbClr val="000000">
                <a:alpha val="43000"/>
              </a:srgbClr>
            </a:outerShdw>
          </a:effectLst>
        </p:spPr>
        <p:txBody>
          <a:bodyPr/>
          <a:lstStyle/>
          <a:p>
            <a:pPr algn="l"/>
            <a:r>
              <a:rPr lang="ja-JP" altLang="en-US" dirty="0" smtClean="0"/>
              <a:t>目的</a:t>
            </a:r>
            <a:endParaRPr lang="ja-JP" altLang="en-US" dirty="0"/>
          </a:p>
        </p:txBody>
      </p:sp>
      <p:sp>
        <p:nvSpPr>
          <p:cNvPr id="4" name="テキスト ボックス 3"/>
          <p:cNvSpPr txBox="1"/>
          <p:nvPr/>
        </p:nvSpPr>
        <p:spPr>
          <a:xfrm>
            <a:off x="457200" y="4590996"/>
            <a:ext cx="8229600" cy="1569660"/>
          </a:xfrm>
          <a:prstGeom prst="rect">
            <a:avLst/>
          </a:prstGeom>
          <a:noFill/>
        </p:spPr>
        <p:txBody>
          <a:bodyPr wrap="square" rtlCol="0">
            <a:spAutoFit/>
          </a:bodyPr>
          <a:lstStyle/>
          <a:p>
            <a:r>
              <a:rPr lang="ja-JP" altLang="en-US" sz="2400" dirty="0" smtClean="0"/>
              <a:t>硬</a:t>
            </a:r>
            <a:r>
              <a:rPr lang="en-US" altLang="ja-JP" sz="2400" dirty="0" smtClean="0"/>
              <a:t>X</a:t>
            </a:r>
            <a:r>
              <a:rPr lang="ja-JP" altLang="en-US" sz="2400" dirty="0" smtClean="0"/>
              <a:t>線と電波のスペクトル解析をすることで、太陽フレアの前兆現象において非熱的粒子がどのタイミングで生成されているのかを見極め、高エネルギー粒子の生成メカニズムを解明する。 </a:t>
            </a:r>
          </a:p>
          <a:p>
            <a:endParaRPr kumimoji="1" lang="ja-JP" altLang="en-US" sz="2400" dirty="0"/>
          </a:p>
        </p:txBody>
      </p:sp>
      <p:sp>
        <p:nvSpPr>
          <p:cNvPr id="5" name="テキスト ボックス 4"/>
          <p:cNvSpPr txBox="1"/>
          <p:nvPr/>
        </p:nvSpPr>
        <p:spPr>
          <a:xfrm>
            <a:off x="423869" y="1579157"/>
            <a:ext cx="8296262" cy="461665"/>
          </a:xfrm>
          <a:prstGeom prst="rect">
            <a:avLst/>
          </a:prstGeom>
          <a:noFill/>
        </p:spPr>
        <p:txBody>
          <a:bodyPr wrap="none" rtlCol="0">
            <a:spAutoFit/>
          </a:bodyPr>
          <a:lstStyle/>
          <a:p>
            <a:r>
              <a:rPr lang="ja-JP" altLang="en-US" sz="2400" dirty="0" smtClean="0"/>
              <a:t>プリフレア期に電子が加速されているかどうか分かっていない。</a:t>
            </a:r>
            <a:endParaRPr kumimoji="1" lang="ja-JP" altLang="en-US" sz="2400" dirty="0"/>
          </a:p>
        </p:txBody>
      </p:sp>
      <p:sp>
        <p:nvSpPr>
          <p:cNvPr id="7" name="テキスト ボックス 6"/>
          <p:cNvSpPr txBox="1"/>
          <p:nvPr/>
        </p:nvSpPr>
        <p:spPr>
          <a:xfrm>
            <a:off x="1231340" y="2429926"/>
            <a:ext cx="6681320" cy="1200328"/>
          </a:xfrm>
          <a:prstGeom prst="rect">
            <a:avLst/>
          </a:prstGeom>
          <a:noFill/>
        </p:spPr>
        <p:txBody>
          <a:bodyPr wrap="square" rtlCol="0">
            <a:spAutoFit/>
          </a:bodyPr>
          <a:lstStyle/>
          <a:p>
            <a:r>
              <a:rPr lang="en-US" altLang="ja-JP" sz="2400" dirty="0" smtClean="0"/>
              <a:t>2010〜2011</a:t>
            </a:r>
            <a:r>
              <a:rPr lang="ja-JP" altLang="en-US" sz="2400" dirty="0" smtClean="0"/>
              <a:t>年の</a:t>
            </a:r>
            <a:r>
              <a:rPr lang="en-US" altLang="ja-JP" sz="2400" dirty="0" smtClean="0"/>
              <a:t>M</a:t>
            </a:r>
            <a:r>
              <a:rPr lang="ja-JP" altLang="en-US" sz="2400" dirty="0" smtClean="0"/>
              <a:t>・</a:t>
            </a:r>
            <a:r>
              <a:rPr lang="en-US" altLang="ja-JP" sz="2400" dirty="0" smtClean="0"/>
              <a:t>X</a:t>
            </a:r>
            <a:r>
              <a:rPr lang="ja-JP" altLang="en-US" sz="2400" dirty="0" smtClean="0"/>
              <a:t>クラスフレアを調べたところ、硬</a:t>
            </a:r>
            <a:r>
              <a:rPr lang="en-US" altLang="ja-JP" sz="2400" dirty="0" smtClean="0"/>
              <a:t>X</a:t>
            </a:r>
            <a:r>
              <a:rPr lang="ja-JP" altLang="en-US" sz="2400" dirty="0" smtClean="0"/>
              <a:t>線でもプリカーサーやプリフレアが確認された。</a:t>
            </a:r>
            <a:endParaRPr lang="en-US" altLang="ja-JP" sz="2400" dirty="0" smtClean="0"/>
          </a:p>
          <a:p>
            <a:r>
              <a:rPr lang="ja-JP" altLang="en-US" sz="2400" dirty="0" smtClean="0"/>
              <a:t>（梶田</a:t>
            </a:r>
            <a:r>
              <a:rPr lang="en-US" altLang="ja-JP" sz="2400" dirty="0" smtClean="0"/>
              <a:t>2012</a:t>
            </a:r>
            <a:r>
              <a:rPr lang="ja-JP" altLang="en-US" sz="2400" dirty="0" smtClean="0"/>
              <a:t>年卒論）</a:t>
            </a:r>
            <a:endParaRPr lang="en-US" altLang="ja-JP" sz="2400" dirty="0" smtClean="0"/>
          </a:p>
        </p:txBody>
      </p:sp>
      <p:sp>
        <p:nvSpPr>
          <p:cNvPr id="8" name="下矢印 7"/>
          <p:cNvSpPr/>
          <p:nvPr/>
        </p:nvSpPr>
        <p:spPr>
          <a:xfrm>
            <a:off x="4117332" y="3819527"/>
            <a:ext cx="909336" cy="674720"/>
          </a:xfrm>
          <a:prstGeom prst="downArrow">
            <a:avLst>
              <a:gd name="adj1" fmla="val 50000"/>
              <a:gd name="adj2" fmla="val 51237"/>
            </a:avLst>
          </a:prstGeom>
          <a:noFill/>
          <a:ln w="25400" cap="flat" cmpd="sng" algn="ctr">
            <a:solidFill>
              <a:schemeClr val="tx2">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304693" y="1161078"/>
          <a:ext cx="8534614" cy="5120764"/>
        </p:xfrm>
        <a:graphic>
          <a:graphicData uri="http://schemas.openxmlformats.org/drawingml/2006/table">
            <a:tbl>
              <a:tblPr/>
              <a:tblGrid>
                <a:gridCol w="272633"/>
                <a:gridCol w="960144"/>
                <a:gridCol w="355609"/>
                <a:gridCol w="379316"/>
                <a:gridCol w="687511"/>
                <a:gridCol w="1327607"/>
                <a:gridCol w="1268338"/>
                <a:gridCol w="1327607"/>
                <a:gridCol w="1955849"/>
              </a:tblGrid>
              <a:tr h="391170">
                <a:tc>
                  <a:txBody>
                    <a:bodyPr/>
                    <a:lstStyle/>
                    <a:p>
                      <a:pPr algn="l" fontAlgn="ctr"/>
                      <a:r>
                        <a:rPr lang="ja-JP" altLang="en-US" sz="800" b="0" i="0" u="none" strike="noStrike">
                          <a:latin typeface="ＭＳ Ｐゴシック"/>
                        </a:rPr>
                        <a:t>　</a:t>
                      </a:r>
                    </a:p>
                  </a:txBody>
                  <a:tcPr marL="11854" marR="11854" marT="1185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a:latin typeface="ＭＳ Ｐゴシック"/>
                        </a:rPr>
                        <a:t>日にち</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a:latin typeface="ＭＳ Ｐゴシック"/>
                        </a:rPr>
                        <a:t>時間</a:t>
                      </a:r>
                    </a:p>
                  </a:txBody>
                  <a:tcPr marL="11854" marR="11854" marT="1185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a:latin typeface="ＭＳ Ｐゴシック"/>
                        </a:rPr>
                        <a:t>クラス</a:t>
                      </a:r>
                    </a:p>
                  </a:txBody>
                  <a:tcPr marL="11854" marR="11854" marT="1185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a:latin typeface="ＭＳ Ｐゴシック"/>
                        </a:rPr>
                        <a:t>場所</a:t>
                      </a:r>
                    </a:p>
                  </a:txBody>
                  <a:tcPr marL="11854" marR="11854" marT="1185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a:latin typeface="ＭＳ Ｐゴシック"/>
                        </a:rPr>
                        <a:t>前兆現象</a:t>
                      </a:r>
                    </a:p>
                  </a:txBody>
                  <a:tcPr marL="11854" marR="11854" marT="1185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a:latin typeface="ＭＳ Ｐゴシック"/>
                        </a:rPr>
                        <a:t>位置関係</a:t>
                      </a:r>
                    </a:p>
                  </a:txBody>
                  <a:tcPr marL="11854" marR="11854" marT="1185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a:latin typeface="ＭＳ Ｐゴシック"/>
                        </a:rPr>
                        <a:t>前兆の観測最大</a:t>
                      </a:r>
                    </a:p>
                  </a:txBody>
                  <a:tcPr marL="11854" marR="11854" marT="1185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800" b="0" i="0" u="none" strike="noStrike" dirty="0" smtClean="0">
                          <a:latin typeface="ＭＳ Ｐゴシック"/>
                        </a:rPr>
                        <a:t>イラプション</a:t>
                      </a:r>
                      <a:endParaRPr lang="ja-JP" altLang="en-US" sz="800" b="0" i="0" u="none" strike="noStrike" dirty="0">
                        <a:latin typeface="ＭＳ Ｐゴシック"/>
                      </a:endParaRPr>
                    </a:p>
                  </a:txBody>
                  <a:tcPr marL="11854" marR="11854" marT="1185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48926">
                <a:tc>
                  <a:txBody>
                    <a:bodyPr/>
                    <a:lstStyle/>
                    <a:p>
                      <a:pPr algn="ctr" fontAlgn="b"/>
                      <a:r>
                        <a:rPr lang="en-US" altLang="ja-JP" sz="800" b="0" i="0" u="none" strike="noStrike">
                          <a:latin typeface="ＭＳ Ｐゴシック"/>
                        </a:rPr>
                        <a:t>1</a:t>
                      </a:r>
                    </a:p>
                  </a:txBody>
                  <a:tcPr marL="11854" marR="11854" marT="11854"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latin typeface="ＭＳ Ｐゴシック"/>
                        </a:rPr>
                        <a:t>2012</a:t>
                      </a:r>
                      <a:r>
                        <a:rPr lang="ja-JP" altLang="en-US" sz="800" b="0" i="0" u="none" strike="noStrike">
                          <a:latin typeface="ＭＳ Ｐゴシック"/>
                        </a:rPr>
                        <a:t>年</a:t>
                      </a:r>
                      <a:r>
                        <a:rPr lang="en-US" altLang="ja-JP" sz="800" b="0" i="0" u="none" strike="noStrike">
                          <a:latin typeface="ＭＳ Ｐゴシック"/>
                        </a:rPr>
                        <a:t>7</a:t>
                      </a:r>
                      <a:r>
                        <a:rPr lang="ja-JP" altLang="en-US" sz="800" b="0" i="0" u="none" strike="noStrike">
                          <a:latin typeface="ＭＳ Ｐゴシック"/>
                        </a:rPr>
                        <a:t>月</a:t>
                      </a:r>
                      <a:r>
                        <a:rPr lang="en-US" altLang="ja-JP" sz="800" b="0" i="0" u="none" strike="noStrike">
                          <a:latin typeface="ＭＳ Ｐゴシック"/>
                        </a:rPr>
                        <a:t>12</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16:49</a:t>
                      </a:r>
                    </a:p>
                  </a:txBody>
                  <a:tcPr marL="11854" marR="11854" marT="1185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X1.4</a:t>
                      </a:r>
                    </a:p>
                  </a:txBody>
                  <a:tcPr marL="11854" marR="11854" marT="1185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[40,-301]</a:t>
                      </a:r>
                    </a:p>
                  </a:txBody>
                  <a:tcPr marL="11854" marR="11854" marT="1185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dirty="0">
                          <a:latin typeface="ＭＳ Ｐゴシック"/>
                        </a:rPr>
                        <a:t>PC</a:t>
                      </a:r>
                      <a:r>
                        <a:rPr lang="ja-JP" altLang="en-US" sz="800" b="0" i="0" u="none" strike="noStrike" dirty="0">
                          <a:latin typeface="ＭＳ Ｐゴシック"/>
                        </a:rPr>
                        <a:t>、</a:t>
                      </a:r>
                      <a:r>
                        <a:rPr lang="en-US" altLang="ja-JP" sz="800" b="0" i="0" u="none" strike="noStrike" dirty="0">
                          <a:latin typeface="ＭＳ Ｐゴシック"/>
                        </a:rPr>
                        <a:t>PF(</a:t>
                      </a:r>
                      <a:r>
                        <a:rPr lang="ja-JP" altLang="en-US" sz="800" b="0" i="0" u="none" strike="noStrike" dirty="0">
                          <a:latin typeface="ＭＳ Ｐゴシック"/>
                        </a:rPr>
                        <a:t>判断難・像合成可</a:t>
                      </a:r>
                      <a:r>
                        <a:rPr lang="en-US" altLang="ja-JP" sz="800" b="0" i="0" u="none" strike="noStrike" dirty="0">
                          <a:latin typeface="ＭＳ Ｐゴシック"/>
                        </a:rPr>
                        <a:t>)</a:t>
                      </a:r>
                    </a:p>
                  </a:txBody>
                  <a:tcPr marL="11854" marR="11854" marT="1185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同じ</a:t>
                      </a:r>
                    </a:p>
                  </a:txBody>
                  <a:tcPr marL="11854" marR="11854" marT="1185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12-25</a:t>
                      </a:r>
                    </a:p>
                  </a:txBody>
                  <a:tcPr marL="11854" marR="11854" marT="1185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2</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2012</a:t>
                      </a:r>
                      <a:r>
                        <a:rPr lang="ja-JP" altLang="en-US" sz="800" b="0" i="0" u="none" strike="noStrike">
                          <a:latin typeface="ＭＳ Ｐゴシック"/>
                        </a:rPr>
                        <a:t>年</a:t>
                      </a:r>
                      <a:r>
                        <a:rPr lang="en-US" altLang="ja-JP" sz="800" b="0" i="0" u="none" strike="noStrike">
                          <a:latin typeface="ＭＳ Ｐゴシック"/>
                        </a:rPr>
                        <a:t>10</a:t>
                      </a:r>
                      <a:r>
                        <a:rPr lang="ja-JP" altLang="en-US" sz="800" b="0" i="0" u="none" strike="noStrike">
                          <a:latin typeface="ＭＳ Ｐゴシック"/>
                        </a:rPr>
                        <a:t>月</a:t>
                      </a:r>
                      <a:r>
                        <a:rPr lang="en-US" altLang="ja-JP" sz="800" b="0" i="0" u="none" strike="noStrike">
                          <a:latin typeface="ＭＳ Ｐゴシック"/>
                        </a:rPr>
                        <a:t>20</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18:14</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M9.0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[-949,-222]</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PF</a:t>
                      </a:r>
                      <a:r>
                        <a:rPr lang="ja-JP" altLang="en-US" sz="800" b="0" i="0" u="none" strike="noStrike">
                          <a:latin typeface="ＭＳ Ｐゴシック"/>
                        </a:rPr>
                        <a:t>（メイン初期</a:t>
                      </a:r>
                      <a:r>
                        <a:rPr lang="en-US" altLang="ja-JP" sz="800" b="0" i="0" u="none" strike="noStrike">
                          <a:latin typeface="ＭＳ Ｐゴシック"/>
                        </a:rPr>
                        <a:t>?</a:t>
                      </a:r>
                      <a:r>
                        <a:rPr lang="ja-JP" altLang="en-US" sz="800" b="0" i="0" u="none" strike="noStrike">
                          <a:latin typeface="ＭＳ Ｐゴシック"/>
                        </a:rPr>
                        <a:t>）</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同じ</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a:t>
                      </a:r>
                      <a:r>
                        <a:rPr lang="ja-JP" altLang="en-US" sz="800" b="0" i="0" u="none" strike="noStrike">
                          <a:latin typeface="ＭＳ Ｐゴシック"/>
                        </a:rPr>
                        <a:t>、</a:t>
                      </a:r>
                      <a:r>
                        <a:rPr lang="en-US" altLang="ja-JP" sz="800" b="0" i="0" u="none" strike="noStrike">
                          <a:latin typeface="ＭＳ Ｐゴシック"/>
                        </a:rPr>
                        <a:t>171</a:t>
                      </a:r>
                      <a:r>
                        <a:rPr lang="ja-JP" altLang="en-US" sz="800" b="0" i="0" u="none" strike="noStrike">
                          <a:latin typeface="ＭＳ Ｐゴシック"/>
                        </a:rPr>
                        <a:t>、</a:t>
                      </a:r>
                      <a:r>
                        <a:rPr lang="en-US" altLang="ja-JP" sz="800" b="0" i="0" u="none" strike="noStrike">
                          <a:latin typeface="ＭＳ Ｐゴシック"/>
                        </a:rPr>
                        <a:t>304Å</a:t>
                      </a:r>
                      <a:r>
                        <a:rPr lang="ja-JP" altLang="en-US" sz="800" b="0" i="0" u="none" strike="noStrike">
                          <a:latin typeface="ＭＳ Ｐゴシック"/>
                        </a:rPr>
                        <a:t>で確認</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3</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2012</a:t>
                      </a:r>
                      <a:r>
                        <a:rPr lang="ja-JP" altLang="en-US" sz="800" b="0" i="0" u="none" strike="noStrike">
                          <a:latin typeface="ＭＳ Ｐゴシック"/>
                        </a:rPr>
                        <a:t>年</a:t>
                      </a:r>
                      <a:r>
                        <a:rPr lang="en-US" altLang="ja-JP" sz="800" b="0" i="0" u="none" strike="noStrike">
                          <a:latin typeface="ＭＳ Ｐゴシック"/>
                        </a:rPr>
                        <a:t>7</a:t>
                      </a:r>
                      <a:r>
                        <a:rPr lang="ja-JP" altLang="en-US" sz="800" b="0" i="0" u="none" strike="noStrike">
                          <a:latin typeface="ＭＳ Ｐゴシック"/>
                        </a:rPr>
                        <a:t>月</a:t>
                      </a:r>
                      <a:r>
                        <a:rPr lang="en-US" altLang="ja-JP" sz="800" b="0" i="0" u="none" strike="noStrike">
                          <a:latin typeface="ＭＳ Ｐゴシック"/>
                        </a:rPr>
                        <a:t>19</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5:58</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M7.7</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[932,-241]</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PF</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異なる</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4</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2012</a:t>
                      </a:r>
                      <a:r>
                        <a:rPr lang="ja-JP" altLang="en-US" sz="800" b="0" i="0" u="none" strike="noStrike">
                          <a:latin typeface="ＭＳ Ｐゴシック"/>
                        </a:rPr>
                        <a:t>年</a:t>
                      </a:r>
                      <a:r>
                        <a:rPr lang="en-US" altLang="ja-JP" sz="800" b="0" i="0" u="none" strike="noStrike">
                          <a:latin typeface="ＭＳ Ｐゴシック"/>
                        </a:rPr>
                        <a:t>7</a:t>
                      </a:r>
                      <a:r>
                        <a:rPr lang="ja-JP" altLang="en-US" sz="800" b="0" i="0" u="none" strike="noStrike">
                          <a:latin typeface="ＭＳ Ｐゴシック"/>
                        </a:rPr>
                        <a:t>月</a:t>
                      </a:r>
                      <a:r>
                        <a:rPr lang="en-US" altLang="ja-JP" sz="800" b="0" i="0" u="none" strike="noStrike">
                          <a:latin typeface="ＭＳ Ｐゴシック"/>
                        </a:rPr>
                        <a:t>5</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11:44</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M6.1</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[495,-335]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異なる</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a:t>
                      </a:r>
                      <a:r>
                        <a:rPr lang="ja-JP" altLang="en-US" sz="800" b="0" i="0" u="none" strike="noStrike">
                          <a:latin typeface="ＭＳ Ｐゴシック"/>
                        </a:rPr>
                        <a:t>、</a:t>
                      </a:r>
                      <a:r>
                        <a:rPr lang="en-US" altLang="ja-JP" sz="800" b="0" i="0" u="none" strike="noStrike">
                          <a:latin typeface="ＭＳ Ｐゴシック"/>
                        </a:rPr>
                        <a:t>171</a:t>
                      </a:r>
                      <a:r>
                        <a:rPr lang="ja-JP" altLang="en-US" sz="800" b="0" i="0" u="none" strike="noStrike">
                          <a:latin typeface="ＭＳ Ｐゴシック"/>
                        </a:rPr>
                        <a:t>、</a:t>
                      </a:r>
                      <a:r>
                        <a:rPr lang="en-US" altLang="ja-JP" sz="800" b="0" i="0" u="none" strike="noStrike">
                          <a:latin typeface="ＭＳ Ｐゴシック"/>
                        </a:rPr>
                        <a:t>304Å</a:t>
                      </a:r>
                      <a:r>
                        <a:rPr lang="ja-JP" altLang="en-US" sz="800" b="0" i="0" u="none" strike="noStrike">
                          <a:latin typeface="ＭＳ Ｐゴシック"/>
                        </a:rPr>
                        <a:t>で確認</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5</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2012</a:t>
                      </a:r>
                      <a:r>
                        <a:rPr lang="ja-JP" altLang="en-US" sz="800" b="0" i="0" u="none" strike="noStrike">
                          <a:latin typeface="ＭＳ Ｐゴシック"/>
                        </a:rPr>
                        <a:t>年</a:t>
                      </a:r>
                      <a:r>
                        <a:rPr lang="en-US" altLang="ja-JP" sz="800" b="0" i="0" u="none" strike="noStrike">
                          <a:latin typeface="ＭＳ Ｐゴシック"/>
                        </a:rPr>
                        <a:t>5</a:t>
                      </a:r>
                      <a:r>
                        <a:rPr lang="ja-JP" altLang="en-US" sz="800" b="0" i="0" u="none" strike="noStrike">
                          <a:latin typeface="ＭＳ Ｐゴシック"/>
                        </a:rPr>
                        <a:t>月</a:t>
                      </a:r>
                      <a:r>
                        <a:rPr lang="en-US" altLang="ja-JP" sz="800" b="0" i="0" u="none" strike="noStrike">
                          <a:latin typeface="ＭＳ Ｐゴシック"/>
                        </a:rPr>
                        <a:t>10</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4:18</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M5.7</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[-360,260]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PF</a:t>
                      </a:r>
                      <a:r>
                        <a:rPr lang="ja-JP" altLang="en-US" sz="800" b="0" i="0" u="none" strike="noStrike">
                          <a:latin typeface="ＭＳ Ｐゴシック"/>
                        </a:rPr>
                        <a:t>（メイン初期</a:t>
                      </a:r>
                      <a:r>
                        <a:rPr lang="en-US" altLang="ja-JP" sz="800" b="0" i="0" u="none" strike="noStrike">
                          <a:latin typeface="ＭＳ Ｐゴシック"/>
                        </a:rPr>
                        <a:t>?</a:t>
                      </a:r>
                      <a:r>
                        <a:rPr lang="ja-JP" altLang="en-US" sz="800" b="0" i="0" u="none" strike="noStrike">
                          <a:latin typeface="ＭＳ Ｐゴシック"/>
                        </a:rPr>
                        <a:t>）</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同じ</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a:t>
                      </a:r>
                      <a:r>
                        <a:rPr lang="ja-JP" altLang="en-US" sz="800" b="0" i="0" u="none" strike="noStrike">
                          <a:latin typeface="ＭＳ Ｐゴシック"/>
                        </a:rPr>
                        <a:t>、</a:t>
                      </a:r>
                      <a:r>
                        <a:rPr lang="en-US" altLang="ja-JP" sz="800" b="0" i="0" u="none" strike="noStrike">
                          <a:latin typeface="ＭＳ Ｐゴシック"/>
                        </a:rPr>
                        <a:t>171</a:t>
                      </a:r>
                      <a:r>
                        <a:rPr lang="ja-JP" altLang="en-US" sz="800" b="0" i="0" u="none" strike="noStrike">
                          <a:latin typeface="ＭＳ Ｐゴシック"/>
                        </a:rPr>
                        <a:t>、</a:t>
                      </a:r>
                      <a:r>
                        <a:rPr lang="en-US" altLang="ja-JP" sz="800" b="0" i="0" u="none" strike="noStrike">
                          <a:latin typeface="ＭＳ Ｐゴシック"/>
                        </a:rPr>
                        <a:t>304Å</a:t>
                      </a:r>
                      <a:r>
                        <a:rPr lang="ja-JP" altLang="en-US" sz="800" b="0" i="0" u="none" strike="noStrike">
                          <a:latin typeface="ＭＳ Ｐゴシック"/>
                        </a:rPr>
                        <a:t>で確認</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6</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2012</a:t>
                      </a:r>
                      <a:r>
                        <a:rPr lang="ja-JP" altLang="en-US" sz="800" b="0" i="0" u="none" strike="noStrike">
                          <a:latin typeface="ＭＳ Ｐゴシック"/>
                        </a:rPr>
                        <a:t>年</a:t>
                      </a:r>
                      <a:r>
                        <a:rPr lang="en-US" altLang="ja-JP" sz="800" b="0" i="0" u="none" strike="noStrike">
                          <a:latin typeface="ＭＳ Ｐゴシック"/>
                        </a:rPr>
                        <a:t>7</a:t>
                      </a:r>
                      <a:r>
                        <a:rPr lang="ja-JP" altLang="en-US" sz="800" b="0" i="0" u="none" strike="noStrike">
                          <a:latin typeface="ＭＳ Ｐゴシック"/>
                        </a:rPr>
                        <a:t>月</a:t>
                      </a:r>
                      <a:r>
                        <a:rPr lang="en-US" altLang="ja-JP" sz="800" b="0" i="0" u="none" strike="noStrike">
                          <a:latin typeface="ＭＳ Ｐゴシック"/>
                        </a:rPr>
                        <a:t>5</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3:36</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M4.7</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[417,-338]</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異なる</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7</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2</a:t>
                      </a:r>
                      <a:r>
                        <a:rPr lang="ja-JP" altLang="en-US" sz="800" b="0" i="0" u="none" strike="noStrike">
                          <a:latin typeface="ＭＳ Ｐゴシック"/>
                        </a:rPr>
                        <a:t>月</a:t>
                      </a:r>
                      <a:r>
                        <a:rPr lang="en-US" altLang="ja-JP" sz="800" b="0" i="0" u="none" strike="noStrike">
                          <a:latin typeface="ＭＳ Ｐゴシック"/>
                        </a:rPr>
                        <a:t>15</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1:56</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X2.2</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[205,-222]</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異なる</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94Å</a:t>
                      </a:r>
                      <a:r>
                        <a:rPr lang="ja-JP" altLang="en-US" sz="800" b="0" i="0" u="none" strike="noStrike">
                          <a:latin typeface="ＭＳ Ｐゴシック"/>
                        </a:rPr>
                        <a:t>で確認</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8</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3</a:t>
                      </a:r>
                      <a:r>
                        <a:rPr lang="ja-JP" altLang="en-US" sz="800" b="0" i="0" u="none" strike="noStrike">
                          <a:latin typeface="ＭＳ Ｐゴシック"/>
                        </a:rPr>
                        <a:t>月</a:t>
                      </a:r>
                      <a:r>
                        <a:rPr lang="en-US" altLang="ja-JP" sz="800" b="0" i="0" u="none" strike="noStrike">
                          <a:latin typeface="ＭＳ Ｐゴシック"/>
                        </a:rPr>
                        <a:t>9</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23:23</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X1.5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[190,272]</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異なる</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25-50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9</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8</a:t>
                      </a:r>
                      <a:r>
                        <a:rPr lang="ja-JP" altLang="en-US" sz="800" b="0" i="0" u="none" strike="noStrike">
                          <a:latin typeface="ＭＳ Ｐゴシック"/>
                        </a:rPr>
                        <a:t>月</a:t>
                      </a:r>
                      <a:r>
                        <a:rPr lang="en-US" altLang="ja-JP" sz="800" b="0" i="0" u="none" strike="noStrike">
                          <a:latin typeface="ＭＳ Ｐゴシック"/>
                        </a:rPr>
                        <a:t>9</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8:05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X6.9</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[854,235]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同じ</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25-50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10</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9</a:t>
                      </a:r>
                      <a:r>
                        <a:rPr lang="ja-JP" altLang="en-US" sz="800" b="0" i="0" u="none" strike="noStrike">
                          <a:latin typeface="ＭＳ Ｐゴシック"/>
                        </a:rPr>
                        <a:t>月</a:t>
                      </a:r>
                      <a:r>
                        <a:rPr lang="en-US" altLang="ja-JP" sz="800" b="0" i="0" u="none" strike="noStrike">
                          <a:latin typeface="ＭＳ Ｐゴシック"/>
                        </a:rPr>
                        <a:t>6</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22:20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X2.1</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[284,133]</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異なる（近い）</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a:t>
                      </a:r>
                      <a:r>
                        <a:rPr lang="ja-JP" altLang="en-US" sz="800" b="0" i="0" u="none" strike="noStrike">
                          <a:latin typeface="ＭＳ Ｐゴシック"/>
                        </a:rPr>
                        <a:t>、</a:t>
                      </a:r>
                      <a:r>
                        <a:rPr lang="en-US" altLang="ja-JP" sz="800" b="0" i="0" u="none" strike="noStrike">
                          <a:latin typeface="ＭＳ Ｐゴシック"/>
                        </a:rPr>
                        <a:t>171</a:t>
                      </a:r>
                      <a:r>
                        <a:rPr lang="ja-JP" altLang="en-US" sz="800" b="0" i="0" u="none" strike="noStrike">
                          <a:latin typeface="ＭＳ Ｐゴシック"/>
                        </a:rPr>
                        <a:t>、</a:t>
                      </a:r>
                      <a:r>
                        <a:rPr lang="en-US" altLang="ja-JP" sz="800" b="0" i="0" u="none" strike="noStrike">
                          <a:latin typeface="ＭＳ Ｐゴシック"/>
                        </a:rPr>
                        <a:t>304Å</a:t>
                      </a:r>
                      <a:r>
                        <a:rPr lang="ja-JP" altLang="en-US" sz="800" b="0" i="0" u="none" strike="noStrike">
                          <a:latin typeface="ＭＳ Ｐゴシック"/>
                        </a:rPr>
                        <a:t>で確認</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11</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9</a:t>
                      </a:r>
                      <a:r>
                        <a:rPr lang="ja-JP" altLang="en-US" sz="800" b="0" i="0" u="none" strike="noStrike">
                          <a:latin typeface="ＭＳ Ｐゴシック"/>
                        </a:rPr>
                        <a:t>月</a:t>
                      </a:r>
                      <a:r>
                        <a:rPr lang="en-US" altLang="ja-JP" sz="800" b="0" i="0" u="none" strike="noStrike">
                          <a:latin typeface="ＭＳ Ｐゴシック"/>
                        </a:rPr>
                        <a:t>24</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X1.9</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[-811,159]</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同じ</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a:t>
                      </a:r>
                      <a:r>
                        <a:rPr lang="ja-JP" altLang="en-US" sz="800" b="0" i="0" u="none" strike="noStrike">
                          <a:latin typeface="ＭＳ Ｐゴシック"/>
                        </a:rPr>
                        <a:t>、</a:t>
                      </a:r>
                      <a:r>
                        <a:rPr lang="en-US" altLang="ja-JP" sz="800" b="0" i="0" u="none" strike="noStrike">
                          <a:latin typeface="ＭＳ Ｐゴシック"/>
                        </a:rPr>
                        <a:t>171</a:t>
                      </a:r>
                      <a:r>
                        <a:rPr lang="ja-JP" altLang="en-US" sz="800" b="0" i="0" u="none" strike="noStrike">
                          <a:latin typeface="ＭＳ Ｐゴシック"/>
                        </a:rPr>
                        <a:t>、</a:t>
                      </a:r>
                      <a:r>
                        <a:rPr lang="en-US" altLang="ja-JP" sz="800" b="0" i="0" u="none" strike="noStrike">
                          <a:latin typeface="ＭＳ Ｐゴシック"/>
                        </a:rPr>
                        <a:t>304Å</a:t>
                      </a:r>
                      <a:r>
                        <a:rPr lang="ja-JP" altLang="en-US" sz="800" b="0" i="0" u="none" strike="noStrike">
                          <a:latin typeface="ＭＳ Ｐゴシック"/>
                        </a:rPr>
                        <a:t>で確認</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12</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7</a:t>
                      </a:r>
                      <a:r>
                        <a:rPr lang="ja-JP" altLang="en-US" sz="800" b="0" i="0" u="none" strike="noStrike">
                          <a:latin typeface="ＭＳ Ｐゴシック"/>
                        </a:rPr>
                        <a:t>月</a:t>
                      </a:r>
                      <a:r>
                        <a:rPr lang="en-US" altLang="ja-JP" sz="800" b="0" i="0" u="none" strike="noStrike">
                          <a:latin typeface="ＭＳ Ｐゴシック"/>
                        </a:rPr>
                        <a:t>30</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2:09</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M9.3</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[-525,170]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異なる（近い）</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8-12</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13</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9</a:t>
                      </a:r>
                      <a:r>
                        <a:rPr lang="ja-JP" altLang="en-US" sz="800" b="0" i="0" u="none" strike="noStrike">
                          <a:latin typeface="ＭＳ Ｐゴシック"/>
                        </a:rPr>
                        <a:t>月</a:t>
                      </a:r>
                      <a:r>
                        <a:rPr lang="en-US" altLang="ja-JP" sz="800" b="0" i="0" u="none" strike="noStrike">
                          <a:latin typeface="ＭＳ Ｐゴシック"/>
                        </a:rPr>
                        <a:t>25</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4:50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M7.4</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[-688,108]</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sngStrike">
                          <a:latin typeface="ＭＳ Ｐゴシック"/>
                        </a:rPr>
                        <a:t>                </a:t>
                      </a:r>
                      <a:endParaRPr lang="ja-JP" altLang="en-US" sz="800" b="0" i="0" u="none" strike="noStrike">
                        <a:latin typeface="ＭＳ Ｐゴシック"/>
                      </a:endParaRP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sngStrike">
                          <a:latin typeface="ＭＳ Ｐゴシック"/>
                        </a:rPr>
                        <a:t>                </a:t>
                      </a:r>
                      <a:endParaRPr lang="ja-JP" altLang="en-US" sz="800" b="0" i="0" u="none" strike="noStrike">
                        <a:latin typeface="ＭＳ Ｐゴシック"/>
                      </a:endParaRP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94LoopExpansion</a:t>
                      </a:r>
                      <a:r>
                        <a:rPr lang="ja-JP" altLang="en-US" sz="800" b="0" i="0" u="none" strike="noStrike">
                          <a:latin typeface="ＭＳ Ｐゴシック"/>
                        </a:rPr>
                        <a:t>、</a:t>
                      </a:r>
                      <a:r>
                        <a:rPr lang="en-US" altLang="ja-JP" sz="800" b="0" i="0" u="none" strike="noStrike">
                          <a:latin typeface="ＭＳ Ｐゴシック"/>
                        </a:rPr>
                        <a:t>171</a:t>
                      </a:r>
                      <a:r>
                        <a:rPr lang="ja-JP" altLang="en-US" sz="800" b="0" i="0" u="none" strike="noStrike">
                          <a:latin typeface="ＭＳ Ｐゴシック"/>
                        </a:rPr>
                        <a:t>・</a:t>
                      </a:r>
                      <a:r>
                        <a:rPr lang="en-US" altLang="ja-JP" sz="800" b="0" i="0" u="none" strike="noStrike">
                          <a:latin typeface="ＭＳ Ｐゴシック"/>
                        </a:rPr>
                        <a:t>304</a:t>
                      </a:r>
                      <a:r>
                        <a:rPr lang="ja-JP" altLang="en-US" sz="800" b="0" i="0" u="none" strike="noStrike">
                          <a:latin typeface="ＭＳ Ｐゴシック"/>
                        </a:rPr>
                        <a:t>イラプション</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14</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2</a:t>
                      </a:r>
                      <a:r>
                        <a:rPr lang="ja-JP" altLang="en-US" sz="800" b="0" i="0" u="none" strike="noStrike">
                          <a:latin typeface="ＭＳ Ｐゴシック"/>
                        </a:rPr>
                        <a:t>月</a:t>
                      </a:r>
                      <a:r>
                        <a:rPr lang="en-US" altLang="ja-JP" sz="800" b="0" i="0" u="none" strike="noStrike">
                          <a:latin typeface="ＭＳ Ｐゴシック"/>
                        </a:rPr>
                        <a:t>18</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10:11</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M6.6</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[758,-267]</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r>
                        <a:rPr lang="ja-JP" altLang="en-US" sz="800" b="0" i="0" u="none" strike="noStrike">
                          <a:latin typeface="ＭＳ Ｐゴシック"/>
                        </a:rPr>
                        <a:t>（</a:t>
                      </a:r>
                      <a:r>
                        <a:rPr lang="en-US" altLang="ja-JP" sz="800" b="0" i="0" u="none" strike="noStrike">
                          <a:latin typeface="ＭＳ Ｐゴシック"/>
                        </a:rPr>
                        <a:t>3</a:t>
                      </a:r>
                      <a:r>
                        <a:rPr lang="ja-JP" altLang="en-US" sz="800" b="0" i="0" u="none" strike="noStrike">
                          <a:latin typeface="ＭＳ Ｐゴシック"/>
                        </a:rPr>
                        <a:t>回）</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未確認</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(1)25-50,(2)12-25,(3)12-25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15</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9</a:t>
                      </a:r>
                      <a:r>
                        <a:rPr lang="ja-JP" altLang="en-US" sz="800" b="0" i="0" u="none" strike="noStrike">
                          <a:latin typeface="ＭＳ Ｐゴシック"/>
                        </a:rPr>
                        <a:t>月</a:t>
                      </a:r>
                      <a:r>
                        <a:rPr lang="en-US" altLang="ja-JP" sz="800" b="0" i="0" u="none" strike="noStrike">
                          <a:latin typeface="ＭＳ Ｐゴシック"/>
                        </a:rPr>
                        <a:t>8</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15:46</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M6.7</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[610,147]</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PF</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異なる</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8-12</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a:t>
                      </a:r>
                      <a:r>
                        <a:rPr lang="ja-JP" altLang="en-US" sz="800" b="0" i="0" u="none" strike="noStrike">
                          <a:latin typeface="ＭＳ Ｐゴシック"/>
                        </a:rPr>
                        <a:t>、</a:t>
                      </a:r>
                      <a:r>
                        <a:rPr lang="en-US" altLang="ja-JP" sz="800" b="0" i="0" u="none" strike="noStrike">
                          <a:latin typeface="ＭＳ Ｐゴシック"/>
                        </a:rPr>
                        <a:t>171</a:t>
                      </a:r>
                      <a:r>
                        <a:rPr lang="ja-JP" altLang="en-US" sz="800" b="0" i="0" u="none" strike="noStrike">
                          <a:latin typeface="ＭＳ Ｐゴシック"/>
                        </a:rPr>
                        <a:t>、</a:t>
                      </a:r>
                      <a:r>
                        <a:rPr lang="en-US" altLang="ja-JP" sz="800" b="0" i="0" u="none" strike="noStrike">
                          <a:latin typeface="ＭＳ Ｐゴシック"/>
                        </a:rPr>
                        <a:t>304Å</a:t>
                      </a:r>
                      <a:r>
                        <a:rPr lang="ja-JP" altLang="en-US" sz="800" b="0" i="0" u="none" strike="noStrike">
                          <a:latin typeface="ＭＳ Ｐゴシック"/>
                        </a:rPr>
                        <a:t>で確認</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16</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9</a:t>
                      </a:r>
                      <a:r>
                        <a:rPr lang="ja-JP" altLang="en-US" sz="800" b="0" i="0" u="none" strike="noStrike">
                          <a:latin typeface="ＭＳ Ｐゴシック"/>
                        </a:rPr>
                        <a:t>月</a:t>
                      </a:r>
                      <a:r>
                        <a:rPr lang="en-US" altLang="ja-JP" sz="800" b="0" i="0" u="none" strike="noStrike">
                          <a:latin typeface="ＭＳ Ｐゴシック"/>
                        </a:rPr>
                        <a:t>24</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20:36</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M5.8</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[-744,156]</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PF</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同じ</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25-50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17</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3</a:t>
                      </a:r>
                      <a:r>
                        <a:rPr lang="ja-JP" altLang="en-US" sz="800" b="0" i="0" u="none" strike="noStrike">
                          <a:latin typeface="ＭＳ Ｐゴシック"/>
                        </a:rPr>
                        <a:t>月</a:t>
                      </a:r>
                      <a:r>
                        <a:rPr lang="en-US" altLang="ja-JP" sz="800" b="0" i="0" u="none" strike="noStrike">
                          <a:latin typeface="ＭＳ Ｐゴシック"/>
                        </a:rPr>
                        <a:t>8</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18:28</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M4.4</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[931,-287]</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r>
                        <a:rPr lang="ja-JP" altLang="en-US" sz="800" b="0" i="0" u="none" strike="noStrike">
                          <a:latin typeface="ＭＳ Ｐゴシック"/>
                        </a:rPr>
                        <a:t>（２回）</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同じ、不明（データミス？）</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(1)8-12,(2)12-25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94</a:t>
                      </a:r>
                      <a:r>
                        <a:rPr lang="ja-JP" altLang="en-US" sz="800" b="0" i="0" u="none" strike="noStrike">
                          <a:latin typeface="ＭＳ Ｐゴシック"/>
                        </a:rPr>
                        <a:t>、</a:t>
                      </a:r>
                      <a:r>
                        <a:rPr lang="en-US" altLang="ja-JP" sz="800" b="0" i="0" u="none" strike="noStrike">
                          <a:latin typeface="ＭＳ Ｐゴシック"/>
                        </a:rPr>
                        <a:t>171</a:t>
                      </a:r>
                      <a:r>
                        <a:rPr lang="ja-JP" altLang="en-US" sz="800" b="0" i="0" u="none" strike="noStrike">
                          <a:latin typeface="ＭＳ Ｐゴシック"/>
                        </a:rPr>
                        <a:t>、</a:t>
                      </a:r>
                      <a:r>
                        <a:rPr lang="en-US" altLang="ja-JP" sz="800" b="0" i="0" u="none" strike="noStrike">
                          <a:latin typeface="ＭＳ Ｐゴシック"/>
                        </a:rPr>
                        <a:t>304Å</a:t>
                      </a:r>
                      <a:r>
                        <a:rPr lang="ja-JP" altLang="en-US" sz="800" b="0" i="0" u="none" strike="noStrike">
                          <a:latin typeface="ＭＳ Ｐゴシック"/>
                        </a:rPr>
                        <a:t>で確認</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18</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3</a:t>
                      </a:r>
                      <a:r>
                        <a:rPr lang="ja-JP" altLang="en-US" sz="800" b="0" i="0" u="none" strike="noStrike">
                          <a:latin typeface="ＭＳ Ｐゴシック"/>
                        </a:rPr>
                        <a:t>月</a:t>
                      </a:r>
                      <a:r>
                        <a:rPr lang="en-US" altLang="ja-JP" sz="800" b="0" i="0" u="none" strike="noStrike">
                          <a:latin typeface="ＭＳ Ｐゴシック"/>
                        </a:rPr>
                        <a:t>14</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19:52</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M4.2</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[704,342]</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r>
                        <a:rPr lang="ja-JP" altLang="en-US" sz="800" b="0" i="0" u="none" strike="noStrike">
                          <a:latin typeface="ＭＳ Ｐゴシック"/>
                        </a:rPr>
                        <a:t>（２回）</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同じ、同じ</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(1)12-25,(2)25-50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48926">
                <a:tc>
                  <a:txBody>
                    <a:bodyPr/>
                    <a:lstStyle/>
                    <a:p>
                      <a:pPr algn="ctr" fontAlgn="b"/>
                      <a:r>
                        <a:rPr lang="en-US" altLang="ja-JP" sz="800" b="0" i="0" u="none" strike="noStrike">
                          <a:latin typeface="ＭＳ Ｐゴシック"/>
                        </a:rPr>
                        <a:t>19</a:t>
                      </a:r>
                    </a:p>
                  </a:txBody>
                  <a:tcPr marL="11854" marR="11854" marT="1185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800" b="0" i="0" u="none" strike="noStrike">
                          <a:latin typeface="ＭＳ Ｐゴシック"/>
                        </a:rPr>
                        <a:t>2011</a:t>
                      </a:r>
                      <a:r>
                        <a:rPr lang="ja-JP" altLang="en-US" sz="800" b="0" i="0" u="none" strike="noStrike">
                          <a:latin typeface="ＭＳ Ｐゴシック"/>
                        </a:rPr>
                        <a:t>年</a:t>
                      </a:r>
                      <a:r>
                        <a:rPr lang="en-US" altLang="ja-JP" sz="800" b="0" i="0" u="none" strike="noStrike">
                          <a:latin typeface="ＭＳ Ｐゴシック"/>
                        </a:rPr>
                        <a:t>9</a:t>
                      </a:r>
                      <a:r>
                        <a:rPr lang="ja-JP" altLang="en-US" sz="800" b="0" i="0" u="none" strike="noStrike">
                          <a:latin typeface="ＭＳ Ｐゴシック"/>
                        </a:rPr>
                        <a:t>月</a:t>
                      </a:r>
                      <a:r>
                        <a:rPr lang="en-US" altLang="ja-JP" sz="800" b="0" i="0" u="none" strike="noStrike">
                          <a:latin typeface="ＭＳ Ｐゴシック"/>
                        </a:rPr>
                        <a:t>26</a:t>
                      </a:r>
                      <a:r>
                        <a:rPr lang="ja-JP" altLang="en-US" sz="800" b="0" i="0" u="none" strike="noStrike">
                          <a:latin typeface="ＭＳ Ｐゴシック"/>
                        </a:rPr>
                        <a:t>日</a:t>
                      </a:r>
                    </a:p>
                  </a:txBody>
                  <a:tcPr marL="11854" marR="11854" marT="1185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5:08</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M4.0</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[-519,117]</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PC</a:t>
                      </a:r>
                      <a:r>
                        <a:rPr lang="ja-JP" altLang="en-US" sz="800" b="0" i="0" u="none" strike="noStrike">
                          <a:latin typeface="ＭＳ Ｐゴシック"/>
                        </a:rPr>
                        <a:t>（２回）</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a:latin typeface="ＭＳ Ｐゴシック"/>
                        </a:rPr>
                        <a:t>同じ、異なる（近い）</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800" b="0" i="0" u="none" strike="noStrike">
                          <a:latin typeface="ＭＳ Ｐゴシック"/>
                        </a:rPr>
                        <a:t>(1)25-50,(2)12-25</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800" b="0" i="0" u="none" strike="noStrike" dirty="0">
                          <a:latin typeface="ＭＳ Ｐゴシック"/>
                        </a:rPr>
                        <a:t>無し</a:t>
                      </a:r>
                    </a:p>
                  </a:txBody>
                  <a:tcPr marL="11854" marR="11854" marT="11854"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
        <p:nvSpPr>
          <p:cNvPr id="5" name="タイトル 1"/>
          <p:cNvSpPr>
            <a:spLocks noGrp="1"/>
          </p:cNvSpPr>
          <p:nvPr>
            <p:ph type="title"/>
          </p:nvPr>
        </p:nvSpPr>
        <p:spPr>
          <a:xfrm>
            <a:off x="457200" y="18078"/>
            <a:ext cx="8229600" cy="1143000"/>
          </a:xfrm>
          <a:effectLst>
            <a:outerShdw blurRad="190500" dist="127000" dir="2700000">
              <a:srgbClr val="000000">
                <a:alpha val="43000"/>
              </a:srgbClr>
            </a:outerShdw>
          </a:effectLst>
        </p:spPr>
        <p:txBody>
          <a:bodyPr/>
          <a:lstStyle/>
          <a:p>
            <a:pPr algn="l"/>
            <a:r>
              <a:rPr lang="ja-JP" altLang="en-US" sz="3600" dirty="0" smtClean="0"/>
              <a:t>イベントリスト　</a:t>
            </a:r>
            <a:r>
              <a:rPr lang="ja-JP" altLang="en-US" sz="1800" dirty="0" smtClean="0"/>
              <a:t>（</a:t>
            </a:r>
            <a:r>
              <a:rPr lang="en-US" altLang="ja-JP" sz="1800" dirty="0" smtClean="0"/>
              <a:t>2011〜2012 GOES</a:t>
            </a:r>
            <a:r>
              <a:rPr lang="ja-JP" altLang="en-US" sz="1800" dirty="0" smtClean="0"/>
              <a:t>クラス・</a:t>
            </a:r>
            <a:r>
              <a:rPr lang="en-US" altLang="ja-JP" sz="1800" dirty="0" smtClean="0"/>
              <a:t>M4</a:t>
            </a:r>
            <a:r>
              <a:rPr lang="ja-JP" altLang="en-US" sz="1800" dirty="0" smtClean="0"/>
              <a:t>クラス以上のフレア）</a:t>
            </a:r>
            <a:endParaRPr lang="ja-JP" altLang="en-US" sz="1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50"/>
            <a:ext cx="8229600" cy="1143000"/>
          </a:xfrm>
          <a:effectLst>
            <a:outerShdw blurRad="190500" dist="127000" dir="2700000">
              <a:srgbClr val="000000">
                <a:alpha val="43000"/>
              </a:srgbClr>
            </a:outerShdw>
          </a:effectLst>
        </p:spPr>
        <p:txBody>
          <a:bodyPr/>
          <a:lstStyle/>
          <a:p>
            <a:pPr algn="l"/>
            <a:r>
              <a:rPr lang="ja-JP" altLang="en-US" dirty="0" smtClean="0"/>
              <a:t>調査イベント</a:t>
            </a:r>
            <a:endParaRPr lang="ja-JP" altLang="en-US" dirty="0"/>
          </a:p>
        </p:txBody>
      </p:sp>
      <p:graphicFrame>
        <p:nvGraphicFramePr>
          <p:cNvPr id="4" name="表 3"/>
          <p:cNvGraphicFramePr>
            <a:graphicFrameLocks noGrp="1"/>
          </p:cNvGraphicFramePr>
          <p:nvPr/>
        </p:nvGraphicFramePr>
        <p:xfrm>
          <a:off x="308497" y="2129991"/>
          <a:ext cx="8647002" cy="2899883"/>
        </p:xfrm>
        <a:graphic>
          <a:graphicData uri="http://schemas.openxmlformats.org/drawingml/2006/table">
            <a:tbl>
              <a:tblPr/>
              <a:tblGrid>
                <a:gridCol w="887608"/>
                <a:gridCol w="564768"/>
                <a:gridCol w="642561"/>
                <a:gridCol w="1105428"/>
                <a:gridCol w="1012077"/>
                <a:gridCol w="1437995"/>
                <a:gridCol w="1758890"/>
                <a:gridCol w="1237675"/>
              </a:tblGrid>
              <a:tr h="735182">
                <a:tc>
                  <a:txBody>
                    <a:bodyPr/>
                    <a:lstStyle/>
                    <a:p>
                      <a:pPr algn="ctr" fontAlgn="ctr"/>
                      <a:r>
                        <a:rPr lang="ja-JP" altLang="en-US" sz="1800" b="0" i="0" u="none" strike="noStrike" dirty="0">
                          <a:latin typeface="ＭＳ Ｐゴシック"/>
                        </a:rPr>
                        <a:t>日にち</a:t>
                      </a:r>
                    </a:p>
                  </a:txBody>
                  <a:tcPr marL="8746" marR="8746" marT="874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時間</a:t>
                      </a:r>
                    </a:p>
                  </a:txBody>
                  <a:tcPr marL="8746" marR="8746" marT="874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クラス</a:t>
                      </a:r>
                    </a:p>
                  </a:txBody>
                  <a:tcPr marL="8746" marR="8746" marT="874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場所</a:t>
                      </a:r>
                    </a:p>
                  </a:txBody>
                  <a:tcPr marL="8746" marR="8746" marT="874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前兆現象</a:t>
                      </a:r>
                    </a:p>
                  </a:txBody>
                  <a:tcPr marL="8746" marR="8746" marT="874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800" b="0" i="0" u="none" strike="noStrike">
                          <a:latin typeface="ＭＳ Ｐゴシック"/>
                        </a:rPr>
                        <a:t>位置関係</a:t>
                      </a:r>
                    </a:p>
                  </a:txBody>
                  <a:tcPr marL="8746" marR="8746" marT="874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latin typeface="ＭＳ Ｐゴシック"/>
                        </a:rPr>
                        <a:t>前兆の観測最大</a:t>
                      </a:r>
                    </a:p>
                  </a:txBody>
                  <a:tcPr marL="8746" marR="8746" marT="874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800" b="0" i="0" u="none" strike="noStrike" dirty="0" smtClean="0">
                          <a:latin typeface="ＭＳ Ｐゴシック"/>
                        </a:rPr>
                        <a:t>イラプション</a:t>
                      </a:r>
                      <a:endParaRPr lang="ja-JP" altLang="en-US" sz="1800" b="0" i="0" u="none" strike="noStrike" dirty="0">
                        <a:latin typeface="ＭＳ Ｐゴシック"/>
                      </a:endParaRPr>
                    </a:p>
                  </a:txBody>
                  <a:tcPr marL="8746" marR="8746" marT="874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35182">
                <a:tc>
                  <a:txBody>
                    <a:bodyPr/>
                    <a:lstStyle/>
                    <a:p>
                      <a:pPr algn="ctr" fontAlgn="ctr"/>
                      <a:r>
                        <a:rPr lang="en-US" altLang="ja-JP" sz="1800" b="0" i="0" u="none" strike="noStrike" dirty="0" smtClean="0">
                          <a:latin typeface="ＭＳ Ｐゴシック"/>
                        </a:rPr>
                        <a:t>2011</a:t>
                      </a:r>
                      <a:r>
                        <a:rPr lang="ja-JP" altLang="en-US" sz="1800" b="0" i="0" u="none" strike="noStrike" dirty="0" smtClean="0">
                          <a:latin typeface="ＭＳ Ｐゴシック"/>
                        </a:rPr>
                        <a:t>年</a:t>
                      </a:r>
                      <a:endParaRPr lang="en-US" altLang="ja-JP" sz="1800" b="0" i="0" u="none" strike="noStrike" dirty="0" smtClean="0">
                        <a:latin typeface="ＭＳ Ｐゴシック"/>
                      </a:endParaRPr>
                    </a:p>
                    <a:p>
                      <a:pPr algn="ctr" fontAlgn="ctr"/>
                      <a:r>
                        <a:rPr lang="en-US" altLang="ja-JP" sz="1800" b="0" i="0" u="none" strike="noStrike" dirty="0" smtClean="0">
                          <a:latin typeface="ＭＳ Ｐゴシック"/>
                        </a:rPr>
                        <a:t>2</a:t>
                      </a:r>
                      <a:r>
                        <a:rPr lang="ja-JP" altLang="en-US" sz="1800" b="0" i="0" u="none" strike="noStrike" dirty="0">
                          <a:latin typeface="ＭＳ Ｐゴシック"/>
                        </a:rPr>
                        <a:t>月</a:t>
                      </a:r>
                      <a:r>
                        <a:rPr lang="en-US" altLang="ja-JP" sz="1800" b="0" i="0" u="none" strike="noStrike" dirty="0">
                          <a:latin typeface="ＭＳ Ｐゴシック"/>
                        </a:rPr>
                        <a:t>15</a:t>
                      </a:r>
                      <a:r>
                        <a:rPr lang="ja-JP" altLang="en-US" sz="1800" b="0" i="0" u="none" strike="noStrike" dirty="0">
                          <a:latin typeface="ＭＳ Ｐゴシック"/>
                        </a:rPr>
                        <a:t>日</a:t>
                      </a:r>
                    </a:p>
                  </a:txBody>
                  <a:tcPr marL="8746" marR="8746" marT="8746" marB="0" anchor="ctr">
                    <a:lnL>
                      <a:noFill/>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1:56</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dirty="0">
                          <a:latin typeface="ＭＳ Ｐゴシック"/>
                        </a:rPr>
                        <a:t>X2.2</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dirty="0">
                          <a:latin typeface="ＭＳ Ｐゴシック"/>
                        </a:rPr>
                        <a:t>[205,-222]</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PC</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latin typeface="ＭＳ Ｐゴシック"/>
                        </a:rPr>
                        <a:t>異なる</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dirty="0">
                          <a:latin typeface="ＭＳ Ｐゴシック"/>
                        </a:rPr>
                        <a:t>12-25</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94Å</a:t>
                      </a:r>
                      <a:r>
                        <a:rPr lang="ja-JP" altLang="en-US" sz="1800" b="0" i="0" u="none" strike="noStrike">
                          <a:latin typeface="ＭＳ Ｐゴシック"/>
                        </a:rPr>
                        <a:t>で確認</a:t>
                      </a:r>
                    </a:p>
                  </a:txBody>
                  <a:tcPr marL="8746" marR="8746" marT="8746" marB="0" anchor="ctr">
                    <a:lnL w="6350" cap="flat" cmpd="sng" algn="ctr">
                      <a:solidFill>
                        <a:srgbClr val="000000"/>
                      </a:solidFill>
                      <a:prstDash val="dot"/>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694337">
                <a:tc>
                  <a:txBody>
                    <a:bodyPr/>
                    <a:lstStyle/>
                    <a:p>
                      <a:pPr algn="ctr" fontAlgn="ctr"/>
                      <a:r>
                        <a:rPr lang="en-US" altLang="ja-JP" sz="1800" b="0" i="0" u="none" strike="noStrike" dirty="0" smtClean="0">
                          <a:latin typeface="ＭＳ Ｐゴシック"/>
                        </a:rPr>
                        <a:t>2011</a:t>
                      </a:r>
                      <a:r>
                        <a:rPr lang="ja-JP" altLang="en-US" sz="1800" b="0" i="0" u="none" strike="noStrike" dirty="0" smtClean="0">
                          <a:latin typeface="ＭＳ Ｐゴシック"/>
                        </a:rPr>
                        <a:t>年</a:t>
                      </a:r>
                      <a:endParaRPr lang="en-US" altLang="ja-JP" sz="1800" b="0" i="0" u="none" strike="noStrike" dirty="0" smtClean="0">
                        <a:latin typeface="ＭＳ Ｐゴシック"/>
                      </a:endParaRPr>
                    </a:p>
                    <a:p>
                      <a:pPr algn="ctr" fontAlgn="ctr"/>
                      <a:r>
                        <a:rPr lang="en-US" altLang="ja-JP" sz="1800" b="0" i="0" u="none" strike="noStrike" dirty="0" smtClean="0">
                          <a:latin typeface="ＭＳ Ｐゴシック"/>
                        </a:rPr>
                        <a:t>3</a:t>
                      </a:r>
                      <a:r>
                        <a:rPr lang="ja-JP" altLang="en-US" sz="1800" b="0" i="0" u="none" strike="noStrike" dirty="0">
                          <a:latin typeface="ＭＳ Ｐゴシック"/>
                        </a:rPr>
                        <a:t>月</a:t>
                      </a:r>
                      <a:r>
                        <a:rPr lang="en-US" altLang="ja-JP" sz="1800" b="0" i="0" u="none" strike="noStrike" dirty="0">
                          <a:latin typeface="ＭＳ Ｐゴシック"/>
                        </a:rPr>
                        <a:t>9</a:t>
                      </a:r>
                      <a:r>
                        <a:rPr lang="ja-JP" altLang="en-US" sz="1800" b="0" i="0" u="none" strike="noStrike" dirty="0">
                          <a:latin typeface="ＭＳ Ｐゴシック"/>
                        </a:rPr>
                        <a:t>日</a:t>
                      </a:r>
                    </a:p>
                  </a:txBody>
                  <a:tcPr marL="8746" marR="8746" marT="8746"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23:23</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X1.5</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[190,272]</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dirty="0">
                          <a:latin typeface="ＭＳ Ｐゴシック"/>
                        </a:rPr>
                        <a:t>PC</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latin typeface="ＭＳ Ｐゴシック"/>
                        </a:rPr>
                        <a:t>異なる</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dirty="0">
                          <a:latin typeface="ＭＳ Ｐゴシック"/>
                        </a:rPr>
                        <a:t>25-50</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a:latin typeface="ＭＳ Ｐゴシック"/>
                        </a:rPr>
                        <a:t>無し</a:t>
                      </a:r>
                    </a:p>
                  </a:txBody>
                  <a:tcPr marL="8746" marR="8746" marT="8746"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735182">
                <a:tc>
                  <a:txBody>
                    <a:bodyPr/>
                    <a:lstStyle/>
                    <a:p>
                      <a:pPr algn="ctr" fontAlgn="ctr"/>
                      <a:r>
                        <a:rPr lang="en-US" altLang="ja-JP" sz="1800" b="0" i="0" u="none" strike="noStrike" dirty="0" smtClean="0">
                          <a:latin typeface="ＭＳ Ｐゴシック"/>
                        </a:rPr>
                        <a:t>2011</a:t>
                      </a:r>
                      <a:r>
                        <a:rPr lang="ja-JP" altLang="en-US" sz="1800" b="0" i="0" u="none" strike="noStrike" dirty="0" smtClean="0">
                          <a:latin typeface="ＭＳ Ｐゴシック"/>
                        </a:rPr>
                        <a:t>年</a:t>
                      </a:r>
                      <a:endParaRPr lang="en-US" altLang="ja-JP" sz="1800" b="0" i="0" u="none" strike="noStrike" dirty="0" smtClean="0">
                        <a:latin typeface="ＭＳ Ｐゴシック"/>
                      </a:endParaRPr>
                    </a:p>
                    <a:p>
                      <a:pPr algn="ctr" fontAlgn="ctr"/>
                      <a:r>
                        <a:rPr lang="en-US" altLang="ja-JP" sz="1800" b="0" i="0" u="none" strike="noStrike" dirty="0" smtClean="0">
                          <a:latin typeface="ＭＳ Ｐゴシック"/>
                        </a:rPr>
                        <a:t>7</a:t>
                      </a:r>
                      <a:r>
                        <a:rPr lang="ja-JP" altLang="en-US" sz="1800" b="0" i="0" u="none" strike="noStrike" dirty="0">
                          <a:latin typeface="ＭＳ Ｐゴシック"/>
                        </a:rPr>
                        <a:t>月</a:t>
                      </a:r>
                      <a:r>
                        <a:rPr lang="en-US" altLang="ja-JP" sz="1800" b="0" i="0" u="none" strike="noStrike" dirty="0">
                          <a:latin typeface="ＭＳ Ｐゴシック"/>
                        </a:rPr>
                        <a:t>30</a:t>
                      </a:r>
                      <a:r>
                        <a:rPr lang="ja-JP" altLang="en-US" sz="1800" b="0" i="0" u="none" strike="noStrike" dirty="0">
                          <a:latin typeface="ＭＳ Ｐゴシック"/>
                        </a:rPr>
                        <a:t>日</a:t>
                      </a:r>
                    </a:p>
                  </a:txBody>
                  <a:tcPr marL="8746" marR="8746" marT="8746"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2:09</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M9.3</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[-525,170]</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a:latin typeface="ＭＳ Ｐゴシック"/>
                        </a:rPr>
                        <a:t>PC</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latin typeface="ＭＳ Ｐゴシック"/>
                        </a:rPr>
                        <a:t>異なる（近い）</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800" b="0" i="0" u="none" strike="noStrike" dirty="0">
                          <a:latin typeface="ＭＳ Ｐゴシック"/>
                        </a:rPr>
                        <a:t>8-12</a:t>
                      </a:r>
                    </a:p>
                  </a:txBody>
                  <a:tcPr marL="8746" marR="8746" marT="87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800" b="0" i="0" u="none" strike="noStrike" dirty="0">
                          <a:latin typeface="ＭＳ Ｐゴシック"/>
                        </a:rPr>
                        <a:t>無し</a:t>
                      </a:r>
                    </a:p>
                  </a:txBody>
                  <a:tcPr marL="8746" marR="8746" marT="8746"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50"/>
            <a:ext cx="8229600" cy="1143000"/>
          </a:xfrm>
          <a:effectLst>
            <a:outerShdw blurRad="190500" dist="127000" dir="2700000">
              <a:srgbClr val="000000">
                <a:alpha val="43000"/>
              </a:srgbClr>
            </a:outerShdw>
          </a:effectLst>
        </p:spPr>
        <p:txBody>
          <a:bodyPr>
            <a:normAutofit/>
          </a:bodyPr>
          <a:lstStyle/>
          <a:p>
            <a:r>
              <a:rPr lang="en-US" altLang="ja-JP" dirty="0" smtClean="0">
                <a:solidFill>
                  <a:schemeClr val="bg1"/>
                </a:solidFill>
                <a:effectLst>
                  <a:outerShdw blurRad="190500" dist="127000" dir="2700000">
                    <a:schemeClr val="bg1"/>
                  </a:outerShdw>
                </a:effectLst>
              </a:rPr>
              <a:t>2011</a:t>
            </a:r>
            <a:r>
              <a:rPr lang="ja-JP" altLang="en-US" dirty="0" smtClean="0">
                <a:solidFill>
                  <a:schemeClr val="bg1"/>
                </a:solidFill>
                <a:effectLst>
                  <a:outerShdw blurRad="190500" dist="127000" dir="2700000">
                    <a:schemeClr val="bg1"/>
                  </a:outerShdw>
                </a:effectLst>
              </a:rPr>
              <a:t>年</a:t>
            </a:r>
            <a:r>
              <a:rPr lang="en-US" altLang="ja-JP" dirty="0" smtClean="0">
                <a:solidFill>
                  <a:schemeClr val="bg1"/>
                </a:solidFill>
                <a:effectLst>
                  <a:outerShdw blurRad="190500" dist="127000" dir="2700000">
                    <a:schemeClr val="bg1"/>
                  </a:outerShdw>
                </a:effectLst>
              </a:rPr>
              <a:t>2</a:t>
            </a:r>
            <a:r>
              <a:rPr lang="ja-JP" altLang="en-US" dirty="0" smtClean="0">
                <a:solidFill>
                  <a:schemeClr val="bg1"/>
                </a:solidFill>
                <a:effectLst>
                  <a:outerShdw blurRad="190500" dist="127000" dir="2700000">
                    <a:schemeClr val="bg1"/>
                  </a:outerShdw>
                </a:effectLst>
              </a:rPr>
              <a:t>月</a:t>
            </a:r>
            <a:r>
              <a:rPr lang="en-US" altLang="ja-JP" dirty="0" smtClean="0">
                <a:solidFill>
                  <a:schemeClr val="bg1"/>
                </a:solidFill>
                <a:effectLst>
                  <a:outerShdw blurRad="190500" dist="127000" dir="2700000">
                    <a:schemeClr val="bg1"/>
                  </a:outerShdw>
                </a:effectLst>
              </a:rPr>
              <a:t>15</a:t>
            </a:r>
            <a:r>
              <a:rPr lang="ja-JP" altLang="en-US" dirty="0" smtClean="0">
                <a:solidFill>
                  <a:schemeClr val="bg1"/>
                </a:solidFill>
                <a:effectLst>
                  <a:outerShdw blurRad="190500" dist="127000" dir="2700000">
                    <a:schemeClr val="bg1"/>
                  </a:outerShdw>
                </a:effectLst>
              </a:rPr>
              <a:t>日　</a:t>
            </a:r>
            <a:r>
              <a:rPr lang="en-US" altLang="ja-JP" dirty="0" smtClean="0">
                <a:solidFill>
                  <a:schemeClr val="bg1"/>
                </a:solidFill>
                <a:effectLst>
                  <a:outerShdw blurRad="190500" dist="127000" dir="2700000">
                    <a:schemeClr val="bg1"/>
                  </a:outerShdw>
                </a:effectLst>
              </a:rPr>
              <a:t>01</a:t>
            </a:r>
            <a:r>
              <a:rPr lang="ja-JP" altLang="en-US" dirty="0" smtClean="0">
                <a:solidFill>
                  <a:schemeClr val="bg1"/>
                </a:solidFill>
                <a:effectLst>
                  <a:outerShdw blurRad="190500" dist="127000" dir="2700000">
                    <a:schemeClr val="bg1"/>
                  </a:outerShdw>
                </a:effectLst>
              </a:rPr>
              <a:t>：</a:t>
            </a:r>
            <a:r>
              <a:rPr lang="en-US" altLang="ja-JP" dirty="0" smtClean="0">
                <a:solidFill>
                  <a:schemeClr val="bg1"/>
                </a:solidFill>
                <a:effectLst>
                  <a:outerShdw blurRad="190500" dist="127000" dir="2700000">
                    <a:schemeClr val="bg1"/>
                  </a:outerShdw>
                </a:effectLst>
              </a:rPr>
              <a:t>56</a:t>
            </a:r>
            <a:r>
              <a:rPr lang="ja-JP" altLang="en-US" dirty="0" smtClean="0">
                <a:solidFill>
                  <a:schemeClr val="bg1"/>
                </a:solidFill>
                <a:effectLst>
                  <a:outerShdw blurRad="190500" dist="127000" dir="2700000">
                    <a:schemeClr val="bg1"/>
                  </a:outerShdw>
                </a:effectLst>
              </a:rPr>
              <a:t>　</a:t>
            </a:r>
            <a:r>
              <a:rPr lang="en-US" altLang="ja-JP" dirty="0" smtClean="0">
                <a:solidFill>
                  <a:schemeClr val="bg1"/>
                </a:solidFill>
                <a:effectLst>
                  <a:outerShdw blurRad="190500" dist="127000" dir="2700000">
                    <a:schemeClr val="bg1"/>
                  </a:outerShdw>
                </a:effectLst>
              </a:rPr>
              <a:t>X2</a:t>
            </a:r>
            <a:r>
              <a:rPr lang="ja-JP" altLang="en-US" dirty="0" smtClean="0">
                <a:solidFill>
                  <a:schemeClr val="bg1"/>
                </a:solidFill>
                <a:effectLst>
                  <a:outerShdw blurRad="190500" dist="127000" dir="2700000">
                    <a:schemeClr val="bg1"/>
                  </a:outerShdw>
                </a:effectLst>
              </a:rPr>
              <a:t>フレア</a:t>
            </a:r>
            <a:endParaRPr lang="ja-JP" altLang="en-US" dirty="0">
              <a:solidFill>
                <a:schemeClr val="bg1"/>
              </a:solidFill>
              <a:effectLst>
                <a:outerShdw blurRad="190500" dist="127000" dir="2700000">
                  <a:schemeClr val="bg1"/>
                </a:outerShdw>
              </a:effectLst>
            </a:endParaRPr>
          </a:p>
        </p:txBody>
      </p:sp>
      <p:pic>
        <p:nvPicPr>
          <p:cNvPr id="6" name="2011_0215_94.mpeg">
            <a:hlinkClick r:id="" action="ppaction://media"/>
          </p:cNvPr>
          <p:cNvPicPr/>
          <p:nvPr>
            <a:videoFile r:link="rId1"/>
          </p:nvPr>
        </p:nvPicPr>
        <p:blipFill>
          <a:blip r:embed="rId3"/>
          <a:stretch>
            <a:fillRect/>
          </a:stretch>
        </p:blipFill>
        <p:spPr>
          <a:xfrm>
            <a:off x="0" y="1379418"/>
            <a:ext cx="9144000" cy="5229224"/>
          </a:xfrm>
          <a:prstGeom prst="rect">
            <a:avLst/>
          </a:prstGeom>
          <a:ln w="38100" cap="sq">
            <a:noFill/>
            <a:prstDash val="solid"/>
            <a:miter lim="800000"/>
          </a:ln>
          <a:effec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descr=" 1.psd"/>
          <p:cNvPicPr>
            <a:picLocks noChangeAspect="1"/>
          </p:cNvPicPr>
          <p:nvPr/>
        </p:nvPicPr>
        <p:blipFill>
          <a:blip r:embed="rId2"/>
          <a:srcRect r="50200"/>
          <a:stretch>
            <a:fillRect/>
          </a:stretch>
        </p:blipFill>
        <p:spPr>
          <a:xfrm>
            <a:off x="457200" y="3924300"/>
            <a:ext cx="3073732" cy="2933700"/>
          </a:xfrm>
          <a:prstGeom prst="rect">
            <a:avLst/>
          </a:prstGeom>
        </p:spPr>
      </p:pic>
      <p:pic>
        <p:nvPicPr>
          <p:cNvPr id="5" name="図 4"/>
          <p:cNvPicPr>
            <a:picLocks noChangeAspect="1"/>
          </p:cNvPicPr>
          <p:nvPr/>
        </p:nvPicPr>
        <p:blipFill>
          <a:blip r:embed="rId3"/>
          <a:stretch>
            <a:fillRect/>
          </a:stretch>
        </p:blipFill>
        <p:spPr>
          <a:xfrm>
            <a:off x="2116815" y="1148250"/>
            <a:ext cx="4834795" cy="2548926"/>
          </a:xfrm>
          <a:prstGeom prst="rect">
            <a:avLst/>
          </a:prstGeom>
        </p:spPr>
      </p:pic>
      <p:sp>
        <p:nvSpPr>
          <p:cNvPr id="6" name="タイトル 1"/>
          <p:cNvSpPr>
            <a:spLocks noGrp="1"/>
          </p:cNvSpPr>
          <p:nvPr>
            <p:ph type="title"/>
          </p:nvPr>
        </p:nvSpPr>
        <p:spPr>
          <a:xfrm>
            <a:off x="457200" y="5250"/>
            <a:ext cx="8229600" cy="1143000"/>
          </a:xfrm>
          <a:effectLst>
            <a:outerShdw blurRad="190500" dist="127000" dir="2700000">
              <a:srgbClr val="FFFFFF">
                <a:alpha val="43000"/>
              </a:srgbClr>
            </a:outerShdw>
          </a:effectLst>
        </p:spPr>
        <p:txBody>
          <a:bodyPr>
            <a:normAutofit/>
          </a:bodyPr>
          <a:lstStyle/>
          <a:p>
            <a:r>
              <a:rPr lang="en-US" altLang="ja-JP" dirty="0" smtClean="0">
                <a:effectLst>
                  <a:outerShdw blurRad="190500" dist="127000" dir="2700000">
                    <a:schemeClr val="tx1">
                      <a:alpha val="43000"/>
                    </a:schemeClr>
                  </a:outerShdw>
                </a:effectLst>
              </a:rPr>
              <a:t>2011</a:t>
            </a:r>
            <a:r>
              <a:rPr lang="ja-JP" altLang="en-US" dirty="0" smtClean="0">
                <a:effectLst>
                  <a:outerShdw blurRad="190500" dist="127000" dir="2700000">
                    <a:schemeClr val="tx1">
                      <a:alpha val="43000"/>
                    </a:schemeClr>
                  </a:outerShdw>
                </a:effectLst>
              </a:rPr>
              <a:t>年</a:t>
            </a:r>
            <a:r>
              <a:rPr lang="en-US" altLang="ja-JP" dirty="0" smtClean="0">
                <a:effectLst>
                  <a:outerShdw blurRad="190500" dist="127000" dir="2700000">
                    <a:schemeClr val="tx1">
                      <a:alpha val="43000"/>
                    </a:schemeClr>
                  </a:outerShdw>
                </a:effectLst>
              </a:rPr>
              <a:t>2</a:t>
            </a:r>
            <a:r>
              <a:rPr lang="ja-JP" altLang="en-US" dirty="0" smtClean="0">
                <a:effectLst>
                  <a:outerShdw blurRad="190500" dist="127000" dir="2700000">
                    <a:schemeClr val="tx1">
                      <a:alpha val="43000"/>
                    </a:schemeClr>
                  </a:outerShdw>
                </a:effectLst>
              </a:rPr>
              <a:t>月</a:t>
            </a:r>
            <a:r>
              <a:rPr lang="en-US" altLang="ja-JP" dirty="0" smtClean="0">
                <a:effectLst>
                  <a:outerShdw blurRad="190500" dist="127000" dir="2700000">
                    <a:schemeClr val="tx1">
                      <a:alpha val="43000"/>
                    </a:schemeClr>
                  </a:outerShdw>
                </a:effectLst>
              </a:rPr>
              <a:t>15</a:t>
            </a:r>
            <a:r>
              <a:rPr lang="ja-JP" altLang="en-US" dirty="0" smtClean="0">
                <a:effectLst>
                  <a:outerShdw blurRad="190500" dist="127000" dir="2700000">
                    <a:schemeClr val="tx1">
                      <a:alpha val="43000"/>
                    </a:schemeClr>
                  </a:outerShdw>
                </a:effectLst>
              </a:rPr>
              <a:t>日　</a:t>
            </a:r>
            <a:r>
              <a:rPr lang="en-US" altLang="ja-JP" dirty="0" smtClean="0">
                <a:effectLst>
                  <a:outerShdw blurRad="190500" dist="127000" dir="2700000">
                    <a:schemeClr val="tx1">
                      <a:alpha val="43000"/>
                    </a:schemeClr>
                  </a:outerShdw>
                </a:effectLst>
              </a:rPr>
              <a:t>01</a:t>
            </a:r>
            <a:r>
              <a:rPr lang="ja-JP" altLang="en-US" dirty="0" smtClean="0">
                <a:effectLst>
                  <a:outerShdw blurRad="190500" dist="127000" dir="2700000">
                    <a:schemeClr val="tx1">
                      <a:alpha val="43000"/>
                    </a:schemeClr>
                  </a:outerShdw>
                </a:effectLst>
              </a:rPr>
              <a:t>：</a:t>
            </a:r>
            <a:r>
              <a:rPr lang="en-US" altLang="ja-JP" dirty="0" smtClean="0">
                <a:effectLst>
                  <a:outerShdw blurRad="190500" dist="127000" dir="2700000">
                    <a:schemeClr val="tx1">
                      <a:alpha val="43000"/>
                    </a:schemeClr>
                  </a:outerShdw>
                </a:effectLst>
              </a:rPr>
              <a:t>56</a:t>
            </a:r>
            <a:r>
              <a:rPr lang="ja-JP" altLang="en-US" dirty="0" smtClean="0">
                <a:effectLst>
                  <a:outerShdw blurRad="190500" dist="127000" dir="2700000">
                    <a:schemeClr val="tx1">
                      <a:alpha val="43000"/>
                    </a:schemeClr>
                  </a:outerShdw>
                </a:effectLst>
              </a:rPr>
              <a:t>　</a:t>
            </a:r>
            <a:r>
              <a:rPr lang="en-US" altLang="ja-JP" dirty="0" smtClean="0">
                <a:effectLst>
                  <a:outerShdw blurRad="190500" dist="127000" dir="2700000">
                    <a:schemeClr val="tx1">
                      <a:alpha val="43000"/>
                    </a:schemeClr>
                  </a:outerShdw>
                </a:effectLst>
              </a:rPr>
              <a:t>X2</a:t>
            </a:r>
            <a:r>
              <a:rPr lang="ja-JP" altLang="en-US" dirty="0" smtClean="0">
                <a:effectLst>
                  <a:outerShdw blurRad="190500" dist="127000" dir="2700000">
                    <a:schemeClr val="tx1">
                      <a:alpha val="43000"/>
                    </a:schemeClr>
                  </a:outerShdw>
                </a:effectLst>
              </a:rPr>
              <a:t>フレア</a:t>
            </a:r>
            <a:endParaRPr lang="ja-JP" altLang="en-US" dirty="0">
              <a:effectLst>
                <a:outerShdw blurRad="190500" dist="127000" dir="2700000">
                  <a:schemeClr val="tx1">
                    <a:alpha val="43000"/>
                  </a:schemeClr>
                </a:outerShdw>
              </a:effectLst>
            </a:endParaRPr>
          </a:p>
        </p:txBody>
      </p:sp>
      <p:pic>
        <p:nvPicPr>
          <p:cNvPr id="7" name="図 6" descr=" 1.psd"/>
          <p:cNvPicPr>
            <a:picLocks noChangeAspect="1"/>
          </p:cNvPicPr>
          <p:nvPr/>
        </p:nvPicPr>
        <p:blipFill>
          <a:blip r:embed="rId2"/>
          <a:srcRect l="52319"/>
          <a:stretch>
            <a:fillRect/>
          </a:stretch>
        </p:blipFill>
        <p:spPr>
          <a:xfrm>
            <a:off x="5743832" y="3924300"/>
            <a:ext cx="2942968" cy="29337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1141</TotalTime>
  <Words>1491</Words>
  <Application>Microsoft Macintosh PowerPoint</Application>
  <PresentationFormat>画面に合わせる (4:3)</PresentationFormat>
  <Paragraphs>279</Paragraphs>
  <Slides>14</Slides>
  <Notes>4</Notes>
  <HiddenSlides>0</HiddenSlides>
  <MMClips>3</MMClips>
  <ScaleCrop>false</ScaleCrop>
  <HeadingPairs>
    <vt:vector size="4" baseType="variant">
      <vt:variant>
        <vt:lpstr>デザイン テンプレート</vt:lpstr>
      </vt:variant>
      <vt:variant>
        <vt:i4>1</vt:i4>
      </vt:variant>
      <vt:variant>
        <vt:lpstr>スライド タイトル</vt:lpstr>
      </vt:variant>
      <vt:variant>
        <vt:i4>14</vt:i4>
      </vt:variant>
    </vt:vector>
  </HeadingPairs>
  <TitlesOfParts>
    <vt:vector size="15" baseType="lpstr">
      <vt:lpstr>Office テーマ</vt:lpstr>
      <vt:lpstr>Group 1：プリフレアの多波長解析</vt:lpstr>
      <vt:lpstr>太陽フレアメカニズム</vt:lpstr>
      <vt:lpstr>太陽フレアの前兆現象 </vt:lpstr>
      <vt:lpstr>前兆現象に関する過去の研究</vt:lpstr>
      <vt:lpstr>目的</vt:lpstr>
      <vt:lpstr>イベントリスト　（2011〜2012 GOESクラス・M4クラス以上のフレア）</vt:lpstr>
      <vt:lpstr>調査イベント</vt:lpstr>
      <vt:lpstr>2011年2月15日　01：56　X2フレア</vt:lpstr>
      <vt:lpstr>2011年2月15日　01：56　X2フレア</vt:lpstr>
      <vt:lpstr>2011年3月9日　23:23　X1フレア</vt:lpstr>
      <vt:lpstr>スライド 11</vt:lpstr>
      <vt:lpstr>2011年7月30日　02：09　M9.3フレア</vt:lpstr>
      <vt:lpstr>2011年7月30日　02：09　M9.3フレア</vt:lpstr>
      <vt:lpstr>研究会でのデータ解析</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プリフレアの多波長解析</dc:title>
  <dc:creator>kajita satoshi</dc:creator>
  <cp:lastModifiedBy>kajita satoshi</cp:lastModifiedBy>
  <cp:revision>13</cp:revision>
  <dcterms:created xsi:type="dcterms:W3CDTF">2013-10-01T00:30:37Z</dcterms:created>
  <dcterms:modified xsi:type="dcterms:W3CDTF">2013-10-01T00:51:31Z</dcterms:modified>
</cp:coreProperties>
</file>