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8"/>
  </p:notesMasterIdLst>
  <p:handoutMasterIdLst>
    <p:handoutMasterId r:id="rId29"/>
  </p:handoutMasterIdLst>
  <p:sldIdLst>
    <p:sldId id="507" r:id="rId2"/>
    <p:sldId id="488" r:id="rId3"/>
    <p:sldId id="489" r:id="rId4"/>
    <p:sldId id="490" r:id="rId5"/>
    <p:sldId id="491" r:id="rId6"/>
    <p:sldId id="492" r:id="rId7"/>
    <p:sldId id="479" r:id="rId8"/>
    <p:sldId id="480" r:id="rId9"/>
    <p:sldId id="481" r:id="rId10"/>
    <p:sldId id="482" r:id="rId11"/>
    <p:sldId id="483" r:id="rId12"/>
    <p:sldId id="484" r:id="rId13"/>
    <p:sldId id="485" r:id="rId14"/>
    <p:sldId id="486" r:id="rId15"/>
    <p:sldId id="494" r:id="rId16"/>
    <p:sldId id="487" r:id="rId17"/>
    <p:sldId id="504" r:id="rId18"/>
    <p:sldId id="495" r:id="rId19"/>
    <p:sldId id="496" r:id="rId20"/>
    <p:sldId id="497" r:id="rId21"/>
    <p:sldId id="501" r:id="rId22"/>
    <p:sldId id="500" r:id="rId23"/>
    <p:sldId id="503" r:id="rId24"/>
    <p:sldId id="502" r:id="rId25"/>
    <p:sldId id="505" r:id="rId26"/>
    <p:sldId id="506" r:id="rId27"/>
  </p:sldIdLst>
  <p:sldSz cx="9144000" cy="6858000" type="screen4x3"/>
  <p:notesSz cx="6805613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CC"/>
    <a:srgbClr val="FD8603"/>
    <a:srgbClr val="00FF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16" autoAdjust="0"/>
    <p:restoredTop sz="64456" autoAdjust="0"/>
  </p:normalViewPr>
  <p:slideViewPr>
    <p:cSldViewPr>
      <p:cViewPr varScale="1">
        <p:scale>
          <a:sx n="74" d="100"/>
          <a:sy n="74" d="100"/>
        </p:scale>
        <p:origin x="-774" y="-84"/>
      </p:cViewPr>
      <p:guideLst>
        <p:guide orient="horz" pos="220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70" d="100"/>
          <a:sy n="170" d="100"/>
        </p:scale>
        <p:origin x="-1992" y="1542"/>
      </p:cViewPr>
      <p:guideLst>
        <p:guide orient="horz" pos="3130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8511" cy="497048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500" y="0"/>
            <a:ext cx="2948511" cy="497048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EFB93967-11C2-4F8F-AE9B-71875ABB126D}" type="datetimeFigureOut">
              <a:rPr kumimoji="1" lang="ja-JP" altLang="en-US" smtClean="0"/>
              <a:t>2013/10/3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95"/>
            <a:ext cx="2948511" cy="497046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500" y="9440695"/>
            <a:ext cx="2948511" cy="497046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4046AE09-D494-460C-9B01-1B1331C2B5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19803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6967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4939" y="1"/>
            <a:ext cx="2949099" cy="496967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05DAB356-36B9-4AC0-BFC2-296481F7F225}" type="datetimeFigureOut">
              <a:rPr kumimoji="1" lang="ja-JP" altLang="en-US" smtClean="0"/>
              <a:pPr/>
              <a:t>2013/10/3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7287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564" y="4721188"/>
            <a:ext cx="5444490" cy="4472702"/>
          </a:xfrm>
          <a:prstGeom prst="rect">
            <a:avLst/>
          </a:prstGeom>
        </p:spPr>
        <p:txBody>
          <a:bodyPr vert="horz" lIns="92153" tIns="46077" rIns="92153" bIns="46077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099" cy="496967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6967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9B97E1E4-3927-4A05-B9E4-99F9BA50A34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58518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E1E4-3927-4A05-B9E4-99F9BA50A345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8596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 algn="r">
              <a:defRPr b="1" cap="none" baseline="0">
                <a:latin typeface="Verdana" pitchFamily="34" charset="0"/>
                <a:cs typeface="Verdana" pitchFamily="34" charset="0"/>
              </a:defRPr>
            </a:lvl1pPr>
          </a:lstStyle>
          <a:p>
            <a:r>
              <a:rPr kumimoji="0" lang="ja-JP" altLang="en-US" dirty="0" smtClean="0"/>
              <a:t>マスター タイトルの書式設定</a:t>
            </a:r>
            <a:endParaRPr kumimoji="0" lang="en-US" dirty="0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  <a:latin typeface="Verdana" pitchFamily="34" charset="0"/>
                <a:cs typeface="Verdana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sp>
        <p:nvSpPr>
          <p:cNvPr id="28" name="日付プレースホルダー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fld id="{88F40849-EC7D-40C0-BD29-4E6F4B6D6983}" type="datetime1">
              <a:rPr kumimoji="1" lang="ja-JP" altLang="en-US" smtClean="0"/>
              <a:t>2013/10/3</a:t>
            </a:fld>
            <a:endParaRPr kumimoji="1" lang="ja-JP" altLang="en-US"/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正方形/長方形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正方形/長方形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正方形/長方形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コネクタ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直線コネクタ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直線コネクタ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コネクタ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コネクタ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直線コネクタ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正方形/長方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cs typeface="Verdana" pitchFamily="34" charset="0"/>
              </a:defRPr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fld id="{727BED1C-A871-436F-8A1E-C03109C86037}" type="datetime1">
              <a:rPr kumimoji="1" lang="ja-JP" altLang="en-US" smtClean="0"/>
              <a:t>2013/10/3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17"/>
          <p:cNvSpPr>
            <a:spLocks noGrp="1"/>
          </p:cNvSpPr>
          <p:nvPr>
            <p:ph type="sldNum" sz="quarter" idx="4"/>
          </p:nvPr>
        </p:nvSpPr>
        <p:spPr>
          <a:xfrm>
            <a:off x="8138864" y="6292168"/>
            <a:ext cx="609600" cy="521208"/>
          </a:xfrm>
          <a:prstGeom prst="rect">
            <a:avLst/>
          </a:prstGeom>
        </p:spPr>
        <p:txBody>
          <a:bodyPr rtlCol="0" anchor="ctr"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fld id="{614A5D35-7821-4C83-8B22-DC9E86539AB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cs typeface="Verdana" pitchFamily="34" charset="0"/>
              </a:defRPr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fld id="{0BB80FCD-F4B9-426B-825A-7488226AF992}" type="datetime1">
              <a:rPr kumimoji="1" lang="ja-JP" altLang="en-US" smtClean="0"/>
              <a:t>2013/10/3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17"/>
          <p:cNvSpPr>
            <a:spLocks noGrp="1"/>
          </p:cNvSpPr>
          <p:nvPr>
            <p:ph type="sldNum" sz="quarter" idx="4"/>
          </p:nvPr>
        </p:nvSpPr>
        <p:spPr>
          <a:xfrm>
            <a:off x="8138864" y="6292168"/>
            <a:ext cx="609600" cy="521208"/>
          </a:xfrm>
          <a:prstGeom prst="rect">
            <a:avLst/>
          </a:prstGeom>
        </p:spPr>
        <p:txBody>
          <a:bodyPr rtlCol="0" anchor="ctr"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fld id="{614A5D35-7821-4C83-8B22-DC9E86539AB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r>
              <a:rPr kumimoji="0" lang="ja-JP" altLang="en-US" dirty="0" smtClean="0"/>
              <a:t>マスター タイトルの書式設定</a:t>
            </a:r>
            <a:endParaRPr kumimoji="0" 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cs typeface="Verdana" pitchFamily="34" charset="0"/>
              </a:defRPr>
            </a:lvl5pPr>
          </a:lstStyle>
          <a:p>
            <a:pPr lvl="0" eaLnBrk="1" latinLnBrk="0" hangingPunct="1"/>
            <a:r>
              <a:rPr lang="ja-JP" altLang="en-US" dirty="0" smtClean="0"/>
              <a:t>マスター テキストの書式設定</a:t>
            </a:r>
          </a:p>
          <a:p>
            <a:pPr lvl="1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kumimoji="0" 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fld id="{02D525CA-787B-488F-92CB-EB639A506463}" type="datetime1">
              <a:rPr kumimoji="1" lang="ja-JP" altLang="en-US" smtClean="0"/>
              <a:t>2013/10/3</a:t>
            </a:fld>
            <a:endParaRPr kumimoji="1" lang="ja-JP" altLang="en-US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17"/>
          <p:cNvSpPr>
            <a:spLocks noGrp="1"/>
          </p:cNvSpPr>
          <p:nvPr>
            <p:ph type="sldNum" sz="quarter" idx="4"/>
          </p:nvPr>
        </p:nvSpPr>
        <p:spPr>
          <a:xfrm>
            <a:off x="8138864" y="6292168"/>
            <a:ext cx="609600" cy="521208"/>
          </a:xfrm>
          <a:prstGeom prst="rect">
            <a:avLst/>
          </a:prstGeom>
        </p:spPr>
        <p:txBody>
          <a:bodyPr rtlCol="0" anchor="ctr"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fld id="{614A5D35-7821-4C83-8B22-DC9E86539AB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FBA69D9-B4D8-430F-B9D2-636BB12B91FE}" type="datetime1">
              <a:rPr kumimoji="1" lang="ja-JP" altLang="en-US" smtClean="0"/>
              <a:t>2013/10/3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正方形/長方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正方形/長方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コネクタ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線コネクタ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コネクタ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コネクタ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線コネクタ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正方形/長方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円/楕円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円/楕円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円/楕円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円/楕円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円/楕円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線コネクタ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614A5D35-7821-4C83-8B22-DC9E86539AB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fld id="{305FA874-D701-470F-8C9E-6DB89807D840}" type="datetime1">
              <a:rPr kumimoji="1" lang="ja-JP" altLang="en-US" smtClean="0"/>
              <a:t>2013/10/3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endParaRPr kumimoji="1" lang="ja-JP" altLang="en-US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cs typeface="Verdana" pitchFamily="34" charset="0"/>
              </a:defRPr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cs typeface="Verdana" pitchFamily="34" charset="0"/>
              </a:defRPr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スライド番号プレースホルダー 17"/>
          <p:cNvSpPr>
            <a:spLocks noGrp="1"/>
          </p:cNvSpPr>
          <p:nvPr>
            <p:ph type="sldNum" sz="quarter" idx="4"/>
          </p:nvPr>
        </p:nvSpPr>
        <p:spPr>
          <a:xfrm>
            <a:off x="8138864" y="6292168"/>
            <a:ext cx="609600" cy="521208"/>
          </a:xfrm>
          <a:prstGeom prst="rect">
            <a:avLst/>
          </a:prstGeom>
        </p:spPr>
        <p:txBody>
          <a:bodyPr rtlCol="0" anchor="ctr"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fld id="{614A5D35-7821-4C83-8B22-DC9E86539AB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fld id="{DE4B130E-CAAF-42DF-898E-CE78081E41E5}" type="datetime1">
              <a:rPr kumimoji="1" lang="ja-JP" altLang="en-US" smtClean="0"/>
              <a:t>2013/10/3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endParaRPr kumimoji="1" lang="ja-JP" altLang="en-US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cs typeface="Verdana" pitchFamily="34" charset="0"/>
              </a:defRPr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3" name="コンテンツ プレースホルダー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cs typeface="Verdana" pitchFamily="34" charset="0"/>
              </a:defRPr>
            </a:lvl5pPr>
          </a:lstStyle>
          <a:p>
            <a:pPr lvl="0" eaLnBrk="1" latinLnBrk="0" hangingPunct="1"/>
            <a:r>
              <a:rPr lang="ja-JP" altLang="en-US" dirty="0" smtClean="0"/>
              <a:t>マスター テキストの書式設定</a:t>
            </a:r>
          </a:p>
          <a:p>
            <a:pPr lvl="1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kumimoji="0"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  <a:latin typeface="Verdana" pitchFamily="34" charset="0"/>
                <a:cs typeface="Verdana" pitchFamily="34" charset="0"/>
              </a:defRPr>
            </a:lvl1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  <a:latin typeface="Verdana" pitchFamily="34" charset="0"/>
                <a:cs typeface="Verdana" pitchFamily="34" charset="0"/>
              </a:defRPr>
            </a:lvl1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9" name="スライド番号プレースホルダー 17"/>
          <p:cNvSpPr>
            <a:spLocks noGrp="1"/>
          </p:cNvSpPr>
          <p:nvPr>
            <p:ph type="sldNum" sz="quarter" idx="12"/>
          </p:nvPr>
        </p:nvSpPr>
        <p:spPr>
          <a:xfrm>
            <a:off x="8138864" y="6292168"/>
            <a:ext cx="609600" cy="521208"/>
          </a:xfrm>
          <a:prstGeom prst="rect">
            <a:avLst/>
          </a:prstGeom>
        </p:spPr>
        <p:txBody>
          <a:bodyPr rtlCol="0" anchor="ctr"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fld id="{614A5D35-7821-4C83-8B22-DC9E86539AB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fld id="{58628980-E130-42E5-B6C2-69131E6B3379}" type="datetime1">
              <a:rPr kumimoji="1" lang="ja-JP" altLang="en-US" smtClean="0"/>
              <a:t>2013/10/3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17"/>
          <p:cNvSpPr>
            <a:spLocks noGrp="1"/>
          </p:cNvSpPr>
          <p:nvPr>
            <p:ph type="sldNum" sz="quarter" idx="4"/>
          </p:nvPr>
        </p:nvSpPr>
        <p:spPr>
          <a:xfrm>
            <a:off x="8138864" y="6292168"/>
            <a:ext cx="609600" cy="521208"/>
          </a:xfrm>
          <a:prstGeom prst="rect">
            <a:avLst/>
          </a:prstGeom>
        </p:spPr>
        <p:txBody>
          <a:bodyPr rtlCol="0" anchor="ctr"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fld id="{614A5D35-7821-4C83-8B22-DC9E86539AB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fld id="{85B80280-0A0E-4E35-B218-93E10457693D}" type="datetime1">
              <a:rPr kumimoji="1" lang="ja-JP" altLang="en-US" smtClean="0"/>
              <a:t>2013/10/3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endParaRPr kumimoji="1" lang="ja-JP" altLang="en-US"/>
          </a:p>
        </p:txBody>
      </p:sp>
      <p:sp>
        <p:nvSpPr>
          <p:cNvPr id="4" name="スライド番号プレースホルダー 17"/>
          <p:cNvSpPr>
            <a:spLocks noGrp="1"/>
          </p:cNvSpPr>
          <p:nvPr>
            <p:ph type="sldNum" sz="quarter" idx="4"/>
          </p:nvPr>
        </p:nvSpPr>
        <p:spPr>
          <a:xfrm>
            <a:off x="8138864" y="6292168"/>
            <a:ext cx="609600" cy="521208"/>
          </a:xfrm>
          <a:prstGeom prst="rect">
            <a:avLst/>
          </a:prstGeom>
        </p:spPr>
        <p:txBody>
          <a:bodyPr rtlCol="0" anchor="ctr"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fld id="{614A5D35-7821-4C83-8B22-DC9E86539AB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コネクタ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>
                <a:latin typeface="Verdana" pitchFamily="34" charset="0"/>
                <a:cs typeface="Verdana" pitchFamily="34" charset="0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>
                <a:latin typeface="Verdana" pitchFamily="34" charset="0"/>
                <a:cs typeface="Verdana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8" name="直線コネクタ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コネクタ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線コネクタ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正方形/長方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コネクタ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コンテンツ プレースホルダー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cs typeface="Verdana" pitchFamily="34" charset="0"/>
              </a:defRPr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21" name="日付プレースホルダー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fld id="{A6167B33-E475-4E29-9924-7CD4D61B1477}" type="datetime1">
              <a:rPr kumimoji="1" lang="ja-JP" altLang="en-US" smtClean="0"/>
              <a:t>2013/10/3</a:t>
            </a:fld>
            <a:endParaRPr kumimoji="1" lang="ja-JP" altLang="en-US"/>
          </a:p>
        </p:txBody>
      </p:sp>
      <p:sp>
        <p:nvSpPr>
          <p:cNvPr id="23" name="フッター プレースホルダー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endParaRPr kumimoji="1" lang="ja-JP" altLang="en-US"/>
          </a:p>
        </p:txBody>
      </p:sp>
      <p:sp>
        <p:nvSpPr>
          <p:cNvPr id="16" name="スライド番号プレースホルダー 17"/>
          <p:cNvSpPr>
            <a:spLocks noGrp="1"/>
          </p:cNvSpPr>
          <p:nvPr>
            <p:ph type="sldNum" sz="quarter" idx="4"/>
          </p:nvPr>
        </p:nvSpPr>
        <p:spPr>
          <a:xfrm>
            <a:off x="8138864" y="6292168"/>
            <a:ext cx="609600" cy="521208"/>
          </a:xfrm>
          <a:prstGeom prst="rect">
            <a:avLst/>
          </a:prstGeom>
        </p:spPr>
        <p:txBody>
          <a:bodyPr rtlCol="0" anchor="ctr"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fld id="{614A5D35-7821-4C83-8B22-DC9E86539AB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コネクタ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>
                <a:latin typeface="Verdana" pitchFamily="34" charset="0"/>
                <a:cs typeface="Verdana" pitchFamily="34" charset="0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>
                <a:latin typeface="Verdana" pitchFamily="34" charset="0"/>
                <a:cs typeface="Verdana" pitchFamily="34" charset="0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10" name="直線コネクタ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正方形/長方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線コネクタ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線コネクタ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コネクタ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付プレースホルダー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fld id="{28DC0C5B-345E-4C57-B9BB-23F0853BD269}" type="datetime1">
              <a:rPr kumimoji="1" lang="ja-JP" altLang="en-US" smtClean="0"/>
              <a:t>2013/10/3</a:t>
            </a:fld>
            <a:endParaRPr kumimoji="1" lang="ja-JP" altLang="en-US"/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11"/>
          </p:nvPr>
        </p:nvSpPr>
        <p:spPr>
          <a:xfrm>
            <a:off x="8129016" y="6292168"/>
            <a:ext cx="609600" cy="521208"/>
          </a:xfrm>
          <a:prstGeom prst="rect">
            <a:avLst/>
          </a:prstGeom>
        </p:spPr>
        <p:txBody>
          <a:bodyPr rtlCol="0"/>
          <a:lstStyle/>
          <a:p>
            <a:fld id="{614A5D35-7821-4C83-8B22-DC9E86539AB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21" name="フッター プレースホルダー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endParaRPr kumimoji="1" lang="ja-JP" altLang="en-US"/>
          </a:p>
        </p:txBody>
      </p:sp>
      <p:sp>
        <p:nvSpPr>
          <p:cNvPr id="16" name="スライド番号プレースホルダー 17"/>
          <p:cNvSpPr txBox="1">
            <a:spLocks/>
          </p:cNvSpPr>
          <p:nvPr userDrawn="1"/>
        </p:nvSpPr>
        <p:spPr>
          <a:xfrm>
            <a:off x="8138864" y="6292168"/>
            <a:ext cx="609600" cy="521208"/>
          </a:xfrm>
          <a:prstGeom prst="rect">
            <a:avLst/>
          </a:prstGeom>
        </p:spPr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Verdana" pitchFamily="34" charset="0"/>
                <a:ea typeface="+mn-ea"/>
                <a:cs typeface="Verdana" pitchFamily="34" charset="0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4A5D35-7821-4C83-8B22-DC9E86539AB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コネクタ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タイトル プレースホルダー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ja-JP" altLang="en-US" dirty="0" smtClean="0"/>
              <a:t>マスター タイトルの書式設定</a:t>
            </a:r>
            <a:endParaRPr kumimoji="0" 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Verdana" pitchFamily="34" charset="0"/>
                <a:cs typeface="Verdana" pitchFamily="34" charset="0"/>
              </a:defRPr>
            </a:lvl1pPr>
          </a:lstStyle>
          <a:p>
            <a:fld id="{571A36C0-CBD9-4316-8A60-C83408CD9AE7}" type="datetime1">
              <a:rPr kumimoji="1" lang="ja-JP" altLang="en-US" smtClean="0"/>
              <a:t>2013/10/3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Verdana" pitchFamily="34" charset="0"/>
                <a:cs typeface="Verdana" pitchFamily="34" charset="0"/>
              </a:defRPr>
            </a:lvl1pPr>
          </a:lstStyle>
          <a:p>
            <a:endParaRPr kumimoji="1" lang="ja-JP" altLang="en-US"/>
          </a:p>
        </p:txBody>
      </p:sp>
      <p:sp>
        <p:nvSpPr>
          <p:cNvPr id="7" name="直線コネクタ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線コネクタ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コネクタ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スライド番号プレースホルダー 17"/>
          <p:cNvSpPr>
            <a:spLocks noGrp="1"/>
          </p:cNvSpPr>
          <p:nvPr>
            <p:ph type="sldNum" sz="quarter" idx="4"/>
          </p:nvPr>
        </p:nvSpPr>
        <p:spPr>
          <a:xfrm>
            <a:off x="8555010" y="6356225"/>
            <a:ext cx="609600" cy="521208"/>
          </a:xfrm>
          <a:prstGeom prst="rect">
            <a:avLst/>
          </a:prstGeom>
        </p:spPr>
        <p:txBody>
          <a:bodyPr rtlCol="0" anchor="ctr"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</a:lstStyle>
          <a:p>
            <a:fld id="{614A5D35-7821-4C83-8B22-DC9E86539AB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1" sz="3000" b="0" kern="1200" cap="none" baseline="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1"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1"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1"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1"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1"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1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20688"/>
            <a:ext cx="6912768" cy="388843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483768" y="4270942"/>
            <a:ext cx="6172200" cy="1894362"/>
          </a:xfrm>
        </p:spPr>
        <p:txBody>
          <a:bodyPr/>
          <a:lstStyle/>
          <a:p>
            <a:r>
              <a:rPr kumimoji="1" lang="en-US" altLang="ja-JP" dirty="0" smtClean="0"/>
              <a:t>NSRO CDAW13</a:t>
            </a:r>
            <a:br>
              <a:rPr kumimoji="1" lang="en-US" altLang="ja-JP" dirty="0" smtClean="0"/>
            </a:br>
            <a:r>
              <a:rPr lang="en-US" altLang="ja-JP" dirty="0" smtClean="0"/>
              <a:t>2013/09/30~10/04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52480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22" y="-54768"/>
            <a:ext cx="6923148" cy="6923148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3309227" y="404664"/>
            <a:ext cx="3324595" cy="5617974"/>
            <a:chOff x="3309227" y="404664"/>
            <a:chExt cx="3324595" cy="5617974"/>
          </a:xfrm>
        </p:grpSpPr>
        <p:cxnSp>
          <p:nvCxnSpPr>
            <p:cNvPr id="4" name="直線コネクタ 3"/>
            <p:cNvCxnSpPr/>
            <p:nvPr/>
          </p:nvCxnSpPr>
          <p:spPr>
            <a:xfrm flipV="1">
              <a:off x="6633822" y="404664"/>
              <a:ext cx="0" cy="5617974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テキスト ボックス 6"/>
            <p:cNvSpPr txBox="1"/>
            <p:nvPr/>
          </p:nvSpPr>
          <p:spPr>
            <a:xfrm>
              <a:off x="3309227" y="3244914"/>
              <a:ext cx="2702933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ja-JP" sz="2000" dirty="0" err="1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p</a:t>
              </a:r>
              <a:r>
                <a:rPr lang="en-US" altLang="ja-JP" sz="2000" dirty="0" err="1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reflare</a:t>
              </a:r>
              <a:endPara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8" name="直線矢印コネクタ 7"/>
            <p:cNvCxnSpPr/>
            <p:nvPr/>
          </p:nvCxnSpPr>
          <p:spPr>
            <a:xfrm>
              <a:off x="4752020" y="3645024"/>
              <a:ext cx="504056" cy="648072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円/楕円 8"/>
            <p:cNvSpPr/>
            <p:nvPr/>
          </p:nvSpPr>
          <p:spPr>
            <a:xfrm>
              <a:off x="5004048" y="4293096"/>
              <a:ext cx="1440160" cy="792088"/>
            </a:xfrm>
            <a:prstGeom prst="ellipse">
              <a:avLst/>
            </a:prstGeom>
            <a:noFill/>
            <a:ln w="5715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222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32" y="17240"/>
            <a:ext cx="6840760" cy="6840760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2589147" y="404664"/>
            <a:ext cx="4062840" cy="5624798"/>
            <a:chOff x="2589147" y="404664"/>
            <a:chExt cx="4062840" cy="5624798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2589147" y="404664"/>
              <a:ext cx="4062840" cy="5624798"/>
              <a:chOff x="2589147" y="404664"/>
              <a:chExt cx="4062840" cy="5624798"/>
            </a:xfrm>
          </p:grpSpPr>
          <p:sp>
            <p:nvSpPr>
              <p:cNvPr id="3" name="テキスト ボックス 2"/>
              <p:cNvSpPr txBox="1"/>
              <p:nvPr/>
            </p:nvSpPr>
            <p:spPr>
              <a:xfrm>
                <a:off x="2589147" y="672952"/>
                <a:ext cx="3927069" cy="101566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最初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の</a:t>
                </a:r>
                <a:r>
                  <a:rPr lang="en-US" altLang="ja-JP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10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分間</a:t>
                </a:r>
                <a:r>
                  <a:rPr lang="en-US" altLang="ja-JP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(03:10~03:20)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の</a:t>
                </a:r>
                <a:r>
                  <a:rPr lang="en-US" altLang="ja-JP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flux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の平均値を</a:t>
                </a:r>
                <a:r>
                  <a:rPr lang="en-US" altLang="ja-JP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background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として差し引いたもの。</a:t>
                </a:r>
                <a:endParaRPr lang="en-US" altLang="ja-JP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cxnSp>
            <p:nvCxnSpPr>
              <p:cNvPr id="5" name="直線コネクタ 4"/>
              <p:cNvCxnSpPr/>
              <p:nvPr/>
            </p:nvCxnSpPr>
            <p:spPr>
              <a:xfrm flipV="1">
                <a:off x="6651987" y="404664"/>
                <a:ext cx="0" cy="562479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テキスト ボックス 7"/>
            <p:cNvSpPr txBox="1"/>
            <p:nvPr/>
          </p:nvSpPr>
          <p:spPr>
            <a:xfrm>
              <a:off x="3309227" y="3140968"/>
              <a:ext cx="2702933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ja-JP" sz="2000" dirty="0" err="1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p</a:t>
              </a:r>
              <a:r>
                <a:rPr lang="en-US" altLang="ja-JP" sz="2000" dirty="0" err="1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reflare</a:t>
              </a:r>
              <a:endPara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9" name="直線矢印コネクタ 8"/>
            <p:cNvCxnSpPr/>
            <p:nvPr/>
          </p:nvCxnSpPr>
          <p:spPr>
            <a:xfrm>
              <a:off x="4752020" y="3541078"/>
              <a:ext cx="504056" cy="648072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円/楕円 9"/>
            <p:cNvSpPr/>
            <p:nvPr/>
          </p:nvSpPr>
          <p:spPr>
            <a:xfrm>
              <a:off x="5004048" y="4189150"/>
              <a:ext cx="1440160" cy="792088"/>
            </a:xfrm>
            <a:prstGeom prst="ellipse">
              <a:avLst/>
            </a:prstGeom>
            <a:noFill/>
            <a:ln w="5715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1756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53" y="17240"/>
            <a:ext cx="6840760" cy="6840760"/>
          </a:xfrm>
          <a:prstGeom prst="rect">
            <a:avLst/>
          </a:prstGeom>
        </p:spPr>
      </p:pic>
      <p:grpSp>
        <p:nvGrpSpPr>
          <p:cNvPr id="9" name="グループ化 8"/>
          <p:cNvGrpSpPr/>
          <p:nvPr/>
        </p:nvGrpSpPr>
        <p:grpSpPr>
          <a:xfrm>
            <a:off x="3381235" y="371293"/>
            <a:ext cx="3278345" cy="5689982"/>
            <a:chOff x="3381235" y="371293"/>
            <a:chExt cx="3278345" cy="5689982"/>
          </a:xfrm>
        </p:grpSpPr>
        <p:cxnSp>
          <p:nvCxnSpPr>
            <p:cNvPr id="4" name="直線コネクタ 3"/>
            <p:cNvCxnSpPr/>
            <p:nvPr/>
          </p:nvCxnSpPr>
          <p:spPr>
            <a:xfrm flipV="1">
              <a:off x="6659580" y="371293"/>
              <a:ext cx="0" cy="5689982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/>
            <p:cNvSpPr txBox="1"/>
            <p:nvPr/>
          </p:nvSpPr>
          <p:spPr>
            <a:xfrm>
              <a:off x="3381235" y="3441194"/>
              <a:ext cx="2702933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ja-JP" sz="2000" dirty="0" err="1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preflare</a:t>
              </a:r>
              <a:r>
                <a:rPr lang="ja-JP" altLang="en-US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ら</a:t>
              </a:r>
              <a:r>
                <a:rPr lang="ja-JP" altLang="en-US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しきも</a:t>
              </a:r>
              <a:r>
                <a:rPr lang="ja-JP" altLang="en-US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の</a:t>
              </a:r>
              <a:endPara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r>
                <a:rPr lang="ja-JP" altLang="en-US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は見えない。</a:t>
              </a:r>
              <a:endPara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7" name="直線矢印コネクタ 6"/>
            <p:cNvCxnSpPr/>
            <p:nvPr/>
          </p:nvCxnSpPr>
          <p:spPr>
            <a:xfrm>
              <a:off x="4644008" y="4149080"/>
              <a:ext cx="1080120" cy="648072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50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2558"/>
            <a:ext cx="6840760" cy="6840760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2589147" y="332656"/>
            <a:ext cx="4083312" cy="5689982"/>
            <a:chOff x="2589147" y="332656"/>
            <a:chExt cx="4083312" cy="5689982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2589147" y="332656"/>
              <a:ext cx="4083312" cy="5689982"/>
              <a:chOff x="2589147" y="332656"/>
              <a:chExt cx="4083312" cy="5689982"/>
            </a:xfrm>
          </p:grpSpPr>
          <p:sp>
            <p:nvSpPr>
              <p:cNvPr id="3" name="テキスト ボックス 2"/>
              <p:cNvSpPr txBox="1"/>
              <p:nvPr/>
            </p:nvSpPr>
            <p:spPr>
              <a:xfrm>
                <a:off x="2589147" y="672952"/>
                <a:ext cx="3927069" cy="101566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最初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の</a:t>
                </a:r>
                <a:r>
                  <a:rPr lang="en-US" altLang="ja-JP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10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分間</a:t>
                </a:r>
                <a:r>
                  <a:rPr lang="en-US" altLang="ja-JP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(03:10~03:20)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の</a:t>
                </a:r>
                <a:r>
                  <a:rPr lang="en-US" altLang="ja-JP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flux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の平均値を</a:t>
                </a:r>
                <a:r>
                  <a:rPr lang="en-US" altLang="ja-JP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background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として差し引いたもの。</a:t>
                </a:r>
                <a:endParaRPr lang="en-US" altLang="ja-JP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cxnSp>
            <p:nvCxnSpPr>
              <p:cNvPr id="6" name="直線コネクタ 5"/>
              <p:cNvCxnSpPr/>
              <p:nvPr/>
            </p:nvCxnSpPr>
            <p:spPr>
              <a:xfrm flipV="1">
                <a:off x="6672459" y="332656"/>
                <a:ext cx="0" cy="568998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テキスト ボックス 8"/>
            <p:cNvSpPr txBox="1"/>
            <p:nvPr/>
          </p:nvSpPr>
          <p:spPr>
            <a:xfrm>
              <a:off x="3381235" y="3068960"/>
              <a:ext cx="2702933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ja-JP" sz="2000" dirty="0" err="1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preflare</a:t>
              </a:r>
              <a:r>
                <a:rPr lang="ja-JP" altLang="en-US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ら</a:t>
              </a:r>
              <a:r>
                <a:rPr lang="ja-JP" altLang="en-US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しきも</a:t>
              </a:r>
              <a:r>
                <a:rPr lang="ja-JP" altLang="en-US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の</a:t>
              </a:r>
              <a:endPara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r>
                <a:rPr lang="ja-JP" altLang="en-US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は見えない。</a:t>
              </a:r>
              <a:endPara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10" name="直線矢印コネクタ 9"/>
            <p:cNvCxnSpPr/>
            <p:nvPr/>
          </p:nvCxnSpPr>
          <p:spPr>
            <a:xfrm>
              <a:off x="4644008" y="3776846"/>
              <a:ext cx="1080120" cy="648072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329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53" y="17240"/>
            <a:ext cx="6840760" cy="6840760"/>
          </a:xfrm>
          <a:prstGeom prst="rect">
            <a:avLst/>
          </a:prstGeom>
        </p:spPr>
      </p:pic>
      <p:cxnSp>
        <p:nvCxnSpPr>
          <p:cNvPr id="4" name="直線コネクタ 3"/>
          <p:cNvCxnSpPr/>
          <p:nvPr/>
        </p:nvCxnSpPr>
        <p:spPr>
          <a:xfrm flipV="1">
            <a:off x="6645448" y="404664"/>
            <a:ext cx="0" cy="562660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2445131" y="620688"/>
            <a:ext cx="4104456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α-profile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の見かた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</a:t>
            </a:r>
          </a:p>
          <a:p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α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が小さい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 17GHz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34GHz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の比が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に近い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 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スペクトルが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ハード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→ 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non-thermal or optically thin</a:t>
            </a:r>
          </a:p>
        </p:txBody>
      </p:sp>
    </p:spTree>
    <p:extLst>
      <p:ext uri="{BB962C8B-B14F-4D97-AF65-F5344CB8AC3E}">
        <p14:creationId xmlns:p14="http://schemas.microsoft.com/office/powerpoint/2010/main" val="57316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66" y="17240"/>
            <a:ext cx="6840760" cy="6840760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2589147" y="332656"/>
            <a:ext cx="4071085" cy="5714510"/>
            <a:chOff x="2589147" y="332656"/>
            <a:chExt cx="4071085" cy="5714510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2589147" y="672952"/>
              <a:ext cx="3927069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ja-JP" altLang="en-US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最初</a:t>
              </a:r>
              <a:r>
                <a:rPr lang="ja-JP" altLang="en-US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の</a:t>
              </a:r>
              <a:r>
                <a:rPr lang="en-US" altLang="ja-JP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10</a:t>
              </a:r>
              <a:r>
                <a:rPr lang="ja-JP" altLang="en-US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分間</a:t>
              </a:r>
              <a:r>
                <a:rPr lang="en-US" altLang="ja-JP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(03:10~03:20)</a:t>
              </a:r>
              <a:r>
                <a:rPr lang="ja-JP" altLang="en-US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の</a:t>
              </a:r>
              <a:r>
                <a:rPr lang="en-US" altLang="ja-JP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flux</a:t>
              </a:r>
              <a:r>
                <a:rPr lang="ja-JP" altLang="en-US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の平均値を</a:t>
              </a:r>
              <a:r>
                <a:rPr lang="en-US" altLang="ja-JP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background</a:t>
              </a:r>
              <a:r>
                <a:rPr lang="ja-JP" altLang="en-US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として差し引いた</a:t>
              </a:r>
              <a:r>
                <a:rPr lang="en-US" altLang="ja-JP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flux</a:t>
              </a:r>
              <a:r>
                <a:rPr lang="ja-JP" altLang="en-US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から算出。</a:t>
              </a:r>
              <a:endPara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7" name="直線コネクタ 6"/>
            <p:cNvCxnSpPr/>
            <p:nvPr/>
          </p:nvCxnSpPr>
          <p:spPr>
            <a:xfrm flipV="1">
              <a:off x="6660232" y="332656"/>
              <a:ext cx="0" cy="5714510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412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66" y="17240"/>
            <a:ext cx="6840760" cy="6840760"/>
          </a:xfrm>
          <a:prstGeom prst="rect">
            <a:avLst/>
          </a:prstGeom>
        </p:spPr>
      </p:pic>
      <p:grpSp>
        <p:nvGrpSpPr>
          <p:cNvPr id="19" name="グループ化 18"/>
          <p:cNvGrpSpPr/>
          <p:nvPr/>
        </p:nvGrpSpPr>
        <p:grpSpPr>
          <a:xfrm>
            <a:off x="2441325" y="332656"/>
            <a:ext cx="6648368" cy="5714510"/>
            <a:chOff x="2441325" y="332656"/>
            <a:chExt cx="6648368" cy="5714510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2589147" y="332656"/>
              <a:ext cx="4842592" cy="5714510"/>
              <a:chOff x="2589147" y="332656"/>
              <a:chExt cx="4842592" cy="5714510"/>
            </a:xfrm>
          </p:grpSpPr>
          <p:sp>
            <p:nvSpPr>
              <p:cNvPr id="3" name="テキスト ボックス 2"/>
              <p:cNvSpPr txBox="1"/>
              <p:nvPr/>
            </p:nvSpPr>
            <p:spPr>
              <a:xfrm>
                <a:off x="2589147" y="672952"/>
                <a:ext cx="3927069" cy="1015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最初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の</a:t>
                </a:r>
                <a:r>
                  <a:rPr lang="en-US" altLang="ja-JP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10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分間</a:t>
                </a:r>
                <a:r>
                  <a:rPr lang="en-US" altLang="ja-JP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(03:10~03:20)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の</a:t>
                </a:r>
                <a:r>
                  <a:rPr lang="en-US" altLang="ja-JP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flux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の平均値を</a:t>
                </a:r>
                <a:r>
                  <a:rPr lang="en-US" altLang="ja-JP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background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として差し引いた</a:t>
                </a:r>
                <a:r>
                  <a:rPr lang="en-US" altLang="ja-JP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flux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から算出。</a:t>
                </a:r>
                <a:endParaRPr lang="en-US" altLang="ja-JP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cxnSp>
            <p:nvCxnSpPr>
              <p:cNvPr id="7" name="直線コネクタ 6"/>
              <p:cNvCxnSpPr/>
              <p:nvPr/>
            </p:nvCxnSpPr>
            <p:spPr>
              <a:xfrm flipV="1">
                <a:off x="6660232" y="332656"/>
                <a:ext cx="0" cy="5714510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円/楕円 8"/>
              <p:cNvSpPr/>
              <p:nvPr/>
            </p:nvSpPr>
            <p:spPr>
              <a:xfrm rot="19358216">
                <a:off x="5991579" y="3001267"/>
                <a:ext cx="1440160" cy="792088"/>
              </a:xfrm>
              <a:prstGeom prst="ellipse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" name="円/楕円 10"/>
            <p:cNvSpPr/>
            <p:nvPr/>
          </p:nvSpPr>
          <p:spPr>
            <a:xfrm rot="18619761">
              <a:off x="4928339" y="3956323"/>
              <a:ext cx="2134461" cy="1769340"/>
            </a:xfrm>
            <a:prstGeom prst="ellipse">
              <a:avLst/>
            </a:prstGeom>
            <a:noFill/>
            <a:ln w="5715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" name="直線矢印コネクタ 12"/>
            <p:cNvCxnSpPr/>
            <p:nvPr/>
          </p:nvCxnSpPr>
          <p:spPr>
            <a:xfrm>
              <a:off x="4630462" y="4005064"/>
              <a:ext cx="462279" cy="468052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/>
            <p:cNvSpPr txBox="1"/>
            <p:nvPr/>
          </p:nvSpPr>
          <p:spPr>
            <a:xfrm>
              <a:off x="2441325" y="3238734"/>
              <a:ext cx="2752989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US" altLang="ja-JP" sz="2000" dirty="0" err="1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p</a:t>
              </a:r>
              <a:r>
                <a:rPr lang="en-US" altLang="ja-JP" sz="2000" dirty="0" err="1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reflare</a:t>
              </a:r>
              <a:r>
                <a:rPr lang="ja-JP" altLang="en-US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のスペクトル</a:t>
              </a:r>
              <a:endPara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r>
                <a:rPr lang="ja-JP" altLang="en-US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はわからない</a:t>
              </a:r>
              <a:r>
                <a:rPr lang="ja-JP" altLang="en-US" sz="2000" dirty="0" err="1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。。。</a:t>
              </a:r>
              <a:endPara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6084168" y="1844824"/>
              <a:ext cx="300552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US" altLang="ja-JP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non-thermal</a:t>
              </a:r>
              <a:r>
                <a:rPr lang="ja-JP" altLang="en-US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→</a:t>
              </a:r>
              <a:r>
                <a:rPr lang="en-US" altLang="ja-JP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thermal</a:t>
              </a:r>
            </a:p>
          </p:txBody>
        </p:sp>
        <p:cxnSp>
          <p:nvCxnSpPr>
            <p:cNvPr id="17" name="直線矢印コネクタ 16"/>
            <p:cNvCxnSpPr/>
            <p:nvPr/>
          </p:nvCxnSpPr>
          <p:spPr>
            <a:xfrm flipH="1">
              <a:off x="7122511" y="2276872"/>
              <a:ext cx="238166" cy="468052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831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51520" y="1258888"/>
            <a:ext cx="8496944" cy="40934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どうも電波では</a:t>
            </a:r>
            <a:r>
              <a:rPr kumimoji="1" lang="en-US" altLang="ja-JP" sz="20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preflare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や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precursor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は顕著に見えないようです</a:t>
            </a:r>
            <a:r>
              <a:rPr kumimoji="1" lang="ja-JP" altLang="en-US" sz="20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。。。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→　見えないなら見えないで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本当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見えないということを示そう。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457200" indent="-457200">
              <a:buAutoNum type="arabicParenBoth"/>
            </a:pP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GOES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による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線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強度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の時間変化から求めた温度および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Volume Emission Measure (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川手さん作成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を用いて、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20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preflare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phase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および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main phase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flux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の理論値を求め、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観測値と比較する。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→　</a:t>
            </a:r>
            <a:r>
              <a:rPr kumimoji="1" lang="en-US" altLang="ja-JP" sz="20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preflare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phase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flux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の上昇が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thermal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起源なの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か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non-thermal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起源なのか。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(2)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偏波計の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flux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time profile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を作成し、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20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preflare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(precursor)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らしき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ものが見えるか確認する。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794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1154253" y="8149"/>
            <a:ext cx="6840760" cy="6840760"/>
            <a:chOff x="1154253" y="8149"/>
            <a:chExt cx="6840760" cy="6840760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253" y="8149"/>
              <a:ext cx="6840760" cy="6840760"/>
            </a:xfrm>
            <a:prstGeom prst="rect">
              <a:avLst/>
            </a:prstGeom>
          </p:spPr>
        </p:pic>
        <p:grpSp>
          <p:nvGrpSpPr>
            <p:cNvPr id="22" name="グループ化 21"/>
            <p:cNvGrpSpPr/>
            <p:nvPr/>
          </p:nvGrpSpPr>
          <p:grpSpPr>
            <a:xfrm>
              <a:off x="3145488" y="404664"/>
              <a:ext cx="2722656" cy="5641458"/>
              <a:chOff x="3145488" y="404664"/>
              <a:chExt cx="2722656" cy="5641458"/>
            </a:xfrm>
          </p:grpSpPr>
          <p:grpSp>
            <p:nvGrpSpPr>
              <p:cNvPr id="13" name="グループ化 12"/>
              <p:cNvGrpSpPr/>
              <p:nvPr/>
            </p:nvGrpSpPr>
            <p:grpSpPr>
              <a:xfrm>
                <a:off x="3145488" y="404664"/>
                <a:ext cx="2376264" cy="5630272"/>
                <a:chOff x="3145488" y="404664"/>
                <a:chExt cx="2376264" cy="5630272"/>
              </a:xfrm>
            </p:grpSpPr>
            <p:cxnSp>
              <p:nvCxnSpPr>
                <p:cNvPr id="5" name="直線コネクタ 4"/>
                <p:cNvCxnSpPr/>
                <p:nvPr/>
              </p:nvCxnSpPr>
              <p:spPr>
                <a:xfrm flipV="1">
                  <a:off x="5284129" y="404664"/>
                  <a:ext cx="0" cy="5626600"/>
                </a:xfrm>
                <a:prstGeom prst="line">
                  <a:avLst/>
                </a:prstGeom>
                <a:ln w="28575">
                  <a:solidFill>
                    <a:srgbClr val="FFC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直線コネクタ 9"/>
                <p:cNvCxnSpPr/>
                <p:nvPr/>
              </p:nvCxnSpPr>
              <p:spPr>
                <a:xfrm flipV="1">
                  <a:off x="3145488" y="404664"/>
                  <a:ext cx="0" cy="5630272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線コネクタ 11"/>
                <p:cNvCxnSpPr/>
                <p:nvPr/>
              </p:nvCxnSpPr>
              <p:spPr>
                <a:xfrm flipV="1">
                  <a:off x="5521752" y="404664"/>
                  <a:ext cx="0" cy="563027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正方形/長方形 16"/>
              <p:cNvSpPr/>
              <p:nvPr/>
            </p:nvSpPr>
            <p:spPr>
              <a:xfrm>
                <a:off x="3928367" y="5507940"/>
                <a:ext cx="9316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err="1" smtClean="0">
                    <a:solidFill>
                      <a:srgbClr val="FF0066"/>
                    </a:solidFill>
                  </a:rPr>
                  <a:t>preflare</a:t>
                </a:r>
                <a:endParaRPr lang="ja-JP" altLang="en-US" dirty="0">
                  <a:solidFill>
                    <a:srgbClr val="FF0066"/>
                  </a:solidFill>
                </a:endParaRPr>
              </a:p>
            </p:txBody>
          </p:sp>
          <p:sp>
            <p:nvSpPr>
              <p:cNvPr id="18" name="正方形/長方形 17"/>
              <p:cNvSpPr/>
              <p:nvPr/>
            </p:nvSpPr>
            <p:spPr>
              <a:xfrm>
                <a:off x="5220210" y="4931876"/>
                <a:ext cx="6479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FFC000"/>
                    </a:solidFill>
                  </a:rPr>
                  <a:t>peak</a:t>
                </a:r>
                <a:endParaRPr lang="ja-JP" altLang="en-US" dirty="0">
                  <a:solidFill>
                    <a:srgbClr val="FFC000"/>
                  </a:solidFill>
                </a:endParaRPr>
              </a:p>
            </p:txBody>
          </p:sp>
          <p:cxnSp>
            <p:nvCxnSpPr>
              <p:cNvPr id="20" name="直線コネクタ 19"/>
              <p:cNvCxnSpPr/>
              <p:nvPr/>
            </p:nvCxnSpPr>
            <p:spPr>
              <a:xfrm flipV="1">
                <a:off x="4816599" y="419522"/>
                <a:ext cx="0" cy="5626600"/>
              </a:xfrm>
              <a:prstGeom prst="line">
                <a:avLst/>
              </a:prstGeom>
              <a:ln w="28575">
                <a:solidFill>
                  <a:srgbClr val="FF006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直線コネクタ 13"/>
            <p:cNvCxnSpPr/>
            <p:nvPr/>
          </p:nvCxnSpPr>
          <p:spPr>
            <a:xfrm flipV="1">
              <a:off x="3157598" y="404664"/>
              <a:ext cx="0" cy="563027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/>
            <p:cNvSpPr txBox="1"/>
            <p:nvPr/>
          </p:nvSpPr>
          <p:spPr>
            <a:xfrm>
              <a:off x="2483768" y="548680"/>
              <a:ext cx="4287109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altLang="ja-JP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GOES</a:t>
              </a:r>
              <a:r>
                <a:rPr lang="ja-JP" altLang="en-US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 </a:t>
              </a:r>
              <a:r>
                <a:rPr lang="en-US" altLang="ja-JP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X</a:t>
              </a:r>
              <a:r>
                <a:rPr lang="ja-JP" altLang="en-US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線強度より求めた温度変化</a:t>
              </a:r>
              <a:endPara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r>
                <a:rPr lang="en-US" altLang="ja-JP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(by </a:t>
              </a:r>
              <a:r>
                <a:rPr lang="ja-JP" altLang="en-US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川手さん</a:t>
              </a:r>
              <a:r>
                <a:rPr lang="en-US" altLang="ja-JP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95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/>
          <p:cNvGrpSpPr/>
          <p:nvPr/>
        </p:nvGrpSpPr>
        <p:grpSpPr>
          <a:xfrm>
            <a:off x="1137278" y="0"/>
            <a:ext cx="6852469" cy="6852469"/>
            <a:chOff x="1137278" y="0"/>
            <a:chExt cx="6852469" cy="6852469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278" y="0"/>
              <a:ext cx="6852469" cy="6852469"/>
            </a:xfrm>
            <a:prstGeom prst="rect">
              <a:avLst/>
            </a:prstGeom>
          </p:spPr>
        </p:pic>
        <p:grpSp>
          <p:nvGrpSpPr>
            <p:cNvPr id="16" name="グループ化 15"/>
            <p:cNvGrpSpPr/>
            <p:nvPr/>
          </p:nvGrpSpPr>
          <p:grpSpPr>
            <a:xfrm>
              <a:off x="3138664" y="404664"/>
              <a:ext cx="2729480" cy="5643920"/>
              <a:chOff x="3138664" y="404664"/>
              <a:chExt cx="2729480" cy="5643920"/>
            </a:xfrm>
          </p:grpSpPr>
          <p:grpSp>
            <p:nvGrpSpPr>
              <p:cNvPr id="13" name="グループ化 12"/>
              <p:cNvGrpSpPr/>
              <p:nvPr/>
            </p:nvGrpSpPr>
            <p:grpSpPr>
              <a:xfrm>
                <a:off x="3138664" y="404664"/>
                <a:ext cx="2729480" cy="5643920"/>
                <a:chOff x="3138664" y="404664"/>
                <a:chExt cx="2729480" cy="5643920"/>
              </a:xfrm>
            </p:grpSpPr>
            <p:grpSp>
              <p:nvGrpSpPr>
                <p:cNvPr id="8" name="グループ化 7"/>
                <p:cNvGrpSpPr/>
                <p:nvPr/>
              </p:nvGrpSpPr>
              <p:grpSpPr>
                <a:xfrm>
                  <a:off x="3138664" y="404664"/>
                  <a:ext cx="2376264" cy="5643920"/>
                  <a:chOff x="3138664" y="404664"/>
                  <a:chExt cx="2376264" cy="5643920"/>
                </a:xfrm>
              </p:grpSpPr>
              <p:cxnSp>
                <p:nvCxnSpPr>
                  <p:cNvPr id="3" name="直線コネクタ 2"/>
                  <p:cNvCxnSpPr/>
                  <p:nvPr/>
                </p:nvCxnSpPr>
                <p:spPr>
                  <a:xfrm flipV="1">
                    <a:off x="5268227" y="404664"/>
                    <a:ext cx="0" cy="5626600"/>
                  </a:xfrm>
                  <a:prstGeom prst="line">
                    <a:avLst/>
                  </a:prstGeom>
                  <a:ln w="28575">
                    <a:solidFill>
                      <a:srgbClr val="FFC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直線コネクタ 5"/>
                  <p:cNvCxnSpPr/>
                  <p:nvPr/>
                </p:nvCxnSpPr>
                <p:spPr>
                  <a:xfrm flipV="1">
                    <a:off x="3138664" y="418312"/>
                    <a:ext cx="0" cy="5630272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直線コネクタ 6"/>
                  <p:cNvCxnSpPr/>
                  <p:nvPr/>
                </p:nvCxnSpPr>
                <p:spPr>
                  <a:xfrm flipV="1">
                    <a:off x="5514928" y="418312"/>
                    <a:ext cx="0" cy="5630272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" name="正方形/長方形 10"/>
                <p:cNvSpPr/>
                <p:nvPr/>
              </p:nvSpPr>
              <p:spPr>
                <a:xfrm>
                  <a:off x="3923928" y="4512250"/>
                  <a:ext cx="93166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err="1" smtClean="0">
                      <a:solidFill>
                        <a:srgbClr val="FF0066"/>
                      </a:solidFill>
                    </a:rPr>
                    <a:t>preflare</a:t>
                  </a:r>
                  <a:endParaRPr lang="ja-JP" altLang="en-US" dirty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12" name="正方形/長方形 11"/>
                <p:cNvSpPr/>
                <p:nvPr/>
              </p:nvSpPr>
              <p:spPr>
                <a:xfrm>
                  <a:off x="5220210" y="4509120"/>
                  <a:ext cx="647934" cy="369332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smtClean="0">
                      <a:solidFill>
                        <a:srgbClr val="FFC000"/>
                      </a:solidFill>
                    </a:rPr>
                    <a:t>peak</a:t>
                  </a:r>
                  <a:endParaRPr lang="ja-JP" altLang="en-US" dirty="0">
                    <a:solidFill>
                      <a:srgbClr val="FFC000"/>
                    </a:solidFill>
                  </a:endParaRPr>
                </a:p>
              </p:txBody>
            </p:sp>
          </p:grpSp>
          <p:cxnSp>
            <p:nvCxnSpPr>
              <p:cNvPr id="15" name="直線コネクタ 14"/>
              <p:cNvCxnSpPr/>
              <p:nvPr/>
            </p:nvCxnSpPr>
            <p:spPr>
              <a:xfrm flipV="1">
                <a:off x="4816599" y="419522"/>
                <a:ext cx="0" cy="5626600"/>
              </a:xfrm>
              <a:prstGeom prst="line">
                <a:avLst/>
              </a:prstGeom>
              <a:ln w="28575">
                <a:solidFill>
                  <a:srgbClr val="FF006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テキスト ボックス 13"/>
            <p:cNvSpPr txBox="1"/>
            <p:nvPr/>
          </p:nvSpPr>
          <p:spPr>
            <a:xfrm>
              <a:off x="1259633" y="757153"/>
              <a:ext cx="3456383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altLang="ja-JP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GOES</a:t>
              </a:r>
              <a:r>
                <a:rPr lang="ja-JP" altLang="en-US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 </a:t>
              </a:r>
              <a:r>
                <a:rPr lang="en-US" altLang="ja-JP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X</a:t>
              </a:r>
              <a:r>
                <a:rPr lang="ja-JP" altLang="en-US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線強度より求めた</a:t>
              </a:r>
              <a:endPara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r>
                <a:rPr lang="en-US" altLang="ja-JP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volume emission measure</a:t>
              </a:r>
            </a:p>
            <a:p>
              <a:r>
                <a:rPr lang="en-US" altLang="ja-JP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(by </a:t>
              </a:r>
              <a:r>
                <a:rPr lang="ja-JP" altLang="en-US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川手さん</a:t>
              </a:r>
              <a:r>
                <a:rPr lang="en-US" altLang="ja-JP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321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9512" y="233353"/>
            <a:ext cx="849694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解析イベント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(1):</a:t>
            </a:r>
          </a:p>
          <a:p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AR NOAA 11166, X.5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Event: start =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2011-03-09 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22:47, p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eak = 23:21 (UT)</a:t>
            </a:r>
          </a:p>
          <a:p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Analysis: start = 22:45, end = 23:50, </a:t>
            </a:r>
            <a:r>
              <a:rPr lang="en-US" altLang="ja-JP" sz="20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int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= 10 (sec)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0" y="1627592"/>
            <a:ext cx="9144000" cy="4681728"/>
            <a:chOff x="0" y="1627592"/>
            <a:chExt cx="9144000" cy="4681728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0" y="1627592"/>
              <a:ext cx="9144000" cy="4681728"/>
              <a:chOff x="0" y="1627592"/>
              <a:chExt cx="9144000" cy="4681728"/>
            </a:xfrm>
          </p:grpSpPr>
          <p:pic>
            <p:nvPicPr>
              <p:cNvPr id="3" name="図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627592"/>
                <a:ext cx="9144000" cy="4681728"/>
              </a:xfrm>
              <a:prstGeom prst="rect">
                <a:avLst/>
              </a:prstGeom>
            </p:spPr>
          </p:pic>
          <p:cxnSp>
            <p:nvCxnSpPr>
              <p:cNvPr id="4" name="直線コネクタ 3"/>
              <p:cNvCxnSpPr/>
              <p:nvPr/>
            </p:nvCxnSpPr>
            <p:spPr>
              <a:xfrm flipV="1">
                <a:off x="3995936" y="2012592"/>
                <a:ext cx="0" cy="3528392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直線コネクタ 4"/>
              <p:cNvCxnSpPr/>
              <p:nvPr/>
            </p:nvCxnSpPr>
            <p:spPr>
              <a:xfrm flipV="1">
                <a:off x="8184276" y="2006654"/>
                <a:ext cx="0" cy="3528392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線コネクタ 5"/>
              <p:cNvCxnSpPr/>
              <p:nvPr/>
            </p:nvCxnSpPr>
            <p:spPr>
              <a:xfrm flipV="1">
                <a:off x="6324696" y="2006654"/>
                <a:ext cx="0" cy="3558082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直線コネクタ 8"/>
            <p:cNvCxnSpPr/>
            <p:nvPr/>
          </p:nvCxnSpPr>
          <p:spPr>
            <a:xfrm flipV="1">
              <a:off x="4788024" y="2006654"/>
              <a:ext cx="0" cy="3552896"/>
            </a:xfrm>
            <a:prstGeom prst="line">
              <a:avLst/>
            </a:prstGeom>
            <a:ln w="28575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738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グループ化 22"/>
          <p:cNvGrpSpPr/>
          <p:nvPr/>
        </p:nvGrpSpPr>
        <p:grpSpPr>
          <a:xfrm>
            <a:off x="0" y="332656"/>
            <a:ext cx="9144000" cy="5508104"/>
            <a:chOff x="0" y="332656"/>
            <a:chExt cx="9144000" cy="5508104"/>
          </a:xfrm>
        </p:grpSpPr>
        <p:grpSp>
          <p:nvGrpSpPr>
            <p:cNvPr id="21" name="グループ化 20"/>
            <p:cNvGrpSpPr/>
            <p:nvPr/>
          </p:nvGrpSpPr>
          <p:grpSpPr>
            <a:xfrm>
              <a:off x="0" y="332656"/>
              <a:ext cx="9144000" cy="5508104"/>
              <a:chOff x="0" y="332656"/>
              <a:chExt cx="9144000" cy="5508104"/>
            </a:xfrm>
          </p:grpSpPr>
          <p:grpSp>
            <p:nvGrpSpPr>
              <p:cNvPr id="19" name="グループ化 18"/>
              <p:cNvGrpSpPr/>
              <p:nvPr/>
            </p:nvGrpSpPr>
            <p:grpSpPr>
              <a:xfrm>
                <a:off x="0" y="332656"/>
                <a:ext cx="9144000" cy="5508104"/>
                <a:chOff x="0" y="332656"/>
                <a:chExt cx="9144000" cy="5508104"/>
              </a:xfrm>
            </p:grpSpPr>
            <p:grpSp>
              <p:nvGrpSpPr>
                <p:cNvPr id="14" name="グループ化 13"/>
                <p:cNvGrpSpPr/>
                <p:nvPr/>
              </p:nvGrpSpPr>
              <p:grpSpPr>
                <a:xfrm>
                  <a:off x="0" y="332656"/>
                  <a:ext cx="9144000" cy="5508104"/>
                  <a:chOff x="0" y="332656"/>
                  <a:chExt cx="9144000" cy="5508104"/>
                </a:xfrm>
              </p:grpSpPr>
              <p:pic>
                <p:nvPicPr>
                  <p:cNvPr id="2" name="図 1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1268760"/>
                    <a:ext cx="9144000" cy="4572000"/>
                  </a:xfrm>
                  <a:prstGeom prst="rect">
                    <a:avLst/>
                  </a:prstGeom>
                </p:spPr>
              </p:pic>
              <p:sp>
                <p:nvSpPr>
                  <p:cNvPr id="7" name="テキスト ボックス 6"/>
                  <p:cNvSpPr txBox="1"/>
                  <p:nvPr/>
                </p:nvSpPr>
                <p:spPr>
                  <a:xfrm>
                    <a:off x="1151620" y="332656"/>
                    <a:ext cx="6840760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r>
                      <a:rPr lang="ja-JP" altLang="en-US" sz="2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温度および</a:t>
                    </a:r>
                    <a:r>
                      <a:rPr lang="en-US" altLang="ja-JP" sz="2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volume emission measure</a:t>
                    </a:r>
                    <a:r>
                      <a:rPr lang="ja-JP" altLang="en-US" sz="2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を用いて算出した</a:t>
                    </a:r>
                    <a:endParaRPr lang="en-US" altLang="ja-JP" sz="20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  <a:p>
                    <a:r>
                      <a:rPr lang="en-US" altLang="ja-JP" sz="2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flux</a:t>
                    </a:r>
                    <a:r>
                      <a:rPr lang="ja-JP" altLang="en-US" sz="2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の理論値の</a:t>
                    </a:r>
                    <a:r>
                      <a:rPr lang="en-US" altLang="ja-JP" sz="2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time profile</a:t>
                    </a:r>
                  </a:p>
                </p:txBody>
              </p:sp>
              <p:cxnSp>
                <p:nvCxnSpPr>
                  <p:cNvPr id="8" name="直線コネクタ 7"/>
                  <p:cNvCxnSpPr/>
                  <p:nvPr/>
                </p:nvCxnSpPr>
                <p:spPr>
                  <a:xfrm flipV="1">
                    <a:off x="2021426" y="1556792"/>
                    <a:ext cx="0" cy="3744416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直線コネクタ 11"/>
                  <p:cNvCxnSpPr/>
                  <p:nvPr/>
                </p:nvCxnSpPr>
                <p:spPr>
                  <a:xfrm flipV="1">
                    <a:off x="5674152" y="1556792"/>
                    <a:ext cx="0" cy="3744416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直線コネクタ 12"/>
                  <p:cNvCxnSpPr/>
                  <p:nvPr/>
                </p:nvCxnSpPr>
                <p:spPr>
                  <a:xfrm flipV="1">
                    <a:off x="5305850" y="1556792"/>
                    <a:ext cx="0" cy="3744416"/>
                  </a:xfrm>
                  <a:prstGeom prst="line">
                    <a:avLst/>
                  </a:prstGeom>
                  <a:ln w="19050">
                    <a:solidFill>
                      <a:srgbClr val="FFC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" name="正方形/長方形 17"/>
                <p:cNvSpPr/>
                <p:nvPr/>
              </p:nvSpPr>
              <p:spPr>
                <a:xfrm>
                  <a:off x="3724837" y="3861048"/>
                  <a:ext cx="93166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err="1" smtClean="0">
                      <a:solidFill>
                        <a:srgbClr val="FF0066"/>
                      </a:solidFill>
                    </a:rPr>
                    <a:t>preflare</a:t>
                  </a:r>
                  <a:endParaRPr lang="ja-JP" altLang="en-US" dirty="0">
                    <a:solidFill>
                      <a:srgbClr val="FF0066"/>
                    </a:solidFill>
                  </a:endParaRPr>
                </a:p>
              </p:txBody>
            </p:sp>
          </p:grpSp>
          <p:sp>
            <p:nvSpPr>
              <p:cNvPr id="20" name="正方形/長方形 19"/>
              <p:cNvSpPr/>
              <p:nvPr/>
            </p:nvSpPr>
            <p:spPr>
              <a:xfrm>
                <a:off x="4716016" y="4931876"/>
                <a:ext cx="6479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FFC000"/>
                    </a:solidFill>
                  </a:rPr>
                  <a:t>peak</a:t>
                </a:r>
                <a:endParaRPr lang="ja-JP" altLang="en-US" dirty="0">
                  <a:solidFill>
                    <a:srgbClr val="FFC000"/>
                  </a:solidFill>
                </a:endParaRPr>
              </a:p>
            </p:txBody>
          </p:sp>
        </p:grpSp>
        <p:cxnSp>
          <p:nvCxnSpPr>
            <p:cNvPr id="22" name="直線コネクタ 21"/>
            <p:cNvCxnSpPr/>
            <p:nvPr/>
          </p:nvCxnSpPr>
          <p:spPr>
            <a:xfrm flipV="1">
              <a:off x="4586514" y="1556792"/>
              <a:ext cx="0" cy="3744416"/>
            </a:xfrm>
            <a:prstGeom prst="line">
              <a:avLst/>
            </a:prstGeom>
            <a:ln w="19050">
              <a:solidFill>
                <a:srgbClr val="FF00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648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25296"/>
            <a:ext cx="5508104" cy="275405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687616" y="1702267"/>
            <a:ext cx="2988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理論値の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time profile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15618" y="4937692"/>
            <a:ext cx="446083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観測値の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time profile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を重ねて比較。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50840"/>
            <a:ext cx="3662536" cy="366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0" y="44624"/>
            <a:ext cx="9144000" cy="6840760"/>
            <a:chOff x="0" y="44624"/>
            <a:chExt cx="9144000" cy="6840760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4704"/>
              <a:ext cx="9144000" cy="4572000"/>
            </a:xfrm>
            <a:prstGeom prst="rect">
              <a:avLst/>
            </a:prstGeom>
          </p:spPr>
        </p:pic>
        <p:grpSp>
          <p:nvGrpSpPr>
            <p:cNvPr id="8" name="グループ化 7"/>
            <p:cNvGrpSpPr/>
            <p:nvPr/>
          </p:nvGrpSpPr>
          <p:grpSpPr>
            <a:xfrm>
              <a:off x="296220" y="44624"/>
              <a:ext cx="8380236" cy="6840760"/>
              <a:chOff x="296220" y="44624"/>
              <a:chExt cx="8380236" cy="6840760"/>
            </a:xfrm>
          </p:grpSpPr>
          <p:grpSp>
            <p:nvGrpSpPr>
              <p:cNvPr id="2" name="グループ化 1"/>
              <p:cNvGrpSpPr/>
              <p:nvPr/>
            </p:nvGrpSpPr>
            <p:grpSpPr>
              <a:xfrm>
                <a:off x="1331640" y="44624"/>
                <a:ext cx="6753296" cy="4740334"/>
                <a:chOff x="1331640" y="560874"/>
                <a:chExt cx="6753296" cy="4740334"/>
              </a:xfrm>
            </p:grpSpPr>
            <p:grpSp>
              <p:nvGrpSpPr>
                <p:cNvPr id="15" name="グループ化 14"/>
                <p:cNvGrpSpPr/>
                <p:nvPr/>
              </p:nvGrpSpPr>
              <p:grpSpPr>
                <a:xfrm>
                  <a:off x="1547664" y="560874"/>
                  <a:ext cx="6537272" cy="4740334"/>
                  <a:chOff x="1547664" y="560874"/>
                  <a:chExt cx="6537272" cy="4740334"/>
                </a:xfrm>
              </p:grpSpPr>
              <p:grpSp>
                <p:nvGrpSpPr>
                  <p:cNvPr id="11" name="グループ化 10"/>
                  <p:cNvGrpSpPr/>
                  <p:nvPr/>
                </p:nvGrpSpPr>
                <p:grpSpPr>
                  <a:xfrm>
                    <a:off x="1547664" y="560874"/>
                    <a:ext cx="6537272" cy="4740334"/>
                    <a:chOff x="1547664" y="560874"/>
                    <a:chExt cx="6537272" cy="4740334"/>
                  </a:xfrm>
                </p:grpSpPr>
                <p:sp>
                  <p:nvSpPr>
                    <p:cNvPr id="3" name="テキスト ボックス 2"/>
                    <p:cNvSpPr txBox="1"/>
                    <p:nvPr/>
                  </p:nvSpPr>
                  <p:spPr>
                    <a:xfrm>
                      <a:off x="1547664" y="560874"/>
                      <a:ext cx="6408712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r>
                        <a:rPr lang="ja-JP" altLang="en-US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理論値と観測値の</a:t>
                      </a:r>
                      <a:r>
                        <a:rPr lang="en-US" altLang="ja-JP" sz="2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time </a:t>
                      </a:r>
                      <a:r>
                        <a:rPr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profile</a:t>
                      </a:r>
                      <a:r>
                        <a:rPr lang="ja-JP" altLang="en-US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を重ねて比較したもの。</a:t>
                      </a:r>
                      <a:endParaRPr lang="en-US" altLang="ja-JP" sz="2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r>
                        <a:rPr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(SFU = 0~1.5</a:t>
                      </a:r>
                      <a:r>
                        <a:rPr lang="ja-JP" altLang="en-US" sz="2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lang="ja-JP" altLang="en-US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を拡大</a:t>
                      </a:r>
                      <a:r>
                        <a:rPr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)</a:t>
                      </a:r>
                    </a:p>
                  </p:txBody>
                </p:sp>
                <p:cxnSp>
                  <p:nvCxnSpPr>
                    <p:cNvPr id="5" name="直線コネクタ 4"/>
                    <p:cNvCxnSpPr/>
                    <p:nvPr/>
                  </p:nvCxnSpPr>
                  <p:spPr>
                    <a:xfrm flipV="1">
                      <a:off x="8084936" y="1556792"/>
                      <a:ext cx="0" cy="3744416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" name="直線コネクタ 5"/>
                    <p:cNvCxnSpPr/>
                    <p:nvPr/>
                  </p:nvCxnSpPr>
                  <p:spPr>
                    <a:xfrm flipV="1">
                      <a:off x="7352866" y="1556792"/>
                      <a:ext cx="0" cy="3744416"/>
                    </a:xfrm>
                    <a:prstGeom prst="line">
                      <a:avLst/>
                    </a:prstGeom>
                    <a:ln w="19050">
                      <a:solidFill>
                        <a:srgbClr val="FFC000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2" name="正方形/長方形 11"/>
                  <p:cNvSpPr/>
                  <p:nvPr/>
                </p:nvSpPr>
                <p:spPr>
                  <a:xfrm>
                    <a:off x="5918833" y="3861048"/>
                    <a:ext cx="93166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dirty="0" err="1" smtClean="0">
                        <a:solidFill>
                          <a:srgbClr val="FF0066"/>
                        </a:solidFill>
                      </a:rPr>
                      <a:t>preflare</a:t>
                    </a:r>
                    <a:endParaRPr lang="ja-JP" altLang="en-US" dirty="0">
                      <a:solidFill>
                        <a:srgbClr val="FF0066"/>
                      </a:solidFill>
                    </a:endParaRPr>
                  </a:p>
                </p:txBody>
              </p:sp>
              <p:sp>
                <p:nvSpPr>
                  <p:cNvPr id="13" name="正方形/長方形 12"/>
                  <p:cNvSpPr/>
                  <p:nvPr/>
                </p:nvSpPr>
                <p:spPr>
                  <a:xfrm>
                    <a:off x="6704932" y="1700808"/>
                    <a:ext cx="64793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dirty="0" smtClean="0">
                        <a:solidFill>
                          <a:srgbClr val="FFC000"/>
                        </a:solidFill>
                      </a:rPr>
                      <a:t>peak</a:t>
                    </a:r>
                    <a:endParaRPr lang="ja-JP" altLang="en-US" dirty="0">
                      <a:solidFill>
                        <a:srgbClr val="FFC000"/>
                      </a:solidFill>
                    </a:endParaRPr>
                  </a:p>
                </p:txBody>
              </p:sp>
              <p:cxnSp>
                <p:nvCxnSpPr>
                  <p:cNvPr id="14" name="直線コネクタ 13"/>
                  <p:cNvCxnSpPr/>
                  <p:nvPr/>
                </p:nvCxnSpPr>
                <p:spPr>
                  <a:xfrm flipV="1">
                    <a:off x="5975794" y="1544916"/>
                    <a:ext cx="0" cy="3744416"/>
                  </a:xfrm>
                  <a:prstGeom prst="line">
                    <a:avLst/>
                  </a:prstGeom>
                  <a:ln w="19050">
                    <a:solidFill>
                      <a:srgbClr val="FF0066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テキスト ボックス 15"/>
                <p:cNvSpPr txBox="1"/>
                <p:nvPr/>
              </p:nvSpPr>
              <p:spPr>
                <a:xfrm>
                  <a:off x="1331640" y="2276872"/>
                  <a:ext cx="4176464" cy="101566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r>
                    <a:rPr lang="en-US" altLang="ja-JP" sz="20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Pre-cursor phase</a:t>
                  </a:r>
                  <a:r>
                    <a:rPr lang="ja-JP" altLang="en-US" sz="20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の</a:t>
                  </a:r>
                  <a:r>
                    <a:rPr lang="en-US" altLang="ja-JP" sz="20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flux</a:t>
                  </a:r>
                  <a:r>
                    <a:rPr lang="ja-JP" altLang="en-US" sz="20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の最大値</a:t>
                  </a:r>
                  <a:endParaRPr lang="en-US" altLang="ja-JP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  <a:p>
                  <a:r>
                    <a:rPr lang="ja-JP" altLang="en-US" sz="20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理論値 ～</a:t>
                  </a:r>
                  <a:r>
                    <a:rPr lang="en-US" altLang="ja-JP" sz="20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1.3 [SFU]</a:t>
                  </a:r>
                </a:p>
                <a:p>
                  <a:r>
                    <a:rPr lang="ja-JP" altLang="en-US" sz="20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観測値 ～</a:t>
                  </a:r>
                  <a:r>
                    <a:rPr lang="en-US" altLang="ja-JP" sz="20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7.6 [SFU]</a:t>
                  </a:r>
                </a:p>
              </p:txBody>
            </p:sp>
          </p:grpSp>
          <p:sp>
            <p:nvSpPr>
              <p:cNvPr id="17" name="テキスト ボックス 16"/>
              <p:cNvSpPr txBox="1"/>
              <p:nvPr/>
            </p:nvSpPr>
            <p:spPr>
              <a:xfrm>
                <a:off x="296220" y="5254168"/>
                <a:ext cx="8380236" cy="16312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ja-JP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pre-cursor phase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の</a:t>
                </a:r>
                <a:r>
                  <a:rPr lang="en-US" altLang="ja-JP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flux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の最大値を比較したときに、観測値が理論値に対して</a:t>
                </a:r>
                <a:r>
                  <a:rPr lang="en-US" altLang="ja-JP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~2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倍程度であれば</a:t>
                </a:r>
                <a:r>
                  <a:rPr lang="en-US" altLang="ja-JP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thermal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起源であるといえる。しかしこの場合は</a:t>
                </a:r>
                <a:r>
                  <a:rPr lang="en-US" altLang="ja-JP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~10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倍に近いので、完全に</a:t>
                </a:r>
                <a:r>
                  <a:rPr lang="en-US" altLang="ja-JP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thermal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起源とも言い難く、</a:t>
                </a:r>
                <a:r>
                  <a:rPr lang="en-US" altLang="ja-JP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non-thermal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も考慮に入れるべきである。</a:t>
                </a:r>
                <a:endParaRPr lang="en-US" altLang="ja-JP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→</a:t>
                </a:r>
                <a:r>
                  <a:rPr lang="en-US" altLang="ja-JP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RHESSI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のスペクトルのフィッティング結果を用いてさらに考察。</a:t>
                </a:r>
                <a:endParaRPr lang="en-US" altLang="ja-JP" sz="2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286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/>
          <p:cNvGrpSpPr/>
          <p:nvPr/>
        </p:nvGrpSpPr>
        <p:grpSpPr>
          <a:xfrm>
            <a:off x="0" y="414536"/>
            <a:ext cx="9144000" cy="5424099"/>
            <a:chOff x="0" y="414536"/>
            <a:chExt cx="9144000" cy="5424099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66635"/>
              <a:ext cx="9144000" cy="4572000"/>
            </a:xfrm>
            <a:prstGeom prst="rect">
              <a:avLst/>
            </a:prstGeom>
          </p:spPr>
        </p:pic>
        <p:grpSp>
          <p:nvGrpSpPr>
            <p:cNvPr id="14" name="グループ化 13"/>
            <p:cNvGrpSpPr/>
            <p:nvPr/>
          </p:nvGrpSpPr>
          <p:grpSpPr>
            <a:xfrm>
              <a:off x="2627784" y="414536"/>
              <a:ext cx="4641192" cy="4708244"/>
              <a:chOff x="2627784" y="414536"/>
              <a:chExt cx="4641192" cy="4708244"/>
            </a:xfrm>
          </p:grpSpPr>
          <p:grpSp>
            <p:nvGrpSpPr>
              <p:cNvPr id="9" name="グループ化 8"/>
              <p:cNvGrpSpPr/>
              <p:nvPr/>
            </p:nvGrpSpPr>
            <p:grpSpPr>
              <a:xfrm>
                <a:off x="2627784" y="414536"/>
                <a:ext cx="4641192" cy="4708244"/>
                <a:chOff x="2627784" y="414536"/>
                <a:chExt cx="4641192" cy="4708244"/>
              </a:xfrm>
            </p:grpSpPr>
            <p:cxnSp>
              <p:nvCxnSpPr>
                <p:cNvPr id="3" name="直線コネクタ 2"/>
                <p:cNvCxnSpPr/>
                <p:nvPr/>
              </p:nvCxnSpPr>
              <p:spPr>
                <a:xfrm flipV="1">
                  <a:off x="7268976" y="1628800"/>
                  <a:ext cx="0" cy="349398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" name="直線コネクタ 3"/>
                <p:cNvCxnSpPr/>
                <p:nvPr/>
              </p:nvCxnSpPr>
              <p:spPr>
                <a:xfrm flipV="1">
                  <a:off x="6817880" y="1628800"/>
                  <a:ext cx="0" cy="3491522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直線コネクタ 6"/>
                <p:cNvCxnSpPr/>
                <p:nvPr/>
              </p:nvCxnSpPr>
              <p:spPr>
                <a:xfrm flipV="1">
                  <a:off x="2627784" y="2852936"/>
                  <a:ext cx="0" cy="226984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テキスト ボックス 7"/>
                <p:cNvSpPr txBox="1"/>
                <p:nvPr/>
              </p:nvSpPr>
              <p:spPr>
                <a:xfrm>
                  <a:off x="2843808" y="414536"/>
                  <a:ext cx="3456384" cy="40011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r>
                    <a:rPr lang="ja-JP" altLang="en-US" sz="20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偏波計の</a:t>
                  </a:r>
                  <a:r>
                    <a:rPr lang="en-US" altLang="ja-JP" sz="20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flux</a:t>
                  </a:r>
                  <a:r>
                    <a:rPr lang="ja-JP" altLang="en-US" sz="20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の</a:t>
                  </a:r>
                  <a:r>
                    <a:rPr lang="en-US" altLang="ja-JP" sz="20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time profile</a:t>
                  </a:r>
                </a:p>
              </p:txBody>
            </p:sp>
          </p:grpSp>
          <p:sp>
            <p:nvSpPr>
              <p:cNvPr id="10" name="正方形/長方形 9"/>
              <p:cNvSpPr/>
              <p:nvPr/>
            </p:nvSpPr>
            <p:spPr>
              <a:xfrm>
                <a:off x="5013773" y="4730430"/>
                <a:ext cx="9316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err="1" smtClean="0">
                    <a:solidFill>
                      <a:srgbClr val="FF0066"/>
                    </a:solidFill>
                  </a:rPr>
                  <a:t>preflare</a:t>
                </a:r>
                <a:endParaRPr lang="ja-JP" altLang="en-US" dirty="0">
                  <a:solidFill>
                    <a:srgbClr val="FF0066"/>
                  </a:solidFill>
                </a:endParaRPr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6228322" y="4725144"/>
                <a:ext cx="6479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FFC000"/>
                    </a:solidFill>
                  </a:rPr>
                  <a:t>peak</a:t>
                </a:r>
                <a:endParaRPr lang="ja-JP" altLang="en-US" dirty="0">
                  <a:solidFill>
                    <a:srgbClr val="FFC000"/>
                  </a:solidFill>
                </a:endParaRPr>
              </a:p>
            </p:txBody>
          </p:sp>
          <p:cxnSp>
            <p:nvCxnSpPr>
              <p:cNvPr id="12" name="直線コネクタ 11"/>
              <p:cNvCxnSpPr/>
              <p:nvPr/>
            </p:nvCxnSpPr>
            <p:spPr>
              <a:xfrm flipV="1">
                <a:off x="5875450" y="1628800"/>
                <a:ext cx="0" cy="3491390"/>
              </a:xfrm>
              <a:prstGeom prst="line">
                <a:avLst/>
              </a:prstGeom>
              <a:ln w="19050">
                <a:solidFill>
                  <a:srgbClr val="FF0066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5702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/>
          <p:cNvGrpSpPr/>
          <p:nvPr/>
        </p:nvGrpSpPr>
        <p:grpSpPr>
          <a:xfrm>
            <a:off x="36512" y="414536"/>
            <a:ext cx="9144000" cy="5426224"/>
            <a:chOff x="36512" y="414536"/>
            <a:chExt cx="9144000" cy="5426224"/>
          </a:xfrm>
        </p:grpSpPr>
        <p:grpSp>
          <p:nvGrpSpPr>
            <p:cNvPr id="16" name="グループ化 15"/>
            <p:cNvGrpSpPr/>
            <p:nvPr/>
          </p:nvGrpSpPr>
          <p:grpSpPr>
            <a:xfrm>
              <a:off x="36512" y="414536"/>
              <a:ext cx="9144000" cy="5426224"/>
              <a:chOff x="36512" y="414536"/>
              <a:chExt cx="9144000" cy="5426224"/>
            </a:xfrm>
          </p:grpSpPr>
          <p:pic>
            <p:nvPicPr>
              <p:cNvPr id="3" name="図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12" y="1268760"/>
                <a:ext cx="9144000" cy="4572000"/>
              </a:xfrm>
              <a:prstGeom prst="rect">
                <a:avLst/>
              </a:prstGeom>
            </p:spPr>
          </p:pic>
          <p:cxnSp>
            <p:nvCxnSpPr>
              <p:cNvPr id="4" name="直線コネクタ 3"/>
              <p:cNvCxnSpPr/>
              <p:nvPr/>
            </p:nvCxnSpPr>
            <p:spPr>
              <a:xfrm flipV="1">
                <a:off x="7308304" y="1628800"/>
                <a:ext cx="0" cy="349398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直線コネクタ 4"/>
              <p:cNvCxnSpPr/>
              <p:nvPr/>
            </p:nvCxnSpPr>
            <p:spPr>
              <a:xfrm flipV="1">
                <a:off x="6857208" y="1628800"/>
                <a:ext cx="0" cy="3491522"/>
              </a:xfrm>
              <a:prstGeom prst="line">
                <a:avLst/>
              </a:prstGeom>
              <a:ln w="19050">
                <a:solidFill>
                  <a:srgbClr val="FFC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テキスト ボックス 8"/>
              <p:cNvSpPr txBox="1"/>
              <p:nvPr/>
            </p:nvSpPr>
            <p:spPr>
              <a:xfrm>
                <a:off x="2843808" y="414536"/>
                <a:ext cx="3456384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偏波計の</a:t>
                </a:r>
                <a:r>
                  <a:rPr lang="en-US" altLang="ja-JP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flux</a:t>
                </a:r>
                <a:r>
                  <a:rPr lang="ja-JP" altLang="en-US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の</a:t>
                </a:r>
                <a:r>
                  <a:rPr lang="en-US" altLang="ja-JP" sz="2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time profile</a:t>
                </a:r>
              </a:p>
            </p:txBody>
          </p:sp>
          <p:cxnSp>
            <p:nvCxnSpPr>
              <p:cNvPr id="10" name="直線コネクタ 9"/>
              <p:cNvCxnSpPr/>
              <p:nvPr/>
            </p:nvCxnSpPr>
            <p:spPr>
              <a:xfrm flipV="1">
                <a:off x="2667112" y="2852936"/>
                <a:ext cx="0" cy="226984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正方形/長方形 16"/>
            <p:cNvSpPr/>
            <p:nvPr/>
          </p:nvSpPr>
          <p:spPr>
            <a:xfrm>
              <a:off x="5034917" y="3671454"/>
              <a:ext cx="9316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err="1" smtClean="0">
                  <a:solidFill>
                    <a:srgbClr val="FF0066"/>
                  </a:solidFill>
                </a:rPr>
                <a:t>preflare</a:t>
              </a:r>
              <a:endParaRPr lang="ja-JP" altLang="en-US" dirty="0">
                <a:solidFill>
                  <a:srgbClr val="FF0066"/>
                </a:solidFill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6300330" y="3861048"/>
              <a:ext cx="6479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solidFill>
                    <a:srgbClr val="FFC000"/>
                  </a:solidFill>
                </a:rPr>
                <a:t>peak</a:t>
              </a:r>
              <a:endParaRPr lang="ja-JP" alt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19" name="直線コネクタ 18"/>
            <p:cNvCxnSpPr/>
            <p:nvPr/>
          </p:nvCxnSpPr>
          <p:spPr>
            <a:xfrm flipV="1">
              <a:off x="5896594" y="1628800"/>
              <a:ext cx="0" cy="3482814"/>
            </a:xfrm>
            <a:prstGeom prst="line">
              <a:avLst/>
            </a:prstGeom>
            <a:ln w="19050">
              <a:solidFill>
                <a:srgbClr val="FF00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080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414213"/>
              </p:ext>
            </p:extLst>
          </p:nvPr>
        </p:nvGraphicFramePr>
        <p:xfrm>
          <a:off x="0" y="905919"/>
          <a:ext cx="9144000" cy="5547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680"/>
                <a:gridCol w="936104"/>
                <a:gridCol w="1368152"/>
                <a:gridCol w="419572"/>
                <a:gridCol w="2028700"/>
                <a:gridCol w="1656184"/>
                <a:gridCol w="1043608"/>
              </a:tblGrid>
              <a:tr h="7924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date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GOES</a:t>
                      </a:r>
                      <a:r>
                        <a:rPr kumimoji="1" lang="en-US" altLang="ja-JP" sz="2000" baseline="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class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pre-activity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activity in </a:t>
                      </a:r>
                      <a:r>
                        <a:rPr kumimoji="1" lang="en-US" altLang="ja-JP" sz="2000" dirty="0" err="1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NoRH</a:t>
                      </a:r>
                      <a:endParaRPr kumimoji="1" lang="en-US" altLang="ja-JP" sz="2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17GHz     34GHz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aseline="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α</a:t>
                      </a:r>
                    </a:p>
                    <a:p>
                      <a:pPr algn="ctr"/>
                      <a:r>
                        <a:rPr kumimoji="1" lang="en-US" altLang="ja-JP" sz="1800" baseline="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(34/17GHz)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aseline="0" dirty="0" err="1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NoRP</a:t>
                      </a:r>
                      <a:endParaRPr kumimoji="1" lang="en-US" altLang="ja-JP" sz="2000" baseline="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</a:tr>
              <a:tr h="7924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2011/02/15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X2.2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precursor</a:t>
                      </a:r>
                      <a:endParaRPr kumimoji="1" lang="ja-JP" altLang="en-US" sz="2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×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×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×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×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</a:tr>
              <a:tr h="7924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2011/03/09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X1.5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precursor</a:t>
                      </a:r>
                      <a:endParaRPr kumimoji="1" lang="ja-JP" altLang="en-US" sz="2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×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×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×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</a:tr>
              <a:tr h="7924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2011/07/30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M9.3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precursor</a:t>
                      </a:r>
                      <a:endParaRPr kumimoji="1" lang="ja-JP" altLang="en-US" sz="2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×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×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×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×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</a:tr>
              <a:tr h="7924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2011/07/05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M4.7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precursor</a:t>
                      </a:r>
                      <a:endParaRPr kumimoji="1" lang="ja-JP" altLang="en-US" sz="2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○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×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×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×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</a:tr>
              <a:tr h="7924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2012/07/19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M7.7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pre-flare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○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○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-0.5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○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</a:tr>
              <a:tr h="7924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2012/09/26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M4.0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precursor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○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×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×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×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251520" y="260648"/>
            <a:ext cx="345638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まとめ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943021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261515"/>
              </p:ext>
            </p:extLst>
          </p:nvPr>
        </p:nvGraphicFramePr>
        <p:xfrm>
          <a:off x="0" y="908720"/>
          <a:ext cx="9144000" cy="557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688"/>
                <a:gridCol w="2664296"/>
                <a:gridCol w="1872208"/>
                <a:gridCol w="2843808"/>
              </a:tblGrid>
              <a:tr h="7924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date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HXR spectrum</a:t>
                      </a:r>
                      <a:endParaRPr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aseline="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temperature</a:t>
                      </a:r>
                    </a:p>
                    <a:p>
                      <a:pPr algn="ctr"/>
                      <a:r>
                        <a:rPr kumimoji="1" lang="en-US" altLang="ja-JP" sz="2000" baseline="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GOES </a:t>
                      </a:r>
                      <a:r>
                        <a:rPr kumimoji="1" lang="en-US" altLang="ja-JP" sz="2000" dirty="0" err="1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Est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</a:tr>
              <a:tr h="7924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2011/02/15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</a:t>
                      </a:r>
                      <a:endParaRPr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11MK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3×10</a:t>
                      </a:r>
                      <a:r>
                        <a:rPr kumimoji="1" lang="en-US" altLang="ja-JP" sz="2000" baseline="30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49</a:t>
                      </a:r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/cm</a:t>
                      </a:r>
                      <a:r>
                        <a:rPr kumimoji="1" lang="en-US" altLang="ja-JP" sz="2000" baseline="30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-3</a:t>
                      </a:r>
                      <a:endParaRPr kumimoji="1" lang="ja-JP" altLang="en-US" sz="2000" baseline="30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precursor</a:t>
                      </a:r>
                      <a:r>
                        <a:rPr kumimoji="1" lang="ja-JP" altLang="en-US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で</a:t>
                      </a:r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signal</a:t>
                      </a:r>
                      <a:r>
                        <a:rPr kumimoji="1" lang="ja-JP" altLang="en-US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なし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</a:tr>
              <a:tr h="7924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2011/03/09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</a:t>
                      </a:r>
                      <a:endParaRPr kumimoji="1" lang="ja-JP" altLang="en-US" sz="2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</a:tr>
              <a:tr h="7924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2011/07/30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</a:t>
                      </a:r>
                      <a:endParaRPr kumimoji="1" lang="ja-JP" altLang="en-US" sz="2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</a:tr>
              <a:tr h="7924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2011/07/05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thermal only 82.23</a:t>
                      </a:r>
                    </a:p>
                    <a:p>
                      <a:pPr algn="ctr"/>
                      <a:r>
                        <a:rPr kumimoji="1" lang="en-US" altLang="ja-JP" sz="1600" dirty="0" err="1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thermal+powerlow</a:t>
                      </a:r>
                      <a:r>
                        <a:rPr kumimoji="1" lang="en-US" altLang="ja-JP" sz="1600" baseline="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8.23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14MK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3×10</a:t>
                      </a:r>
                      <a:r>
                        <a:rPr kumimoji="1" lang="en-US" altLang="ja-JP" sz="2000" baseline="30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48</a:t>
                      </a:r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/cm</a:t>
                      </a:r>
                      <a:r>
                        <a:rPr kumimoji="1" lang="en-US" altLang="ja-JP" sz="2000" baseline="30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-3</a:t>
                      </a:r>
                      <a:endParaRPr kumimoji="1" lang="ja-JP" altLang="en-US" sz="2000" baseline="30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theoretical ~1.3SFU</a:t>
                      </a:r>
                    </a:p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observed</a:t>
                      </a:r>
                      <a:r>
                        <a:rPr kumimoji="1" lang="en-US" altLang="ja-JP" sz="2000" baseline="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~7.6SFU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</a:tr>
              <a:tr h="7924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2012/07/19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 ~05:08</a:t>
                      </a:r>
                      <a:r>
                        <a:rPr kumimoji="1" lang="en-US" altLang="ja-JP" sz="1600" baseline="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only thermal</a:t>
                      </a:r>
                    </a:p>
                    <a:p>
                      <a:pPr algn="l"/>
                      <a:r>
                        <a:rPr kumimoji="1" lang="en-US" altLang="ja-JP" sz="1600" baseline="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 05:09~ thermal</a:t>
                      </a:r>
                    </a:p>
                    <a:p>
                      <a:pPr algn="l"/>
                      <a:r>
                        <a:rPr kumimoji="1" lang="en-US" altLang="ja-JP" sz="1600" baseline="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             +non-thermal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12MK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</a:t>
                      </a:r>
                      <a:r>
                        <a:rPr kumimoji="1" lang="en-US" altLang="ja-JP" sz="2000" baseline="30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48</a:t>
                      </a:r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/cm</a:t>
                      </a:r>
                      <a:r>
                        <a:rPr kumimoji="1" lang="en-US" altLang="ja-JP" sz="2000" baseline="30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-3</a:t>
                      </a:r>
                      <a:endParaRPr kumimoji="1" lang="ja-JP" altLang="en-US" sz="2000" baseline="30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05:05</a:t>
                      </a:r>
                      <a:r>
                        <a:rPr kumimoji="1" lang="ja-JP" altLang="en-US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以降に</a:t>
                      </a:r>
                      <a:endParaRPr kumimoji="1" lang="en-US" altLang="ja-JP" sz="2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non-thermal</a:t>
                      </a:r>
                      <a:r>
                        <a:rPr kumimoji="1" lang="ja-JP" altLang="en-US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が必要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</a:tr>
              <a:tr h="7924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2012/09/26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15MK</a:t>
                      </a:r>
                    </a:p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4×10</a:t>
                      </a:r>
                      <a:r>
                        <a:rPr kumimoji="1" lang="en-US" altLang="ja-JP" sz="2000" baseline="30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47</a:t>
                      </a:r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/cm</a:t>
                      </a:r>
                      <a:r>
                        <a:rPr kumimoji="1" lang="en-US" altLang="ja-JP" sz="2000" baseline="30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-3</a:t>
                      </a:r>
                      <a:endParaRPr kumimoji="1" lang="ja-JP" altLang="en-US" sz="2000" baseline="30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-4SFU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251520" y="260648"/>
            <a:ext cx="345638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まとめ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3807015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1141374" y="17240"/>
            <a:ext cx="6840760" cy="6840760"/>
            <a:chOff x="1141374" y="17240"/>
            <a:chExt cx="6840760" cy="6840760"/>
          </a:xfrm>
        </p:grpSpPr>
        <p:pic>
          <p:nvPicPr>
            <p:cNvPr id="2" name="17map_cont34_movie.mpg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1141374" y="17240"/>
              <a:ext cx="6840760" cy="6840760"/>
            </a:xfrm>
            <a:prstGeom prst="rect">
              <a:avLst/>
            </a:prstGeom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2517139" y="175761"/>
              <a:ext cx="4104456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2000" dirty="0" smtClean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画像</a:t>
              </a:r>
              <a:r>
                <a:rPr kumimoji="1" lang="en-US" altLang="ja-JP" sz="2000" dirty="0" smtClean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: 17GHz</a:t>
              </a:r>
              <a:r>
                <a:rPr lang="en-US" altLang="ja-JP" sz="2000" dirty="0" smtClean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, contour: 34GHz</a:t>
              </a:r>
              <a:endParaRPr kumimoji="1" lang="en-US" altLang="ja-JP" sz="20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80474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179512" y="12278"/>
            <a:ext cx="6840760" cy="6840760"/>
            <a:chOff x="1133761" y="12278"/>
            <a:chExt cx="6840760" cy="6840760"/>
          </a:xfrm>
        </p:grpSpPr>
        <p:pic>
          <p:nvPicPr>
            <p:cNvPr id="2" name="alpha_map.mpg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1133761" y="12278"/>
              <a:ext cx="6840760" cy="6840760"/>
            </a:xfrm>
            <a:prstGeom prst="rect">
              <a:avLst/>
            </a:prstGeom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2517139" y="175761"/>
              <a:ext cx="4104456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ja-JP" sz="2000" dirty="0" smtClean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alpha map</a:t>
              </a:r>
              <a:endParaRPr kumimoji="1" lang="en-US" altLang="ja-JP" sz="20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5292080" y="3861048"/>
            <a:ext cx="3779912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α-map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の見かた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</a:t>
            </a:r>
          </a:p>
          <a:p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α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に近い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白っぽい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</a:p>
          <a:p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 34GHz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flux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の方が小さい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 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スペクトルがソフト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→ 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thermal or optically thick</a:t>
            </a:r>
          </a:p>
        </p:txBody>
      </p:sp>
    </p:spTree>
    <p:extLst>
      <p:ext uri="{BB962C8B-B14F-4D97-AF65-F5344CB8AC3E}">
        <p14:creationId xmlns:p14="http://schemas.microsoft.com/office/powerpoint/2010/main" val="339705330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/>
          <p:cNvGrpSpPr/>
          <p:nvPr/>
        </p:nvGrpSpPr>
        <p:grpSpPr>
          <a:xfrm>
            <a:off x="1141374" y="17240"/>
            <a:ext cx="6840760" cy="6840760"/>
            <a:chOff x="1141374" y="17240"/>
            <a:chExt cx="6840760" cy="6840760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1141374" y="17240"/>
              <a:ext cx="6840760" cy="6840760"/>
              <a:chOff x="1141374" y="17240"/>
              <a:chExt cx="6840760" cy="6840760"/>
            </a:xfrm>
          </p:grpSpPr>
          <p:pic>
            <p:nvPicPr>
              <p:cNvPr id="2" name="図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1374" y="17240"/>
                <a:ext cx="6840760" cy="6840760"/>
              </a:xfrm>
              <a:prstGeom prst="rect">
                <a:avLst/>
              </a:prstGeom>
            </p:spPr>
          </p:pic>
          <p:cxnSp>
            <p:nvCxnSpPr>
              <p:cNvPr id="4" name="直線コネクタ 3"/>
              <p:cNvCxnSpPr/>
              <p:nvPr/>
            </p:nvCxnSpPr>
            <p:spPr>
              <a:xfrm flipV="1">
                <a:off x="5212757" y="404664"/>
                <a:ext cx="0" cy="5617974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直線矢印コネクタ 7"/>
            <p:cNvCxnSpPr/>
            <p:nvPr/>
          </p:nvCxnSpPr>
          <p:spPr>
            <a:xfrm flipH="1">
              <a:off x="3419872" y="4869160"/>
              <a:ext cx="288032" cy="648072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V="1">
              <a:off x="3307606" y="404664"/>
              <a:ext cx="0" cy="5624324"/>
            </a:xfrm>
            <a:prstGeom prst="line">
              <a:avLst/>
            </a:prstGeom>
            <a:ln w="28575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/>
            <p:cNvSpPr txBox="1"/>
            <p:nvPr/>
          </p:nvSpPr>
          <p:spPr>
            <a:xfrm>
              <a:off x="2445131" y="4161274"/>
              <a:ext cx="2702933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ja-JP" sz="2000" dirty="0" smtClean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precursor</a:t>
              </a:r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らしきも</a:t>
              </a:r>
              <a:r>
                <a:rPr lang="ja-JP" altLang="en-US" sz="2000" dirty="0" smtClean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の</a:t>
              </a:r>
              <a:endParaRPr lang="en-US" altLang="ja-JP" sz="20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r>
                <a:rPr lang="ja-JP" altLang="en-US" sz="2000" dirty="0" smtClean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は見えない。</a:t>
              </a:r>
              <a:endParaRPr lang="en-US" altLang="ja-JP" sz="20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724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/>
          <p:cNvGrpSpPr/>
          <p:nvPr/>
        </p:nvGrpSpPr>
        <p:grpSpPr>
          <a:xfrm>
            <a:off x="1141374" y="17240"/>
            <a:ext cx="6840760" cy="6840760"/>
            <a:chOff x="1141374" y="17240"/>
            <a:chExt cx="6840760" cy="6840760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374" y="17240"/>
              <a:ext cx="6840760" cy="6840760"/>
            </a:xfrm>
            <a:prstGeom prst="rect">
              <a:avLst/>
            </a:prstGeom>
          </p:spPr>
        </p:pic>
        <p:cxnSp>
          <p:nvCxnSpPr>
            <p:cNvPr id="3" name="直線コネクタ 2"/>
            <p:cNvCxnSpPr/>
            <p:nvPr/>
          </p:nvCxnSpPr>
          <p:spPr>
            <a:xfrm flipV="1">
              <a:off x="5212757" y="404664"/>
              <a:ext cx="0" cy="5617974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矢印コネクタ 5"/>
            <p:cNvCxnSpPr/>
            <p:nvPr/>
          </p:nvCxnSpPr>
          <p:spPr>
            <a:xfrm flipH="1">
              <a:off x="3419872" y="3789040"/>
              <a:ext cx="288032" cy="648072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 flipV="1">
              <a:off x="3307606" y="404664"/>
              <a:ext cx="0" cy="5624324"/>
            </a:xfrm>
            <a:prstGeom prst="line">
              <a:avLst/>
            </a:prstGeom>
            <a:ln w="28575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テキスト ボックス 4"/>
            <p:cNvSpPr txBox="1"/>
            <p:nvPr/>
          </p:nvSpPr>
          <p:spPr>
            <a:xfrm>
              <a:off x="2445131" y="3081154"/>
              <a:ext cx="2702933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ja-JP" sz="2000" dirty="0" smtClean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precursor</a:t>
              </a:r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らしきも</a:t>
              </a:r>
              <a:r>
                <a:rPr lang="ja-JP" altLang="en-US" sz="2000" dirty="0" smtClean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の</a:t>
              </a:r>
              <a:endParaRPr lang="en-US" altLang="ja-JP" sz="20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r>
                <a:rPr lang="ja-JP" altLang="en-US" sz="2000" dirty="0" smtClean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は見えない。</a:t>
              </a:r>
              <a:endParaRPr lang="en-US" altLang="ja-JP" sz="20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359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79512" y="233353"/>
            <a:ext cx="849694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解析イベント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(2):</a:t>
            </a:r>
          </a:p>
          <a:p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AR NOAA 11515, M4.7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Event: start = 2012-07-05 03:34, p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eak = 03:37 (UT)</a:t>
            </a:r>
          </a:p>
          <a:p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Analysis: start = 03:10, end = 03:40, </a:t>
            </a:r>
            <a:r>
              <a:rPr lang="en-US" altLang="ja-JP" sz="20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int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= 10 (sec)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1855" y="1772816"/>
            <a:ext cx="9144000" cy="4572000"/>
            <a:chOff x="1855" y="1772816"/>
            <a:chExt cx="9144000" cy="4572000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5" y="1772816"/>
              <a:ext cx="9144000" cy="4572000"/>
            </a:xfrm>
            <a:prstGeom prst="rect">
              <a:avLst/>
            </a:prstGeom>
          </p:spPr>
        </p:pic>
        <p:cxnSp>
          <p:nvCxnSpPr>
            <p:cNvPr id="5" name="直線コネクタ 4"/>
            <p:cNvCxnSpPr/>
            <p:nvPr/>
          </p:nvCxnSpPr>
          <p:spPr>
            <a:xfrm flipV="1">
              <a:off x="2377256" y="2115604"/>
              <a:ext cx="0" cy="3528392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 flipV="1">
              <a:off x="6300192" y="2115604"/>
              <a:ext cx="0" cy="3528392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 flipV="1">
              <a:off x="5928526" y="2115604"/>
              <a:ext cx="0" cy="3528392"/>
            </a:xfrm>
            <a:prstGeom prst="line">
              <a:avLst/>
            </a:prstGeom>
            <a:ln w="28575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739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7map_cont34_movi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171" y="17240"/>
            <a:ext cx="6840760" cy="684076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517139" y="175761"/>
            <a:ext cx="410445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画像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 17GHz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contour: 34GHz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075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lpha_map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4626"/>
            <a:ext cx="6840760" cy="684076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581035" y="175761"/>
            <a:ext cx="410445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ja-JP" sz="20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alpha map</a:t>
            </a:r>
            <a:endParaRPr kumimoji="1" lang="en-US" altLang="ja-JP" sz="2000" dirty="0" smtClean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92080" y="1772816"/>
            <a:ext cx="3779912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α-map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の見かた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</a:t>
            </a:r>
          </a:p>
          <a:p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α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に近い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白っぽい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</a:p>
          <a:p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 34GHz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flux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の方が小さい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 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スペクトルがソフト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→ 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thermal or optically thick</a:t>
            </a:r>
          </a:p>
        </p:txBody>
      </p:sp>
    </p:spTree>
    <p:extLst>
      <p:ext uri="{BB962C8B-B14F-4D97-AF65-F5344CB8AC3E}">
        <p14:creationId xmlns:p14="http://schemas.microsoft.com/office/powerpoint/2010/main" val="173569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スパイス">
  <a:themeElements>
    <a:clrScheme name="ネオン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メトロ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スパイス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22177</TotalTime>
  <Words>635</Words>
  <Application>Microsoft Office PowerPoint</Application>
  <PresentationFormat>画面に合わせる (4:3)</PresentationFormat>
  <Paragraphs>179</Paragraphs>
  <Slides>26</Slides>
  <Notes>1</Notes>
  <HiddenSlides>0</HiddenSlides>
  <MMClips>4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27" baseType="lpstr">
      <vt:lpstr>スパイス</vt:lpstr>
      <vt:lpstr>NSRO CDAW13 2013/09/30~10/04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y-bamba</dc:creator>
  <cp:lastModifiedBy>y-bamba</cp:lastModifiedBy>
  <cp:revision>1264</cp:revision>
  <cp:lastPrinted>2013-09-08T06:44:00Z</cp:lastPrinted>
  <dcterms:created xsi:type="dcterms:W3CDTF">2012-05-07T04:34:22Z</dcterms:created>
  <dcterms:modified xsi:type="dcterms:W3CDTF">2013-10-03T15:07:10Z</dcterms:modified>
</cp:coreProperties>
</file>