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90" r:id="rId3"/>
    <p:sldId id="391" r:id="rId4"/>
    <p:sldId id="401" r:id="rId5"/>
    <p:sldId id="406" r:id="rId6"/>
    <p:sldId id="407" r:id="rId7"/>
    <p:sldId id="382" r:id="rId8"/>
    <p:sldId id="411" r:id="rId9"/>
    <p:sldId id="384" r:id="rId10"/>
    <p:sldId id="402" r:id="rId11"/>
    <p:sldId id="385" r:id="rId12"/>
    <p:sldId id="386" r:id="rId13"/>
    <p:sldId id="398" r:id="rId14"/>
    <p:sldId id="405" r:id="rId15"/>
    <p:sldId id="408" r:id="rId16"/>
    <p:sldId id="403" r:id="rId17"/>
    <p:sldId id="399" r:id="rId18"/>
    <p:sldId id="410" r:id="rId19"/>
    <p:sldId id="409" r:id="rId20"/>
    <p:sldId id="404" r:id="rId21"/>
    <p:sldId id="396" r:id="rId22"/>
    <p:sldId id="392" r:id="rId23"/>
    <p:sldId id="400" r:id="rId2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2233" autoAdjust="0"/>
  </p:normalViewPr>
  <p:slideViewPr>
    <p:cSldViewPr>
      <p:cViewPr varScale="1">
        <p:scale>
          <a:sx n="77" d="100"/>
          <a:sy n="77" d="100"/>
        </p:scale>
        <p:origin x="-1546" y="-91"/>
      </p:cViewPr>
      <p:guideLst>
        <p:guide orient="horz" pos="2160"/>
        <p:guide pos="2880"/>
      </p:guideLst>
    </p:cSldViewPr>
  </p:slideViewPr>
  <p:outlineViewPr>
    <p:cViewPr>
      <p:scale>
        <a:sx n="33" d="100"/>
        <a:sy n="33" d="100"/>
      </p:scale>
      <p:origin x="0" y="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5C57DA-66E0-4D6A-86DB-C90C97EC3B92}" type="datetimeFigureOut">
              <a:rPr kumimoji="1" lang="ja-JP" altLang="en-US" smtClean="0"/>
              <a:t>2013/10/2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28B5A4E-234B-4491-86E0-0940C79A7262}" type="slidenum">
              <a:rPr kumimoji="1" lang="ja-JP" altLang="en-US" smtClean="0"/>
              <a:t>‹#›</a:t>
            </a:fld>
            <a:endParaRPr kumimoji="1" lang="ja-JP" altLang="en-US"/>
          </a:p>
        </p:txBody>
      </p:sp>
    </p:spTree>
    <p:extLst>
      <p:ext uri="{BB962C8B-B14F-4D97-AF65-F5344CB8AC3E}">
        <p14:creationId xmlns:p14="http://schemas.microsoft.com/office/powerpoint/2010/main" val="29696769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28B5A4E-234B-4491-86E0-0940C79A7262}" type="slidenum">
              <a:rPr kumimoji="1" lang="ja-JP" altLang="en-US" smtClean="0"/>
              <a:t>1</a:t>
            </a:fld>
            <a:endParaRPr kumimoji="1" lang="ja-JP" altLang="en-US"/>
          </a:p>
        </p:txBody>
      </p:sp>
    </p:spTree>
    <p:extLst>
      <p:ext uri="{BB962C8B-B14F-4D97-AF65-F5344CB8AC3E}">
        <p14:creationId xmlns:p14="http://schemas.microsoft.com/office/powerpoint/2010/main" val="349432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例：左右の円偏波成分で透過率の違うすりガラスで向こうを見通している状態</a:t>
            </a:r>
            <a:endParaRPr kumimoji="1" lang="ja-JP" altLang="en-US" dirty="0"/>
          </a:p>
        </p:txBody>
      </p:sp>
      <p:sp>
        <p:nvSpPr>
          <p:cNvPr id="4" name="スライド番号プレースホルダー 3"/>
          <p:cNvSpPr>
            <a:spLocks noGrp="1"/>
          </p:cNvSpPr>
          <p:nvPr>
            <p:ph type="sldNum" sz="quarter" idx="10"/>
          </p:nvPr>
        </p:nvSpPr>
        <p:spPr/>
        <p:txBody>
          <a:bodyPr/>
          <a:lstStyle/>
          <a:p>
            <a:fld id="{328B5A4E-234B-4491-86E0-0940C79A7262}" type="slidenum">
              <a:rPr kumimoji="1" lang="ja-JP" altLang="en-US" smtClean="0"/>
              <a:t>4</a:t>
            </a:fld>
            <a:endParaRPr kumimoji="1" lang="ja-JP" altLang="en-US"/>
          </a:p>
        </p:txBody>
      </p:sp>
    </p:spTree>
    <p:extLst>
      <p:ext uri="{BB962C8B-B14F-4D97-AF65-F5344CB8AC3E}">
        <p14:creationId xmlns:p14="http://schemas.microsoft.com/office/powerpoint/2010/main" val="295855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もっと深くクリーンする</a:t>
            </a:r>
            <a:endParaRPr kumimoji="1" lang="ja-JP" altLang="en-US" dirty="0"/>
          </a:p>
        </p:txBody>
      </p:sp>
      <p:sp>
        <p:nvSpPr>
          <p:cNvPr id="4" name="スライド番号プレースホルダー 3"/>
          <p:cNvSpPr>
            <a:spLocks noGrp="1"/>
          </p:cNvSpPr>
          <p:nvPr>
            <p:ph type="sldNum" sz="quarter" idx="10"/>
          </p:nvPr>
        </p:nvSpPr>
        <p:spPr/>
        <p:txBody>
          <a:bodyPr/>
          <a:lstStyle/>
          <a:p>
            <a:fld id="{328B5A4E-234B-4491-86E0-0940C79A7262}" type="slidenum">
              <a:rPr kumimoji="1" lang="ja-JP" altLang="en-US" smtClean="0"/>
              <a:t>9</a:t>
            </a:fld>
            <a:endParaRPr kumimoji="1" lang="ja-JP" altLang="en-US"/>
          </a:p>
        </p:txBody>
      </p:sp>
    </p:spTree>
    <p:extLst>
      <p:ext uri="{BB962C8B-B14F-4D97-AF65-F5344CB8AC3E}">
        <p14:creationId xmlns:p14="http://schemas.microsoft.com/office/powerpoint/2010/main" val="271490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もっと高温のフィルタでやる</a:t>
            </a:r>
            <a:endParaRPr kumimoji="1" lang="ja-JP" altLang="en-US" dirty="0"/>
          </a:p>
        </p:txBody>
      </p:sp>
      <p:sp>
        <p:nvSpPr>
          <p:cNvPr id="4" name="スライド番号プレースホルダー 3"/>
          <p:cNvSpPr>
            <a:spLocks noGrp="1"/>
          </p:cNvSpPr>
          <p:nvPr>
            <p:ph type="sldNum" sz="quarter" idx="10"/>
          </p:nvPr>
        </p:nvSpPr>
        <p:spPr/>
        <p:txBody>
          <a:bodyPr/>
          <a:lstStyle/>
          <a:p>
            <a:fld id="{328B5A4E-234B-4491-86E0-0940C79A7262}" type="slidenum">
              <a:rPr kumimoji="1" lang="ja-JP" altLang="en-US" smtClean="0"/>
              <a:t>13</a:t>
            </a:fld>
            <a:endParaRPr kumimoji="1" lang="ja-JP" altLang="en-US"/>
          </a:p>
        </p:txBody>
      </p:sp>
    </p:spTree>
    <p:extLst>
      <p:ext uri="{BB962C8B-B14F-4D97-AF65-F5344CB8AC3E}">
        <p14:creationId xmlns:p14="http://schemas.microsoft.com/office/powerpoint/2010/main" val="330176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D123973-23EF-47CE-9ED4-A3EA52C57576}" type="datetime1">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000"/>
            </a:lvl1pPr>
          </a:lstStyle>
          <a:p>
            <a:fld id="{CEE88F61-CD5C-416F-934D-A9914E3AA71A}" type="slidenum">
              <a:rPr lang="ja-JP" altLang="en-US" smtClean="0"/>
              <a:pPr/>
              <a:t>‹#›</a:t>
            </a:fld>
            <a:endParaRPr lang="ja-JP" altLang="en-US"/>
          </a:p>
        </p:txBody>
      </p:sp>
    </p:spTree>
    <p:extLst>
      <p:ext uri="{BB962C8B-B14F-4D97-AF65-F5344CB8AC3E}">
        <p14:creationId xmlns:p14="http://schemas.microsoft.com/office/powerpoint/2010/main" val="405954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0211C-977A-436A-A013-2962F00522AB}" type="datetime1">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322919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1E5E59-E73A-45EB-9FFB-7194BBA85F7D}" type="datetime1">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45209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380383-922D-4845-A4D0-E6648A1AC0DC}" type="datetime1">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000" baseline="0"/>
            </a:lvl1pPr>
          </a:lstStyle>
          <a:p>
            <a:fld id="{CEE88F61-CD5C-416F-934D-A9914E3AA71A}" type="slidenum">
              <a:rPr lang="ja-JP" altLang="en-US" smtClean="0"/>
              <a:pPr/>
              <a:t>‹#›</a:t>
            </a:fld>
            <a:endParaRPr lang="ja-JP" altLang="en-US" dirty="0"/>
          </a:p>
        </p:txBody>
      </p:sp>
    </p:spTree>
    <p:extLst>
      <p:ext uri="{BB962C8B-B14F-4D97-AF65-F5344CB8AC3E}">
        <p14:creationId xmlns:p14="http://schemas.microsoft.com/office/powerpoint/2010/main" val="160461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260535-352F-40B1-B001-D7021B0E8EB5}" type="datetime1">
              <a:rPr kumimoji="1" lang="ja-JP" altLang="en-US" smtClean="0"/>
              <a:t>2013/10/2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16929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3B6E05-7979-4732-87A4-4B7C63D75FCD}" type="datetime1">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202018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ED95E44-ED17-4CBA-8A9B-4C2A104E3C4A}" type="datetime1">
              <a:rPr kumimoji="1" lang="ja-JP" altLang="en-US" smtClean="0"/>
              <a:t>2013/10/2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28346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9DA8C6-1607-43B9-A79F-2EF79652C6A5}" type="datetime1">
              <a:rPr kumimoji="1" lang="ja-JP" altLang="en-US" smtClean="0"/>
              <a:t>2013/10/2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sz="2000"/>
            </a:lvl1pPr>
          </a:lstStyle>
          <a:p>
            <a:fld id="{CEE88F61-CD5C-416F-934D-A9914E3AA71A}" type="slidenum">
              <a:rPr lang="ja-JP" altLang="en-US" smtClean="0"/>
              <a:pPr/>
              <a:t>‹#›</a:t>
            </a:fld>
            <a:endParaRPr lang="ja-JP" altLang="en-US"/>
          </a:p>
        </p:txBody>
      </p:sp>
    </p:spTree>
    <p:extLst>
      <p:ext uri="{BB962C8B-B14F-4D97-AF65-F5344CB8AC3E}">
        <p14:creationId xmlns:p14="http://schemas.microsoft.com/office/powerpoint/2010/main" val="236558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CF51B0-E384-47DB-8FCE-E24C03DE7FAB}" type="datetime1">
              <a:rPr kumimoji="1" lang="ja-JP" altLang="en-US" smtClean="0"/>
              <a:t>2013/10/2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385690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57468E-8361-4187-A053-D281C28DC7EE}" type="datetime1">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30164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60C54-5800-4A2A-9C90-44FBD7A650D8}" type="datetime1">
              <a:rPr kumimoji="1" lang="ja-JP" altLang="en-US" smtClean="0"/>
              <a:t>2013/10/2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97126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2B1DC-A37B-44B5-8B89-1868275DE33A}" type="datetime1">
              <a:rPr kumimoji="1" lang="ja-JP" altLang="en-US" smtClean="0"/>
              <a:t>2013/10/2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88F61-CD5C-416F-934D-A9914E3AA71A}" type="slidenum">
              <a:rPr kumimoji="1" lang="ja-JP" altLang="en-US" smtClean="0"/>
              <a:t>‹#›</a:t>
            </a:fld>
            <a:endParaRPr kumimoji="1" lang="ja-JP" altLang="en-US"/>
          </a:p>
        </p:txBody>
      </p:sp>
    </p:spTree>
    <p:extLst>
      <p:ext uri="{BB962C8B-B14F-4D97-AF65-F5344CB8AC3E}">
        <p14:creationId xmlns:p14="http://schemas.microsoft.com/office/powerpoint/2010/main" val="25450613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EE88F61-CD5C-416F-934D-A9914E3AA71A}" type="slidenum">
              <a:rPr kumimoji="1" lang="ja-JP" altLang="en-US" smtClean="0"/>
              <a:t>1</a:t>
            </a:fld>
            <a:endParaRPr kumimoji="1" lang="ja-JP" altLang="en-US"/>
          </a:p>
        </p:txBody>
      </p:sp>
      <p:sp>
        <p:nvSpPr>
          <p:cNvPr id="9" name="テキスト ボックス 8"/>
          <p:cNvSpPr txBox="1"/>
          <p:nvPr/>
        </p:nvSpPr>
        <p:spPr>
          <a:xfrm>
            <a:off x="395536" y="5294818"/>
            <a:ext cx="8352928" cy="1446550"/>
          </a:xfrm>
          <a:prstGeom prst="rect">
            <a:avLst/>
          </a:prstGeom>
          <a:noFill/>
        </p:spPr>
        <p:txBody>
          <a:bodyPr wrap="square" rtlCol="0">
            <a:spAutoFit/>
          </a:bodyPr>
          <a:lstStyle/>
          <a:p>
            <a:pPr algn="ctr"/>
            <a:r>
              <a:rPr lang="ja-JP" altLang="en-US" sz="4400" dirty="0" smtClean="0"/>
              <a:t>国立天文台野辺山太陽電波</a:t>
            </a:r>
            <a:endParaRPr lang="en-US" altLang="ja-JP" sz="4400" dirty="0" smtClean="0"/>
          </a:p>
          <a:p>
            <a:pPr algn="ctr"/>
            <a:r>
              <a:rPr lang="ja-JP" altLang="en-US" sz="4400" dirty="0"/>
              <a:t>岩井一正</a:t>
            </a:r>
            <a:endParaRPr kumimoji="1" lang="ja-JP" altLang="en-US" sz="4400" dirty="0"/>
          </a:p>
        </p:txBody>
      </p:sp>
      <p:sp>
        <p:nvSpPr>
          <p:cNvPr id="11" name="テキスト ボックス 10"/>
          <p:cNvSpPr txBox="1"/>
          <p:nvPr/>
        </p:nvSpPr>
        <p:spPr>
          <a:xfrm>
            <a:off x="168611" y="159023"/>
            <a:ext cx="6851661" cy="461665"/>
          </a:xfrm>
          <a:prstGeom prst="rect">
            <a:avLst/>
          </a:prstGeom>
          <a:noFill/>
        </p:spPr>
        <p:txBody>
          <a:bodyPr wrap="square" rtlCol="0">
            <a:spAutoFit/>
          </a:bodyPr>
          <a:lstStyle/>
          <a:p>
            <a:r>
              <a:rPr lang="ja-JP" altLang="en-US" sz="2400" dirty="0"/>
              <a:t>太陽多波長データ解析研究会</a:t>
            </a:r>
            <a:r>
              <a:rPr lang="en-US" altLang="ja-JP" sz="2400" dirty="0"/>
              <a:t>2013</a:t>
            </a:r>
            <a:endParaRPr lang="ja-JP" altLang="en-US" sz="2400" dirty="0"/>
          </a:p>
        </p:txBody>
      </p:sp>
      <p:sp>
        <p:nvSpPr>
          <p:cNvPr id="12" name="正方形/長方形 11"/>
          <p:cNvSpPr/>
          <p:nvPr/>
        </p:nvSpPr>
        <p:spPr>
          <a:xfrm>
            <a:off x="144016" y="622429"/>
            <a:ext cx="8820472" cy="830997"/>
          </a:xfrm>
          <a:prstGeom prst="rect">
            <a:avLst/>
          </a:prstGeom>
        </p:spPr>
        <p:txBody>
          <a:bodyPr wrap="square">
            <a:spAutoFit/>
          </a:bodyPr>
          <a:lstStyle/>
          <a:p>
            <a:pPr algn="ctr"/>
            <a:r>
              <a:rPr lang="en-US" altLang="ja-JP" sz="4800" u="sng" dirty="0" smtClean="0"/>
              <a:t>Group 2</a:t>
            </a:r>
            <a:r>
              <a:rPr lang="ja-JP" altLang="en-US" sz="4800" u="sng" dirty="0" smtClean="0"/>
              <a:t>　彩層</a:t>
            </a:r>
            <a:r>
              <a:rPr lang="ja-JP" altLang="en-US" sz="4800" u="sng" dirty="0"/>
              <a:t>・コロナ磁場</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995" y="2847800"/>
            <a:ext cx="2977955" cy="16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BURST1\common\写真\helio_ant\2008.5全景\P52603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02" y="2368084"/>
            <a:ext cx="3535493" cy="265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08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29600" cy="576064"/>
          </a:xfrm>
        </p:spPr>
        <p:txBody>
          <a:bodyPr>
            <a:normAutofit fontScale="90000"/>
          </a:bodyPr>
          <a:lstStyle/>
          <a:p>
            <a:r>
              <a:rPr kumimoji="1" lang="ja-JP" altLang="en-US" u="sng" dirty="0" smtClean="0"/>
              <a:t>偏波画像の注意事項</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10</a:t>
            </a:fld>
            <a:endParaRPr lang="ja-JP" altLang="en-US" dirty="0"/>
          </a:p>
        </p:txBody>
      </p:sp>
      <p:sp>
        <p:nvSpPr>
          <p:cNvPr id="5" name="テキスト ボックス 4"/>
          <p:cNvSpPr txBox="1"/>
          <p:nvPr/>
        </p:nvSpPr>
        <p:spPr>
          <a:xfrm>
            <a:off x="4788024" y="5445224"/>
            <a:ext cx="4248472" cy="1015663"/>
          </a:xfrm>
          <a:prstGeom prst="rect">
            <a:avLst/>
          </a:prstGeom>
          <a:noFill/>
        </p:spPr>
        <p:txBody>
          <a:bodyPr wrap="square" rtlCol="0">
            <a:spAutoFit/>
          </a:bodyPr>
          <a:lstStyle/>
          <a:p>
            <a:r>
              <a:rPr kumimoji="1" lang="ja-JP" altLang="en-US" sz="2000" dirty="0" smtClean="0"/>
              <a:t>悪天候の日は、特に偏波画像が</a:t>
            </a:r>
            <a:r>
              <a:rPr kumimoji="1" lang="ja-JP" altLang="en-US" sz="2000" dirty="0" smtClean="0"/>
              <a:t>乱れやすい</a:t>
            </a:r>
            <a:r>
              <a:rPr lang="ja-JP" altLang="en-US" sz="2000" dirty="0" smtClean="0"/>
              <a:t>。</a:t>
            </a:r>
            <a:r>
              <a:rPr lang="ja-JP" altLang="en-US" sz="2000" dirty="0" smtClean="0"/>
              <a:t>全球像</a:t>
            </a:r>
            <a:r>
              <a:rPr lang="ja-JP" altLang="en-US" sz="2000" dirty="0" smtClean="0"/>
              <a:t>を作って</a:t>
            </a:r>
            <a:r>
              <a:rPr lang="ja-JP" altLang="en-US" sz="2000" dirty="0" smtClean="0"/>
              <a:t>確認</a:t>
            </a:r>
            <a:endParaRPr lang="en-US" altLang="ja-JP" sz="2000" dirty="0" smtClean="0"/>
          </a:p>
          <a:p>
            <a:r>
              <a:rPr lang="ja-JP" altLang="en-US" sz="2000" dirty="0" smtClean="0"/>
              <a:t>強度一覧の</a:t>
            </a:r>
            <a:r>
              <a:rPr kumimoji="1" lang="en-US" altLang="ja-JP" sz="2000" dirty="0" smtClean="0"/>
              <a:t>URL</a:t>
            </a:r>
            <a:r>
              <a:rPr kumimoji="1" lang="ja-JP" altLang="en-US" sz="2000" dirty="0" smtClean="0"/>
              <a:t>の「＋」を「</a:t>
            </a:r>
            <a:r>
              <a:rPr kumimoji="1" lang="ja-JP" altLang="en-US" sz="2000" dirty="0" err="1" smtClean="0"/>
              <a:t>ー</a:t>
            </a:r>
            <a:r>
              <a:rPr kumimoji="1" lang="ja-JP" altLang="en-US" sz="2000" dirty="0" smtClean="0"/>
              <a:t>」に変換</a:t>
            </a:r>
            <a:endParaRPr kumimoji="1" lang="ja-JP" altLang="en-US" sz="2000" dirty="0"/>
          </a:p>
        </p:txBody>
      </p:sp>
      <p:sp>
        <p:nvSpPr>
          <p:cNvPr id="6" name="テキスト ボックス 5"/>
          <p:cNvSpPr txBox="1"/>
          <p:nvPr/>
        </p:nvSpPr>
        <p:spPr>
          <a:xfrm>
            <a:off x="487727" y="5428794"/>
            <a:ext cx="4169365" cy="830997"/>
          </a:xfrm>
          <a:prstGeom prst="rect">
            <a:avLst/>
          </a:prstGeom>
          <a:noFill/>
          <a:ln>
            <a:solidFill>
              <a:schemeClr val="tx1"/>
            </a:solidFill>
          </a:ln>
        </p:spPr>
        <p:txBody>
          <a:bodyPr wrap="square" rtlCol="0">
            <a:spAutoFit/>
          </a:bodyPr>
          <a:lstStyle/>
          <a:p>
            <a:r>
              <a:rPr kumimoji="1" lang="ja-JP" altLang="en-US" sz="2400" dirty="0" smtClean="0"/>
              <a:t>別の円偏光領域のサイドローブが重なっていないか</a:t>
            </a:r>
            <a:endParaRPr kumimoji="1" lang="ja-JP" alt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96" y="731972"/>
            <a:ext cx="4464496" cy="411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39552" y="4879918"/>
            <a:ext cx="3887603" cy="369332"/>
          </a:xfrm>
          <a:prstGeom prst="rect">
            <a:avLst/>
          </a:prstGeom>
          <a:noFill/>
        </p:spPr>
        <p:txBody>
          <a:bodyPr wrap="none" rtlCol="0">
            <a:spAutoFit/>
          </a:bodyPr>
          <a:lstStyle/>
          <a:p>
            <a:r>
              <a:rPr kumimoji="1" lang="en-US" altLang="ja-JP" dirty="0" smtClean="0"/>
              <a:t>Fig.3 17 GHz</a:t>
            </a:r>
            <a:r>
              <a:rPr kumimoji="1" lang="ja-JP" altLang="en-US" dirty="0" smtClean="0"/>
              <a:t>円偏波成分の太陽全面像</a:t>
            </a:r>
            <a:endParaRPr kumimoji="1" lang="en-US" altLang="ja-JP" dirty="0" smtClean="0"/>
          </a:p>
        </p:txBody>
      </p:sp>
      <p:cxnSp>
        <p:nvCxnSpPr>
          <p:cNvPr id="10" name="直線矢印コネクタ 9"/>
          <p:cNvCxnSpPr/>
          <p:nvPr/>
        </p:nvCxnSpPr>
        <p:spPr>
          <a:xfrm>
            <a:off x="1475656" y="1495542"/>
            <a:ext cx="1512168" cy="266429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043608" y="1495542"/>
            <a:ext cx="2530293" cy="133214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573901" y="2161616"/>
            <a:ext cx="638059" cy="704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60033" y="4870901"/>
            <a:ext cx="4176464" cy="646331"/>
          </a:xfrm>
          <a:prstGeom prst="rect">
            <a:avLst/>
          </a:prstGeom>
          <a:noFill/>
        </p:spPr>
        <p:txBody>
          <a:bodyPr wrap="square" rtlCol="0">
            <a:spAutoFit/>
          </a:bodyPr>
          <a:lstStyle/>
          <a:p>
            <a:r>
              <a:rPr kumimoji="1" lang="en-US" altLang="ja-JP" dirty="0" smtClean="0"/>
              <a:t>Fig.4 </a:t>
            </a:r>
            <a:r>
              <a:rPr kumimoji="1" lang="ja-JP" altLang="en-US" dirty="0" smtClean="0"/>
              <a:t>偏波画像が乱れた日の</a:t>
            </a:r>
            <a:r>
              <a:rPr kumimoji="1" lang="en-US" altLang="ja-JP" dirty="0" smtClean="0"/>
              <a:t>17 GHz</a:t>
            </a:r>
            <a:r>
              <a:rPr kumimoji="1" lang="ja-JP" altLang="en-US" dirty="0" smtClean="0"/>
              <a:t>円偏波成分の太陽全面像</a:t>
            </a:r>
            <a:endParaRPr kumimoji="1" lang="en-US" altLang="ja-JP"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092" y="731972"/>
            <a:ext cx="4464029" cy="411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2754" y="6460887"/>
            <a:ext cx="8869726" cy="369332"/>
          </a:xfrm>
          <a:prstGeom prst="rect">
            <a:avLst/>
          </a:prstGeom>
        </p:spPr>
        <p:txBody>
          <a:bodyPr wrap="square">
            <a:spAutoFit/>
          </a:bodyPr>
          <a:lstStyle/>
          <a:p>
            <a:r>
              <a:rPr lang="ja-JP" altLang="en-US" dirty="0" smtClean="0"/>
              <a:t>例：</a:t>
            </a:r>
            <a:r>
              <a:rPr lang="en-US" altLang="ja-JP" dirty="0" smtClean="0"/>
              <a:t>http</a:t>
            </a:r>
            <a:r>
              <a:rPr lang="en-US" altLang="ja-JP" dirty="0"/>
              <a:t>://</a:t>
            </a:r>
            <a:r>
              <a:rPr lang="en-US" altLang="ja-JP" dirty="0" smtClean="0"/>
              <a:t>solar.nro.nao.ac.jp/norh/html/monthly/images/2013_07_17GHz_R-L_cale.png</a:t>
            </a:r>
            <a:endParaRPr lang="ja-JP" altLang="en-US" dirty="0"/>
          </a:p>
        </p:txBody>
      </p:sp>
    </p:spTree>
    <p:extLst>
      <p:ext uri="{BB962C8B-B14F-4D97-AF65-F5344CB8AC3E}">
        <p14:creationId xmlns:p14="http://schemas.microsoft.com/office/powerpoint/2010/main" val="182000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622"/>
            <a:ext cx="8229600" cy="490066"/>
          </a:xfrm>
        </p:spPr>
        <p:txBody>
          <a:bodyPr>
            <a:normAutofit fontScale="90000"/>
          </a:bodyPr>
          <a:lstStyle/>
          <a:p>
            <a:r>
              <a:rPr kumimoji="1" lang="ja-JP" altLang="en-US" u="sng" dirty="0" smtClean="0"/>
              <a:t>手順</a:t>
            </a:r>
            <a:r>
              <a:rPr kumimoji="1" lang="en-US" altLang="ja-JP" u="sng" dirty="0" smtClean="0"/>
              <a:t> 3</a:t>
            </a:r>
            <a:r>
              <a:rPr lang="ja-JP" altLang="en-US" u="sng" dirty="0"/>
              <a:t>　</a:t>
            </a:r>
            <a:r>
              <a:rPr lang="en-US" altLang="ja-JP" u="sng" dirty="0" smtClean="0"/>
              <a:t>SDO</a:t>
            </a:r>
            <a:r>
              <a:rPr lang="ja-JP" altLang="en-US" u="sng" dirty="0" smtClean="0"/>
              <a:t>衛星</a:t>
            </a:r>
            <a:r>
              <a:rPr lang="en-US" altLang="ja-JP" u="sng" dirty="0" smtClean="0"/>
              <a:t>AIA</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11</a:t>
            </a:fld>
            <a:endParaRPr lang="ja-JP" alt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2" y="707830"/>
            <a:ext cx="4593377" cy="459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755139" y="707830"/>
            <a:ext cx="4209349" cy="4401205"/>
          </a:xfrm>
          <a:prstGeom prst="rect">
            <a:avLst/>
          </a:prstGeom>
          <a:noFill/>
        </p:spPr>
        <p:txBody>
          <a:bodyPr wrap="square" rtlCol="0">
            <a:spAutoFit/>
          </a:bodyPr>
          <a:lstStyle/>
          <a:p>
            <a:r>
              <a:rPr kumimoji="1" lang="ja-JP" altLang="en-US" sz="2800" dirty="0" smtClean="0"/>
              <a:t>極端紫外線の全球画像を撮像する装置</a:t>
            </a:r>
            <a:endParaRPr kumimoji="1" lang="en-US" altLang="ja-JP" sz="2800" dirty="0" smtClean="0"/>
          </a:p>
          <a:p>
            <a:r>
              <a:rPr lang="ja-JP" altLang="en-US" sz="2800" dirty="0" smtClean="0"/>
              <a:t>データ取得の例：</a:t>
            </a:r>
            <a:r>
              <a:rPr lang="en-US" altLang="ja-JP" sz="2800" dirty="0" smtClean="0"/>
              <a:t>VSO</a:t>
            </a:r>
          </a:p>
          <a:p>
            <a:endParaRPr kumimoji="1" lang="en-US" altLang="ja-JP" sz="2800" dirty="0" smtClean="0"/>
          </a:p>
          <a:p>
            <a:r>
              <a:rPr lang="en-US" altLang="ja-JP" sz="2800" dirty="0" smtClean="0"/>
              <a:t>MAP</a:t>
            </a:r>
            <a:r>
              <a:rPr lang="ja-JP" altLang="en-US" sz="2800" dirty="0" smtClean="0"/>
              <a:t>形式にして、電波強度、円偏波率と重ねて比較</a:t>
            </a:r>
            <a:endParaRPr lang="en-US" altLang="ja-JP" sz="2800" dirty="0" smtClean="0"/>
          </a:p>
          <a:p>
            <a:endParaRPr kumimoji="1" lang="en-US" altLang="ja-JP" sz="2800" dirty="0"/>
          </a:p>
          <a:p>
            <a:r>
              <a:rPr kumimoji="1" lang="en-US" altLang="ja-JP" sz="2800" dirty="0" smtClean="0"/>
              <a:t>304</a:t>
            </a:r>
            <a:r>
              <a:rPr kumimoji="1" lang="ja-JP" altLang="en-US" sz="2800" dirty="0" err="1" smtClean="0"/>
              <a:t>、</a:t>
            </a:r>
            <a:r>
              <a:rPr kumimoji="1" lang="en-US" altLang="ja-JP" sz="2800" dirty="0" smtClean="0"/>
              <a:t>171</a:t>
            </a:r>
            <a:r>
              <a:rPr lang="en-US" altLang="ja-JP" sz="2800" dirty="0" smtClean="0">
                <a:solidFill>
                  <a:prstClr val="white"/>
                </a:solidFill>
              </a:rPr>
              <a:t>Å</a:t>
            </a:r>
            <a:r>
              <a:rPr lang="ja-JP" altLang="en-US" sz="2800" dirty="0" smtClean="0">
                <a:solidFill>
                  <a:prstClr val="white"/>
                </a:solidFill>
              </a:rPr>
              <a:t>の他にも観測波長がある</a:t>
            </a:r>
            <a:r>
              <a:rPr lang="ja-JP" altLang="en-US" sz="2800" dirty="0" smtClean="0"/>
              <a:t>。</a:t>
            </a:r>
            <a:endParaRPr lang="en-US" altLang="ja-JP" sz="2800" dirty="0" smtClean="0"/>
          </a:p>
          <a:p>
            <a:r>
              <a:rPr lang="ja-JP" altLang="en-US" sz="2800" dirty="0" smtClean="0"/>
              <a:t>各自自由にアレンジ可能</a:t>
            </a:r>
            <a:endParaRPr lang="en-US" altLang="ja-JP" sz="2800" dirty="0" smtClean="0">
              <a:solidFill>
                <a:prstClr val="white"/>
              </a:solidFill>
            </a:endParaRPr>
          </a:p>
        </p:txBody>
      </p:sp>
      <p:sp>
        <p:nvSpPr>
          <p:cNvPr id="3" name="正方形/長方形 2"/>
          <p:cNvSpPr/>
          <p:nvPr/>
        </p:nvSpPr>
        <p:spPr>
          <a:xfrm>
            <a:off x="118532" y="5517232"/>
            <a:ext cx="4572000" cy="923330"/>
          </a:xfrm>
          <a:prstGeom prst="rect">
            <a:avLst/>
          </a:prstGeom>
        </p:spPr>
        <p:txBody>
          <a:bodyPr>
            <a:spAutoFit/>
          </a:bodyPr>
          <a:lstStyle/>
          <a:p>
            <a:r>
              <a:rPr lang="en-US" altLang="ja-JP" dirty="0" smtClean="0">
                <a:solidFill>
                  <a:prstClr val="white"/>
                </a:solidFill>
              </a:rPr>
              <a:t>Fig.5 SDO</a:t>
            </a:r>
            <a:r>
              <a:rPr lang="ja-JP" altLang="en-US" dirty="0">
                <a:solidFill>
                  <a:prstClr val="white"/>
                </a:solidFill>
              </a:rPr>
              <a:t>衛星</a:t>
            </a:r>
            <a:r>
              <a:rPr lang="en-US" altLang="ja-JP" dirty="0">
                <a:solidFill>
                  <a:prstClr val="white"/>
                </a:solidFill>
              </a:rPr>
              <a:t>AIA</a:t>
            </a:r>
            <a:r>
              <a:rPr lang="ja-JP" altLang="en-US" dirty="0">
                <a:solidFill>
                  <a:prstClr val="white"/>
                </a:solidFill>
              </a:rPr>
              <a:t>で観測された</a:t>
            </a:r>
            <a:r>
              <a:rPr lang="en-US" altLang="ja-JP" dirty="0">
                <a:solidFill>
                  <a:prstClr val="white"/>
                </a:solidFill>
              </a:rPr>
              <a:t>304Å</a:t>
            </a:r>
            <a:r>
              <a:rPr lang="ja-JP" altLang="en-US" dirty="0">
                <a:solidFill>
                  <a:prstClr val="white"/>
                </a:solidFill>
              </a:rPr>
              <a:t>における太陽の紫外線画像。等高線：</a:t>
            </a:r>
            <a:r>
              <a:rPr lang="en-US" altLang="ja-JP" dirty="0">
                <a:solidFill>
                  <a:prstClr val="white"/>
                </a:solidFill>
              </a:rPr>
              <a:t>17GHz</a:t>
            </a:r>
            <a:r>
              <a:rPr lang="ja-JP" altLang="en-US" dirty="0">
                <a:solidFill>
                  <a:prstClr val="white"/>
                </a:solidFill>
              </a:rPr>
              <a:t>における電波強度</a:t>
            </a:r>
            <a:r>
              <a:rPr lang="en-US" altLang="ja-JP" dirty="0">
                <a:solidFill>
                  <a:prstClr val="white"/>
                </a:solidFill>
              </a:rPr>
              <a:t>(</a:t>
            </a:r>
            <a:r>
              <a:rPr lang="ja-JP" altLang="en-US" dirty="0">
                <a:solidFill>
                  <a:prstClr val="white"/>
                </a:solidFill>
              </a:rPr>
              <a:t>白</a:t>
            </a:r>
            <a:r>
              <a:rPr lang="en-US" altLang="ja-JP" dirty="0">
                <a:solidFill>
                  <a:prstClr val="white"/>
                </a:solidFill>
              </a:rPr>
              <a:t>)</a:t>
            </a:r>
            <a:r>
              <a:rPr lang="ja-JP" altLang="en-US" dirty="0" err="1">
                <a:solidFill>
                  <a:prstClr val="white"/>
                </a:solidFill>
              </a:rPr>
              <a:t>、</a:t>
            </a:r>
            <a:r>
              <a:rPr lang="ja-JP" altLang="en-US" dirty="0">
                <a:solidFill>
                  <a:prstClr val="white"/>
                </a:solidFill>
              </a:rPr>
              <a:t>円偏波率</a:t>
            </a:r>
            <a:r>
              <a:rPr lang="en-US" altLang="ja-JP" dirty="0">
                <a:solidFill>
                  <a:prstClr val="white"/>
                </a:solidFill>
              </a:rPr>
              <a:t>(</a:t>
            </a:r>
            <a:r>
              <a:rPr lang="ja-JP" altLang="en-US" dirty="0">
                <a:solidFill>
                  <a:prstClr val="white"/>
                </a:solidFill>
              </a:rPr>
              <a:t>赤</a:t>
            </a:r>
            <a:r>
              <a:rPr lang="en-US" altLang="ja-JP" dirty="0">
                <a:solidFill>
                  <a:prstClr val="white"/>
                </a:solidFill>
              </a:rPr>
              <a:t>)</a:t>
            </a:r>
            <a:r>
              <a:rPr lang="ja-JP" altLang="en-US" dirty="0" err="1">
                <a:solidFill>
                  <a:prstClr val="white"/>
                </a:solidFill>
              </a:rPr>
              <a:t>。</a:t>
            </a:r>
            <a:endParaRPr lang="ja-JP" altLang="en-US" dirty="0"/>
          </a:p>
        </p:txBody>
      </p:sp>
      <p:sp>
        <p:nvSpPr>
          <p:cNvPr id="7" name="テキスト ボックス 6"/>
          <p:cNvSpPr txBox="1"/>
          <p:nvPr/>
        </p:nvSpPr>
        <p:spPr>
          <a:xfrm>
            <a:off x="4943096" y="5536402"/>
            <a:ext cx="4171237" cy="830997"/>
          </a:xfrm>
          <a:prstGeom prst="rect">
            <a:avLst/>
          </a:prstGeom>
          <a:noFill/>
        </p:spPr>
        <p:txBody>
          <a:bodyPr wrap="square" rtlCol="0">
            <a:spAutoFit/>
          </a:bodyPr>
          <a:lstStyle/>
          <a:p>
            <a:r>
              <a:rPr lang="en-US" altLang="ja-JP" sz="2400" dirty="0" smtClean="0"/>
              <a:t>aia_prep.pro</a:t>
            </a:r>
            <a:r>
              <a:rPr lang="ja-JP" altLang="en-US" sz="2400" dirty="0" smtClean="0"/>
              <a:t>を使うこと。</a:t>
            </a:r>
            <a:r>
              <a:rPr lang="en-US" altLang="ja-JP" sz="2400" dirty="0" smtClean="0"/>
              <a:t>(</a:t>
            </a:r>
            <a:r>
              <a:rPr lang="ja-JP" altLang="en-US" sz="2400" dirty="0" smtClean="0"/>
              <a:t>読み込み＋較正が可能</a:t>
            </a:r>
            <a:r>
              <a:rPr lang="en-US" altLang="ja-JP" sz="2400" dirty="0" smtClean="0"/>
              <a:t>)</a:t>
            </a:r>
          </a:p>
        </p:txBody>
      </p:sp>
    </p:spTree>
    <p:extLst>
      <p:ext uri="{BB962C8B-B14F-4D97-AF65-F5344CB8AC3E}">
        <p14:creationId xmlns:p14="http://schemas.microsoft.com/office/powerpoint/2010/main" val="33086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178" y="1775733"/>
            <a:ext cx="4291487" cy="423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30622"/>
            <a:ext cx="8229600" cy="490066"/>
          </a:xfrm>
        </p:spPr>
        <p:txBody>
          <a:bodyPr>
            <a:normAutofit fontScale="90000"/>
          </a:bodyPr>
          <a:lstStyle/>
          <a:p>
            <a:r>
              <a:rPr lang="ja-JP" altLang="en-US" u="sng" dirty="0"/>
              <a:t>手順</a:t>
            </a:r>
            <a:r>
              <a:rPr kumimoji="1" lang="en-US" altLang="ja-JP" u="sng" dirty="0" smtClean="0"/>
              <a:t> 4, STEREO</a:t>
            </a:r>
            <a:r>
              <a:rPr kumimoji="1" lang="ja-JP" altLang="en-US" u="sng" dirty="0" smtClean="0"/>
              <a:t>衛星の画像解析</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12</a:t>
            </a:fld>
            <a:endParaRPr lang="ja-JP" altLang="en-US" dirty="0"/>
          </a:p>
        </p:txBody>
      </p:sp>
      <p:pic>
        <p:nvPicPr>
          <p:cNvPr id="5122" name="Picture 2" descr="http://stereo-ssc.nascom.nasa.gov/temp/7065175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72816"/>
            <a:ext cx="4600699" cy="3680559"/>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6060616" y="3558659"/>
            <a:ext cx="64807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95887" y="2022647"/>
            <a:ext cx="500049" cy="542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20464" y="751726"/>
            <a:ext cx="8411976" cy="954107"/>
          </a:xfrm>
          <a:prstGeom prst="rect">
            <a:avLst/>
          </a:prstGeom>
          <a:noFill/>
        </p:spPr>
        <p:txBody>
          <a:bodyPr wrap="square" rtlCol="0">
            <a:spAutoFit/>
          </a:bodyPr>
          <a:lstStyle/>
          <a:p>
            <a:r>
              <a:rPr lang="en-US" altLang="ja-JP" sz="2800" dirty="0" smtClean="0"/>
              <a:t>STEREO</a:t>
            </a:r>
            <a:r>
              <a:rPr lang="ja-JP" altLang="en-US" sz="2800" dirty="0" smtClean="0"/>
              <a:t>衛星：</a:t>
            </a:r>
            <a:endParaRPr lang="en-US" altLang="ja-JP" sz="2800" dirty="0" smtClean="0"/>
          </a:p>
          <a:p>
            <a:r>
              <a:rPr lang="ja-JP" altLang="en-US" sz="2800" dirty="0" smtClean="0"/>
              <a:t>地球軌道を脱出して、別角度から太陽を観測</a:t>
            </a:r>
            <a:endParaRPr lang="en-US" altLang="ja-JP" sz="2800" dirty="0" smtClean="0"/>
          </a:p>
        </p:txBody>
      </p:sp>
      <p:sp>
        <p:nvSpPr>
          <p:cNvPr id="3" name="テキスト ボックス 2"/>
          <p:cNvSpPr txBox="1"/>
          <p:nvPr/>
        </p:nvSpPr>
        <p:spPr>
          <a:xfrm>
            <a:off x="519633" y="5565592"/>
            <a:ext cx="4116562" cy="646331"/>
          </a:xfrm>
          <a:prstGeom prst="rect">
            <a:avLst/>
          </a:prstGeom>
          <a:noFill/>
        </p:spPr>
        <p:txBody>
          <a:bodyPr wrap="square" rtlCol="0">
            <a:spAutoFit/>
          </a:bodyPr>
          <a:lstStyle/>
          <a:p>
            <a:r>
              <a:rPr kumimoji="1" lang="en-US" altLang="ja-JP" dirty="0" smtClean="0"/>
              <a:t>Fig.6 20130411</a:t>
            </a:r>
            <a:r>
              <a:rPr kumimoji="1" lang="ja-JP" altLang="en-US" dirty="0" smtClean="0"/>
              <a:t>リムフレア観測時の</a:t>
            </a:r>
            <a:r>
              <a:rPr kumimoji="1" lang="en-US" altLang="ja-JP" dirty="0" smtClean="0"/>
              <a:t>STEREO</a:t>
            </a:r>
            <a:r>
              <a:rPr kumimoji="1" lang="ja-JP" altLang="en-US" dirty="0" smtClean="0"/>
              <a:t>衛星の位置</a:t>
            </a:r>
            <a:endParaRPr kumimoji="1" lang="ja-JP" altLang="en-US" dirty="0"/>
          </a:p>
        </p:txBody>
      </p:sp>
      <p:sp>
        <p:nvSpPr>
          <p:cNvPr id="12" name="テキスト ボックス 11"/>
          <p:cNvSpPr txBox="1"/>
          <p:nvPr/>
        </p:nvSpPr>
        <p:spPr>
          <a:xfrm>
            <a:off x="4636195" y="6023029"/>
            <a:ext cx="3005951" cy="646331"/>
          </a:xfrm>
          <a:prstGeom prst="rect">
            <a:avLst/>
          </a:prstGeom>
          <a:noFill/>
        </p:spPr>
        <p:txBody>
          <a:bodyPr wrap="none" rtlCol="0">
            <a:spAutoFit/>
          </a:bodyPr>
          <a:lstStyle/>
          <a:p>
            <a:r>
              <a:rPr lang="en-US" altLang="ja-JP" dirty="0" smtClean="0"/>
              <a:t>Fig. 7 STEREO/EUVI</a:t>
            </a:r>
            <a:r>
              <a:rPr lang="ja-JP" altLang="en-US" dirty="0" smtClean="0"/>
              <a:t>の</a:t>
            </a:r>
            <a:r>
              <a:rPr lang="en-US" altLang="ja-JP" dirty="0" smtClean="0"/>
              <a:t>171</a:t>
            </a:r>
            <a:r>
              <a:rPr lang="ja-JP" altLang="en-US" dirty="0" smtClean="0"/>
              <a:t>画像</a:t>
            </a:r>
            <a:endParaRPr lang="en-US" altLang="ja-JP" dirty="0" smtClean="0"/>
          </a:p>
          <a:p>
            <a:r>
              <a:rPr kumimoji="1" lang="ja-JP" altLang="en-US" dirty="0" smtClean="0"/>
              <a:t>赤枠がリムフレア領域に対応</a:t>
            </a:r>
            <a:endParaRPr kumimoji="1" lang="ja-JP" altLang="en-US" dirty="0"/>
          </a:p>
        </p:txBody>
      </p:sp>
      <p:sp>
        <p:nvSpPr>
          <p:cNvPr id="6" name="下矢印 5"/>
          <p:cNvSpPr/>
          <p:nvPr/>
        </p:nvSpPr>
        <p:spPr>
          <a:xfrm rot="2764719">
            <a:off x="2767704" y="2495841"/>
            <a:ext cx="576064" cy="614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5560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0622"/>
            <a:ext cx="9144000" cy="562074"/>
          </a:xfrm>
        </p:spPr>
        <p:txBody>
          <a:bodyPr>
            <a:noAutofit/>
          </a:bodyPr>
          <a:lstStyle/>
          <a:p>
            <a:r>
              <a:rPr lang="ja-JP" altLang="en-US" sz="3600" u="sng" dirty="0" smtClean="0"/>
              <a:t>手順 </a:t>
            </a:r>
            <a:r>
              <a:rPr lang="en-US" altLang="ja-JP" sz="3600" u="sng" dirty="0" smtClean="0"/>
              <a:t>4</a:t>
            </a:r>
            <a:r>
              <a:rPr lang="ja-JP" altLang="en-US" sz="3600" u="sng" dirty="0" smtClean="0"/>
              <a:t>　</a:t>
            </a:r>
            <a:r>
              <a:rPr kumimoji="1" lang="en-US" altLang="ja-JP" sz="3600" u="sng" dirty="0" smtClean="0"/>
              <a:t>STEREO/EUVI</a:t>
            </a:r>
            <a:r>
              <a:rPr kumimoji="1" lang="ja-JP" altLang="en-US" sz="3600" u="sng" dirty="0" smtClean="0"/>
              <a:t>を使ったループトレース</a:t>
            </a:r>
            <a:endParaRPr kumimoji="1" lang="ja-JP" altLang="en-US" sz="3600"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13</a:t>
            </a:fld>
            <a:endParaRPr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50" y="901740"/>
            <a:ext cx="2959100" cy="29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901740"/>
            <a:ext cx="2959308" cy="295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3156" y="901740"/>
            <a:ext cx="2959100" cy="29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95536" y="3869375"/>
            <a:ext cx="2367956" cy="461665"/>
          </a:xfrm>
          <a:prstGeom prst="rect">
            <a:avLst/>
          </a:prstGeom>
          <a:noFill/>
        </p:spPr>
        <p:txBody>
          <a:bodyPr wrap="none" rtlCol="0">
            <a:spAutoFit/>
          </a:bodyPr>
          <a:lstStyle/>
          <a:p>
            <a:r>
              <a:rPr kumimoji="1" lang="en-US" altLang="ja-JP" sz="2400" dirty="0" smtClean="0"/>
              <a:t>171A</a:t>
            </a:r>
            <a:r>
              <a:rPr kumimoji="1" lang="ja-JP" altLang="en-US" sz="2400" dirty="0" smtClean="0"/>
              <a:t>の部分画像</a:t>
            </a:r>
            <a:endParaRPr kumimoji="1" lang="ja-JP" altLang="en-US" sz="2400" dirty="0"/>
          </a:p>
        </p:txBody>
      </p:sp>
      <p:sp>
        <p:nvSpPr>
          <p:cNvPr id="10" name="テキスト ボックス 9"/>
          <p:cNvSpPr txBox="1"/>
          <p:nvPr/>
        </p:nvSpPr>
        <p:spPr>
          <a:xfrm>
            <a:off x="3203848" y="3869375"/>
            <a:ext cx="2938625" cy="461665"/>
          </a:xfrm>
          <a:prstGeom prst="rect">
            <a:avLst/>
          </a:prstGeom>
          <a:noFill/>
        </p:spPr>
        <p:txBody>
          <a:bodyPr wrap="none" rtlCol="0">
            <a:spAutoFit/>
          </a:bodyPr>
          <a:lstStyle/>
          <a:p>
            <a:r>
              <a:rPr lang="ja-JP" altLang="en-US" sz="2400" dirty="0" smtClean="0"/>
              <a:t>ハイパスフィルタ処理</a:t>
            </a:r>
            <a:endParaRPr kumimoji="1" lang="ja-JP" altLang="en-US" sz="2400" dirty="0"/>
          </a:p>
        </p:txBody>
      </p:sp>
      <p:sp>
        <p:nvSpPr>
          <p:cNvPr id="11" name="テキスト ボックス 10"/>
          <p:cNvSpPr txBox="1"/>
          <p:nvPr/>
        </p:nvSpPr>
        <p:spPr>
          <a:xfrm>
            <a:off x="6156176" y="3869375"/>
            <a:ext cx="3021981" cy="461665"/>
          </a:xfrm>
          <a:prstGeom prst="rect">
            <a:avLst/>
          </a:prstGeom>
          <a:noFill/>
        </p:spPr>
        <p:txBody>
          <a:bodyPr wrap="none" rtlCol="0">
            <a:spAutoFit/>
          </a:bodyPr>
          <a:lstStyle/>
          <a:p>
            <a:r>
              <a:rPr kumimoji="1" lang="ja-JP" altLang="en-US" sz="2400" dirty="0" smtClean="0"/>
              <a:t>ループトレースの結果</a:t>
            </a:r>
            <a:endParaRPr kumimoji="1" lang="ja-JP" altLang="en-US" sz="2400" dirty="0"/>
          </a:p>
        </p:txBody>
      </p:sp>
      <p:sp>
        <p:nvSpPr>
          <p:cNvPr id="12" name="テキスト ボックス 11"/>
          <p:cNvSpPr txBox="1"/>
          <p:nvPr/>
        </p:nvSpPr>
        <p:spPr>
          <a:xfrm>
            <a:off x="278634" y="4509120"/>
            <a:ext cx="8469830" cy="1815882"/>
          </a:xfrm>
          <a:prstGeom prst="rect">
            <a:avLst/>
          </a:prstGeom>
          <a:noFill/>
        </p:spPr>
        <p:txBody>
          <a:bodyPr wrap="square" rtlCol="0">
            <a:spAutoFit/>
          </a:bodyPr>
          <a:lstStyle/>
          <a:p>
            <a:r>
              <a:rPr lang="ja-JP" altLang="en-US" sz="2800" dirty="0" smtClean="0"/>
              <a:t>ハイパスフィルタの弱点：</a:t>
            </a:r>
            <a:endParaRPr lang="en-US" altLang="ja-JP" sz="2800" dirty="0" smtClean="0"/>
          </a:p>
          <a:p>
            <a:r>
              <a:rPr kumimoji="1" lang="ja-JP" altLang="en-US" sz="2800" dirty="0" smtClean="0"/>
              <a:t>　　最も</a:t>
            </a:r>
            <a:r>
              <a:rPr kumimoji="1" lang="ja-JP" altLang="en-US" sz="2800" dirty="0"/>
              <a:t>明るい部分</a:t>
            </a:r>
            <a:r>
              <a:rPr kumimoji="1" lang="ja-JP" altLang="en-US" sz="2800" dirty="0" smtClean="0"/>
              <a:t>はループが強調されない</a:t>
            </a:r>
            <a:endParaRPr kumimoji="1" lang="en-US" altLang="ja-JP" sz="2800" dirty="0" smtClean="0"/>
          </a:p>
          <a:p>
            <a:r>
              <a:rPr kumimoji="1" lang="ja-JP" altLang="en-US" sz="2800" dirty="0" smtClean="0"/>
              <a:t>　　</a:t>
            </a:r>
            <a:r>
              <a:rPr kumimoji="1" lang="en-US" altLang="ja-JP" sz="2800" dirty="0" smtClean="0"/>
              <a:t>(</a:t>
            </a:r>
            <a:r>
              <a:rPr kumimoji="1" lang="ja-JP" altLang="en-US" sz="2800" dirty="0" smtClean="0"/>
              <a:t>強度の空間変動が小さいから</a:t>
            </a:r>
            <a:r>
              <a:rPr kumimoji="1" lang="en-US" altLang="ja-JP" sz="2800" dirty="0" smtClean="0"/>
              <a:t>)</a:t>
            </a:r>
          </a:p>
          <a:p>
            <a:r>
              <a:rPr lang="en-US" altLang="ja-JP" sz="2800" dirty="0" smtClean="0"/>
              <a:t>171</a:t>
            </a:r>
            <a:r>
              <a:rPr lang="ja-JP" altLang="en-US" sz="2800" dirty="0" smtClean="0"/>
              <a:t>よりも高温プラズマのフィルタの方がいい可能性あり</a:t>
            </a:r>
            <a:endParaRPr kumimoji="1" lang="ja-JP" altLang="en-US" sz="2800" dirty="0"/>
          </a:p>
        </p:txBody>
      </p:sp>
    </p:spTree>
    <p:extLst>
      <p:ext uri="{BB962C8B-B14F-4D97-AF65-F5344CB8AC3E}">
        <p14:creationId xmlns:p14="http://schemas.microsoft.com/office/powerpoint/2010/main" val="211915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lang="en-US" altLang="ja-JP" u="sng" dirty="0" smtClean="0"/>
              <a:t>STEREO</a:t>
            </a:r>
            <a:r>
              <a:rPr lang="ja-JP" altLang="en-US" u="sng" dirty="0" smtClean="0"/>
              <a:t>解析の</a:t>
            </a:r>
            <a:r>
              <a:rPr kumimoji="1" lang="ja-JP" altLang="en-US" u="sng" dirty="0" smtClean="0"/>
              <a:t>注意点</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14</a:t>
            </a:fld>
            <a:endParaRPr lang="ja-JP" altLang="en-US" dirty="0"/>
          </a:p>
        </p:txBody>
      </p:sp>
      <p:sp>
        <p:nvSpPr>
          <p:cNvPr id="5" name="テキスト ボックス 4"/>
          <p:cNvSpPr txBox="1"/>
          <p:nvPr/>
        </p:nvSpPr>
        <p:spPr>
          <a:xfrm>
            <a:off x="179512" y="1049982"/>
            <a:ext cx="8784976" cy="5693866"/>
          </a:xfrm>
          <a:prstGeom prst="rect">
            <a:avLst/>
          </a:prstGeom>
          <a:noFill/>
        </p:spPr>
        <p:txBody>
          <a:bodyPr wrap="square" rtlCol="0">
            <a:spAutoFit/>
          </a:bodyPr>
          <a:lstStyle/>
          <a:p>
            <a:r>
              <a:rPr kumimoji="1" lang="ja-JP" altLang="en-US" sz="2800" dirty="0" smtClean="0"/>
              <a:t>準備：</a:t>
            </a:r>
            <a:endParaRPr kumimoji="1" lang="en-US" altLang="ja-JP" sz="2800" dirty="0" smtClean="0"/>
          </a:p>
          <a:p>
            <a:r>
              <a:rPr kumimoji="1" lang="en-US" altLang="ja-JP" sz="2800" u="sng" dirty="0" err="1" smtClean="0"/>
              <a:t>Idlh</a:t>
            </a:r>
            <a:r>
              <a:rPr kumimoji="1" lang="ja-JP" altLang="en-US" sz="2800" u="sng" dirty="0" err="1" smtClean="0"/>
              <a:t>には</a:t>
            </a:r>
            <a:r>
              <a:rPr kumimoji="1" lang="en-US" altLang="ja-JP" sz="2800" u="sng" dirty="0" smtClean="0"/>
              <a:t>STEREO</a:t>
            </a:r>
            <a:r>
              <a:rPr kumimoji="1" lang="ja-JP" altLang="en-US" sz="2800" u="sng" dirty="0" smtClean="0"/>
              <a:t>が組み込まれていない</a:t>
            </a:r>
            <a:r>
              <a:rPr kumimoji="1" lang="ja-JP" altLang="en-US" sz="2800" dirty="0" smtClean="0"/>
              <a:t>。よって</a:t>
            </a:r>
            <a:r>
              <a:rPr kumimoji="1" lang="en-US" altLang="ja-JP" sz="2800" dirty="0" err="1" smtClean="0"/>
              <a:t>SolarSoft</a:t>
            </a:r>
            <a:r>
              <a:rPr lang="ja-JP" altLang="en-US" sz="2800" dirty="0"/>
              <a:t>で</a:t>
            </a:r>
            <a:r>
              <a:rPr kumimoji="1" lang="en-US" altLang="ja-JP" sz="2800" dirty="0" smtClean="0"/>
              <a:t>STEREO</a:t>
            </a:r>
            <a:r>
              <a:rPr kumimoji="1" lang="ja-JP" altLang="en-US" sz="2800" dirty="0" smtClean="0"/>
              <a:t>のデータを使うには、その都度</a:t>
            </a:r>
            <a:r>
              <a:rPr lang="en-US" altLang="ja-JP" sz="2800" dirty="0" err="1" smtClean="0"/>
              <a:t>setenv</a:t>
            </a:r>
            <a:r>
              <a:rPr lang="ja-JP" altLang="en-US" sz="2800" dirty="0" smtClean="0"/>
              <a:t>するか、</a:t>
            </a:r>
            <a:r>
              <a:rPr lang="en-US" altLang="ja-JP" sz="2800" dirty="0" err="1" smtClean="0"/>
              <a:t>idlh</a:t>
            </a:r>
            <a:r>
              <a:rPr lang="ja-JP" altLang="en-US" sz="2800" dirty="0" smtClean="0"/>
              <a:t>に</a:t>
            </a:r>
            <a:r>
              <a:rPr lang="en-US" altLang="ja-JP" sz="2800" dirty="0" smtClean="0"/>
              <a:t>STEREO</a:t>
            </a:r>
            <a:r>
              <a:rPr lang="ja-JP" altLang="en-US" sz="2800" dirty="0" smtClean="0"/>
              <a:t>を加えローカルに保存して実行すると良い。</a:t>
            </a:r>
            <a:endParaRPr lang="en-US" altLang="ja-JP" sz="2800" dirty="0" smtClean="0"/>
          </a:p>
          <a:p>
            <a:endParaRPr lang="en-US" altLang="ja-JP" sz="2800" dirty="0" smtClean="0"/>
          </a:p>
          <a:p>
            <a:r>
              <a:rPr lang="ja-JP" altLang="en-US" sz="2800" dirty="0" smtClean="0"/>
              <a:t>野辺山の</a:t>
            </a:r>
            <a:r>
              <a:rPr lang="en-US" altLang="ja-JP" sz="2800" dirty="0" smtClean="0"/>
              <a:t>STEREO</a:t>
            </a:r>
            <a:r>
              <a:rPr lang="ja-JP" altLang="en-US" sz="2800" dirty="0"/>
              <a:t>ブランチ</a:t>
            </a:r>
            <a:r>
              <a:rPr lang="ja-JP" altLang="en-US" sz="2800" dirty="0" smtClean="0"/>
              <a:t>は完全では無いです。問題は各自で解決できるものばかりですので考えてみてください。</a:t>
            </a:r>
            <a:endParaRPr lang="en-US" altLang="ja-JP" sz="2800" dirty="0" smtClean="0"/>
          </a:p>
          <a:p>
            <a:endParaRPr kumimoji="1" lang="en-US" altLang="ja-JP" sz="2800" dirty="0" smtClean="0"/>
          </a:p>
          <a:p>
            <a:r>
              <a:rPr kumimoji="1" lang="ja-JP" altLang="en-US" sz="2800" dirty="0" smtClean="0"/>
              <a:t>実行：</a:t>
            </a:r>
            <a:r>
              <a:rPr lang="ja-JP" altLang="en-US" sz="2800" dirty="0"/>
              <a:t>　</a:t>
            </a:r>
            <a:r>
              <a:rPr kumimoji="1" lang="en-US" altLang="ja-JP" sz="2800" dirty="0" smtClean="0"/>
              <a:t>.r </a:t>
            </a:r>
            <a:r>
              <a:rPr kumimoji="1" lang="ja-JP" altLang="en-US" sz="2800" dirty="0" smtClean="0"/>
              <a:t>でとりあえず前項と同じプロットができる</a:t>
            </a:r>
            <a:endParaRPr lang="en-US" altLang="ja-JP" sz="2800" dirty="0"/>
          </a:p>
          <a:p>
            <a:r>
              <a:rPr lang="en-US" altLang="ja-JP" sz="2800" dirty="0" smtClean="0"/>
              <a:t>	/</a:t>
            </a:r>
            <a:r>
              <a:rPr lang="en-US" altLang="ja-JP" sz="2800" dirty="0"/>
              <a:t>scr/s13/CDAW13_Lec/Group2/stereo_loop.pro</a:t>
            </a:r>
          </a:p>
          <a:p>
            <a:r>
              <a:rPr kumimoji="1" lang="ja-JP" altLang="en-US" sz="2800" dirty="0" smtClean="0"/>
              <a:t>参考：</a:t>
            </a:r>
            <a:endParaRPr kumimoji="1" lang="en-US" altLang="ja-JP" sz="2800" dirty="0" smtClean="0"/>
          </a:p>
          <a:p>
            <a:r>
              <a:rPr lang="en-US" altLang="ja-JP" sz="2800" dirty="0" smtClean="0"/>
              <a:t>	http</a:t>
            </a:r>
            <a:r>
              <a:rPr lang="en-US" altLang="ja-JP" sz="2800" dirty="0"/>
              <a:t>://www.lmsal.com/~aschwand/software/tracing/tracing_tutorial1.html</a:t>
            </a:r>
            <a:endParaRPr kumimoji="1" lang="en-US" altLang="ja-JP" sz="2800" dirty="0" smtClean="0"/>
          </a:p>
        </p:txBody>
      </p:sp>
    </p:spTree>
    <p:extLst>
      <p:ext uri="{BB962C8B-B14F-4D97-AF65-F5344CB8AC3E}">
        <p14:creationId xmlns:p14="http://schemas.microsoft.com/office/powerpoint/2010/main" val="3417745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u="sng" dirty="0" smtClean="0"/>
              <a:t>解析の実例</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15</a:t>
            </a:fld>
            <a:endParaRPr lang="ja-JP" altLang="en-US" dirty="0"/>
          </a:p>
        </p:txBody>
      </p:sp>
      <p:sp>
        <p:nvSpPr>
          <p:cNvPr id="5" name="正方形/長方形 4"/>
          <p:cNvSpPr/>
          <p:nvPr/>
        </p:nvSpPr>
        <p:spPr>
          <a:xfrm>
            <a:off x="186764" y="904066"/>
            <a:ext cx="8964488" cy="5909310"/>
          </a:xfrm>
          <a:prstGeom prst="rect">
            <a:avLst/>
          </a:prstGeom>
        </p:spPr>
        <p:txBody>
          <a:bodyPr wrap="square">
            <a:spAutoFit/>
          </a:bodyPr>
          <a:lstStyle/>
          <a:p>
            <a:r>
              <a:rPr lang="en-US" altLang="ja-JP" dirty="0"/>
              <a:t>DATAFILE ='/</a:t>
            </a:r>
            <a:r>
              <a:rPr lang="en-US" altLang="ja-JP" dirty="0" err="1"/>
              <a:t>scr</a:t>
            </a:r>
            <a:r>
              <a:rPr lang="en-US" altLang="ja-JP" dirty="0"/>
              <a:t>/s11/</a:t>
            </a:r>
            <a:r>
              <a:rPr lang="en-US" altLang="ja-JP" dirty="0" err="1"/>
              <a:t>iwai</a:t>
            </a:r>
            <a:r>
              <a:rPr lang="en-US" altLang="ja-JP" dirty="0"/>
              <a:t>/free2/20130411/images/20130411_021400_n4euA.fts' </a:t>
            </a:r>
            <a:endParaRPr lang="en-US" altLang="ja-JP" dirty="0" smtClean="0"/>
          </a:p>
          <a:p>
            <a:r>
              <a:rPr lang="en-US" altLang="ja-JP" dirty="0"/>
              <a:t>	</a:t>
            </a:r>
            <a:r>
              <a:rPr lang="ja-JP" altLang="en-US" dirty="0" smtClean="0"/>
              <a:t>読み込みファイル</a:t>
            </a:r>
            <a:endParaRPr lang="en-US" altLang="ja-JP" dirty="0"/>
          </a:p>
          <a:p>
            <a:r>
              <a:rPr lang="en-US" altLang="ja-JP" dirty="0"/>
              <a:t>LOOPFILE ='/</a:t>
            </a:r>
            <a:r>
              <a:rPr lang="en-US" altLang="ja-JP" dirty="0" err="1" smtClean="0"/>
              <a:t>scr</a:t>
            </a:r>
            <a:r>
              <a:rPr lang="en-US" altLang="ja-JP" dirty="0" smtClean="0"/>
              <a:t>/s11/</a:t>
            </a:r>
            <a:r>
              <a:rPr lang="en-US" altLang="ja-JP" dirty="0" err="1" smtClean="0"/>
              <a:t>iwai</a:t>
            </a:r>
            <a:r>
              <a:rPr lang="en-US" altLang="ja-JP" dirty="0" smtClean="0"/>
              <a:t>/free2/20130411/images/20130411_021400_n4euA_loop.dat‘</a:t>
            </a:r>
          </a:p>
          <a:p>
            <a:r>
              <a:rPr lang="en-US" altLang="ja-JP" dirty="0"/>
              <a:t>	</a:t>
            </a:r>
            <a:r>
              <a:rPr lang="ja-JP" altLang="en-US" dirty="0" smtClean="0"/>
              <a:t>出力ファイル</a:t>
            </a:r>
            <a:endParaRPr lang="en-US" altLang="ja-JP" dirty="0"/>
          </a:p>
          <a:p>
            <a:r>
              <a:rPr lang="en-US" altLang="ja-JP" dirty="0" err="1" smtClean="0"/>
              <a:t>secchi_prep</a:t>
            </a:r>
            <a:r>
              <a:rPr lang="en-US" altLang="ja-JP" dirty="0"/>
              <a:t>, DATAFILE, </a:t>
            </a:r>
            <a:r>
              <a:rPr lang="en-US" altLang="ja-JP" dirty="0" err="1"/>
              <a:t>ind</a:t>
            </a:r>
            <a:r>
              <a:rPr lang="en-US" altLang="ja-JP" dirty="0"/>
              <a:t>, </a:t>
            </a:r>
            <a:r>
              <a:rPr lang="en-US" altLang="ja-JP" dirty="0" smtClean="0"/>
              <a:t>image</a:t>
            </a:r>
          </a:p>
          <a:p>
            <a:r>
              <a:rPr lang="en-US" altLang="ja-JP" dirty="0" smtClean="0"/>
              <a:t>	</a:t>
            </a:r>
            <a:r>
              <a:rPr lang="en-US" altLang="ja-JP" dirty="0" err="1" smtClean="0"/>
              <a:t>secchi</a:t>
            </a:r>
            <a:r>
              <a:rPr lang="ja-JP" altLang="en-US" dirty="0" smtClean="0"/>
              <a:t>のデータの「読み込み」＋「較正」ができる</a:t>
            </a:r>
            <a:endParaRPr lang="en-US" altLang="ja-JP" dirty="0"/>
          </a:p>
          <a:p>
            <a:endParaRPr lang="en-US" altLang="ja-JP" dirty="0"/>
          </a:p>
          <a:p>
            <a:r>
              <a:rPr lang="en-US" altLang="ja-JP" dirty="0"/>
              <a:t>IMAGE1 =image[a:a+511,b:b+511]</a:t>
            </a:r>
          </a:p>
          <a:p>
            <a:r>
              <a:rPr lang="en-US" altLang="ja-JP" dirty="0"/>
              <a:t>NSM1 =3 ;</a:t>
            </a:r>
            <a:r>
              <a:rPr lang="en-US" altLang="ja-JP" dirty="0" err="1"/>
              <a:t>lowpass</a:t>
            </a:r>
            <a:r>
              <a:rPr lang="en-US" altLang="ja-JP" dirty="0"/>
              <a:t> filter</a:t>
            </a:r>
          </a:p>
          <a:p>
            <a:r>
              <a:rPr lang="en-US" altLang="ja-JP" dirty="0"/>
              <a:t>RMIN =13 ;minimum curvature radius of loop (pixels)</a:t>
            </a:r>
          </a:p>
          <a:p>
            <a:r>
              <a:rPr lang="en-US" altLang="ja-JP" dirty="0"/>
              <a:t>QMED =0.0 ;ratio of image base flux to median flux</a:t>
            </a:r>
          </a:p>
          <a:p>
            <a:r>
              <a:rPr lang="en-US" altLang="ja-JP" dirty="0"/>
              <a:t>LMIN =25 ;minimum loop length (in pixels)</a:t>
            </a:r>
          </a:p>
          <a:p>
            <a:r>
              <a:rPr lang="en-US" altLang="ja-JP" dirty="0"/>
              <a:t>NSTRUC =2000 ;maximum limit of traced structures</a:t>
            </a:r>
          </a:p>
          <a:p>
            <a:r>
              <a:rPr lang="en-US" altLang="ja-JP" dirty="0"/>
              <a:t>TEST =2001 ;option for display of traced structures if TEST &lt; NSTRUC</a:t>
            </a:r>
          </a:p>
          <a:p>
            <a:r>
              <a:rPr lang="en-US" altLang="ja-JP" dirty="0"/>
              <a:t>PARA =[NSM1,RMIN,LMIN,NSTRUC,QMED]</a:t>
            </a:r>
          </a:p>
          <a:p>
            <a:r>
              <a:rPr lang="en-US" altLang="ja-JP" dirty="0"/>
              <a:t>FOV_NOISE =[0,0,50,200] ;noise area x=[0:100] and y=[0:200] pixels</a:t>
            </a:r>
          </a:p>
          <a:p>
            <a:r>
              <a:rPr lang="en-US" altLang="ja-JP" dirty="0"/>
              <a:t>WID=1</a:t>
            </a:r>
          </a:p>
          <a:p>
            <a:r>
              <a:rPr lang="en-US" altLang="ja-JP" dirty="0"/>
              <a:t>NSIG=0.5</a:t>
            </a:r>
          </a:p>
          <a:p>
            <a:r>
              <a:rPr lang="en-US" altLang="ja-JP" dirty="0" smtClean="0"/>
              <a:t>LOOPTRACING_AUTO2,IMAGE1,IMAGE2,LOOPFILE,PARA,FOV_NOISE,OUTPUT,TEST</a:t>
            </a:r>
          </a:p>
          <a:p>
            <a:r>
              <a:rPr lang="en-US" altLang="ja-JP" dirty="0"/>
              <a:t>	</a:t>
            </a:r>
            <a:r>
              <a:rPr lang="ja-JP" altLang="en-US" dirty="0" smtClean="0"/>
              <a:t>ループトレース実行</a:t>
            </a:r>
            <a:endParaRPr lang="en-US" altLang="ja-JP" dirty="0" smtClean="0"/>
          </a:p>
          <a:p>
            <a:r>
              <a:rPr lang="en-US" altLang="ja-JP" dirty="0"/>
              <a:t>	</a:t>
            </a:r>
            <a:r>
              <a:rPr lang="en-US" altLang="ja-JP" dirty="0" smtClean="0"/>
              <a:t>IMAGE2</a:t>
            </a:r>
            <a:r>
              <a:rPr lang="ja-JP" altLang="en-US" dirty="0" smtClean="0"/>
              <a:t>にローパスフィルタ実行後の画像が格納される</a:t>
            </a:r>
            <a:r>
              <a:rPr lang="en-US" altLang="ja-JP" dirty="0" smtClean="0"/>
              <a:t> </a:t>
            </a:r>
            <a:endParaRPr lang="ja-JP" altLang="en-US" dirty="0"/>
          </a:p>
        </p:txBody>
      </p:sp>
      <p:sp>
        <p:nvSpPr>
          <p:cNvPr id="7" name="正方形/長方形 6"/>
          <p:cNvSpPr/>
          <p:nvPr/>
        </p:nvSpPr>
        <p:spPr>
          <a:xfrm>
            <a:off x="186764" y="2848282"/>
            <a:ext cx="8273668" cy="3024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642019" y="2848282"/>
            <a:ext cx="2789546" cy="523220"/>
          </a:xfrm>
          <a:prstGeom prst="rect">
            <a:avLst/>
          </a:prstGeom>
          <a:noFill/>
        </p:spPr>
        <p:txBody>
          <a:bodyPr wrap="none" rtlCol="0">
            <a:spAutoFit/>
          </a:bodyPr>
          <a:lstStyle/>
          <a:p>
            <a:r>
              <a:rPr kumimoji="1" lang="ja-JP" altLang="en-US" sz="2800" dirty="0" smtClean="0"/>
              <a:t>パラメータの設定</a:t>
            </a:r>
            <a:endParaRPr kumimoji="1" lang="ja-JP" altLang="en-US" sz="2800" dirty="0"/>
          </a:p>
        </p:txBody>
      </p:sp>
    </p:spTree>
    <p:extLst>
      <p:ext uri="{BB962C8B-B14F-4D97-AF65-F5344CB8AC3E}">
        <p14:creationId xmlns:p14="http://schemas.microsoft.com/office/powerpoint/2010/main" val="359289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磁場強度の見積もりの考え方</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16</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47038" y="1285190"/>
                <a:ext cx="4423199" cy="115198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solidFill>
                                <a:srgbClr val="FFFF00"/>
                              </a:solidFill>
                              <a:latin typeface="Cambria Math"/>
                            </a:rPr>
                          </m:ctrlPr>
                        </m:sSubPr>
                        <m:e>
                          <m:r>
                            <a:rPr lang="en-US" altLang="ja-JP" sz="3200" i="1" smtClean="0">
                              <a:solidFill>
                                <a:srgbClr val="FFFF00"/>
                              </a:solidFill>
                              <a:latin typeface="Cambria Math"/>
                            </a:rPr>
                            <m:t>𝐵</m:t>
                          </m:r>
                        </m:e>
                        <m:sub>
                          <m:r>
                            <a:rPr lang="en-US" altLang="ja-JP" sz="3200" i="1" smtClean="0">
                              <a:solidFill>
                                <a:srgbClr val="FFFF00"/>
                              </a:solidFill>
                              <a:latin typeface="Cambria Math"/>
                            </a:rPr>
                            <m:t>𝑙</m:t>
                          </m:r>
                        </m:sub>
                      </m:sSub>
                      <m:d>
                        <m:dPr>
                          <m:begChr m:val="["/>
                          <m:endChr m:val="]"/>
                          <m:ctrlPr>
                            <a:rPr lang="en-US" altLang="ja-JP" sz="3200" i="1" smtClean="0">
                              <a:solidFill>
                                <a:srgbClr val="FFFF00"/>
                              </a:solidFill>
                              <a:latin typeface="Cambria Math"/>
                            </a:rPr>
                          </m:ctrlPr>
                        </m:dPr>
                        <m:e>
                          <m:r>
                            <a:rPr lang="en-US" altLang="ja-JP" sz="3200" i="1" smtClean="0">
                              <a:solidFill>
                                <a:srgbClr val="FFFF00"/>
                              </a:solidFill>
                              <a:latin typeface="Cambria Math"/>
                            </a:rPr>
                            <m:t>𝐺</m:t>
                          </m:r>
                        </m:e>
                      </m:d>
                      <m:r>
                        <a:rPr lang="en-US" altLang="ja-JP" sz="3200" i="1" smtClean="0">
                          <a:solidFill>
                            <a:srgbClr val="FFFF00"/>
                          </a:solidFill>
                          <a:latin typeface="Cambria Math"/>
                        </a:rPr>
                        <m:t>=10700</m:t>
                      </m:r>
                      <m:f>
                        <m:fPr>
                          <m:ctrlPr>
                            <a:rPr lang="en-US" altLang="ja-JP" sz="3200" i="1" smtClean="0">
                              <a:solidFill>
                                <a:srgbClr val="FFFF00"/>
                              </a:solidFill>
                              <a:latin typeface="Cambria Math"/>
                            </a:rPr>
                          </m:ctrlPr>
                        </m:fPr>
                        <m:num>
                          <m:r>
                            <a:rPr lang="en-US" altLang="ja-JP" sz="3200" i="1" smtClean="0">
                              <a:solidFill>
                                <a:srgbClr val="FFFF00"/>
                              </a:solidFill>
                              <a:latin typeface="Cambria Math"/>
                            </a:rPr>
                            <m:t>1</m:t>
                          </m:r>
                        </m:num>
                        <m:den>
                          <m:r>
                            <a:rPr lang="en-US" altLang="ja-JP" sz="3200" i="1" smtClean="0">
                              <a:solidFill>
                                <a:srgbClr val="FFFF00"/>
                              </a:solidFill>
                              <a:latin typeface="Cambria Math"/>
                            </a:rPr>
                            <m:t>𝑛</m:t>
                          </m:r>
                          <m:sSub>
                            <m:sSubPr>
                              <m:ctrlPr>
                                <a:rPr lang="en-US" altLang="ja-JP" sz="3200" i="1" smtClean="0">
                                  <a:solidFill>
                                    <a:srgbClr val="FFFF00"/>
                                  </a:solidFill>
                                  <a:latin typeface="Cambria Math"/>
                                </a:rPr>
                              </m:ctrlPr>
                            </m:sSubPr>
                            <m:e>
                              <m:r>
                                <a:rPr lang="en-US" altLang="ja-JP" sz="3200" i="1">
                                  <a:solidFill>
                                    <a:srgbClr val="FFFF00"/>
                                  </a:solidFill>
                                  <a:latin typeface="Cambria Math"/>
                                </a:rPr>
                                <m:t>𝜆</m:t>
                              </m:r>
                            </m:e>
                            <m:sub>
                              <m:d>
                                <m:dPr>
                                  <m:begChr m:val="["/>
                                  <m:endChr m:val="]"/>
                                  <m:ctrlPr>
                                    <a:rPr lang="en-US" altLang="ja-JP" sz="3200" i="1" smtClean="0">
                                      <a:solidFill>
                                        <a:srgbClr val="FFFF00"/>
                                      </a:solidFill>
                                      <a:latin typeface="Cambria Math"/>
                                    </a:rPr>
                                  </m:ctrlPr>
                                </m:dPr>
                                <m:e>
                                  <m:r>
                                    <a:rPr lang="en-US" altLang="ja-JP" sz="3200" i="1" smtClean="0">
                                      <a:solidFill>
                                        <a:srgbClr val="FFFF00"/>
                                      </a:solidFill>
                                      <a:latin typeface="Cambria Math"/>
                                    </a:rPr>
                                    <m:t>𝑐𝑚</m:t>
                                  </m:r>
                                </m:e>
                              </m:d>
                            </m:sub>
                          </m:sSub>
                        </m:den>
                      </m:f>
                      <m:f>
                        <m:fPr>
                          <m:ctrlPr>
                            <a:rPr lang="en-US" altLang="ja-JP" sz="3200" i="1" smtClean="0">
                              <a:solidFill>
                                <a:srgbClr val="FFFF00"/>
                              </a:solidFill>
                              <a:latin typeface="Cambria Math"/>
                            </a:rPr>
                          </m:ctrlPr>
                        </m:fPr>
                        <m:num>
                          <m:r>
                            <a:rPr lang="en-US" altLang="ja-JP" sz="3200" i="1" smtClean="0">
                              <a:solidFill>
                                <a:srgbClr val="FFFF00"/>
                              </a:solidFill>
                              <a:latin typeface="Cambria Math"/>
                            </a:rPr>
                            <m:t>𝑉</m:t>
                          </m:r>
                        </m:num>
                        <m:den>
                          <m:r>
                            <a:rPr lang="en-US" altLang="ja-JP" sz="3200" i="1" smtClean="0">
                              <a:solidFill>
                                <a:srgbClr val="FFFF00"/>
                              </a:solidFill>
                              <a:latin typeface="Cambria Math"/>
                            </a:rPr>
                            <m:t>𝐼</m:t>
                          </m:r>
                        </m:den>
                      </m:f>
                    </m:oMath>
                  </m:oMathPara>
                </a14:m>
                <a:endParaRPr lang="ja-JP" altLang="en-US" sz="3200" dirty="0">
                  <a:solidFill>
                    <a:srgbClr val="FFFF0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7038" y="1285190"/>
                <a:ext cx="4423199" cy="1151982"/>
              </a:xfrm>
              <a:prstGeom prst="rect">
                <a:avLst/>
              </a:prstGeom>
              <a:blipFill rotWithShape="1">
                <a:blip r:embed="rId2"/>
                <a:stretch>
                  <a:fillRect/>
                </a:stretch>
              </a:blipFill>
              <a:ln>
                <a:solidFill>
                  <a:schemeClr val="tx1"/>
                </a:solidFill>
              </a:ln>
            </p:spPr>
            <p:txBody>
              <a:bodyPr/>
              <a:lstStyle/>
              <a:p>
                <a:r>
                  <a:rPr lang="ja-JP" altLang="en-US">
                    <a:noFill/>
                  </a:rPr>
                  <a:t> </a:t>
                </a:r>
              </a:p>
            </p:txBody>
          </p:sp>
        </mc:Fallback>
      </mc:AlternateContent>
      <p:sp>
        <p:nvSpPr>
          <p:cNvPr id="6" name="テキスト ボックス 5"/>
          <p:cNvSpPr txBox="1"/>
          <p:nvPr/>
        </p:nvSpPr>
        <p:spPr>
          <a:xfrm>
            <a:off x="4754819" y="1394773"/>
            <a:ext cx="3289683" cy="954107"/>
          </a:xfrm>
          <a:prstGeom prst="rect">
            <a:avLst/>
          </a:prstGeom>
          <a:noFill/>
          <a:ln>
            <a:solidFill>
              <a:schemeClr val="tx1"/>
            </a:solidFill>
          </a:ln>
        </p:spPr>
        <p:txBody>
          <a:bodyPr wrap="none" rtlCol="0">
            <a:spAutoFit/>
          </a:bodyPr>
          <a:lstStyle/>
          <a:p>
            <a:r>
              <a:rPr lang="ja-JP" altLang="en-US" sz="2800" dirty="0"/>
              <a:t>円偏波率</a:t>
            </a:r>
            <a:r>
              <a:rPr kumimoji="1" lang="en-US" altLang="ja-JP" sz="2800" dirty="0" smtClean="0"/>
              <a:t>: </a:t>
            </a:r>
            <a:r>
              <a:rPr kumimoji="1" lang="ja-JP" altLang="en-US" sz="2800" dirty="0" smtClean="0"/>
              <a:t>最大</a:t>
            </a:r>
            <a:r>
              <a:rPr kumimoji="1" lang="en-US" altLang="ja-JP" sz="2800" dirty="0" smtClean="0"/>
              <a:t> 3%</a:t>
            </a:r>
            <a:endParaRPr lang="en-US" altLang="ja-JP" sz="2800" dirty="0"/>
          </a:p>
          <a:p>
            <a:r>
              <a:rPr lang="ja-JP" altLang="en-US" sz="2800" dirty="0" smtClean="0"/>
              <a:t>スペクトルの傾き</a:t>
            </a:r>
            <a:r>
              <a:rPr kumimoji="1" lang="en-US" altLang="ja-JP" sz="2800" dirty="0" smtClean="0"/>
              <a:t>: ~2</a:t>
            </a:r>
          </a:p>
        </p:txBody>
      </p:sp>
      <p:sp>
        <p:nvSpPr>
          <p:cNvPr id="7" name="テキスト ボックス 6"/>
          <p:cNvSpPr txBox="1"/>
          <p:nvPr/>
        </p:nvSpPr>
        <p:spPr>
          <a:xfrm>
            <a:off x="321701" y="3050957"/>
            <a:ext cx="3674236" cy="954107"/>
          </a:xfrm>
          <a:prstGeom prst="rect">
            <a:avLst/>
          </a:prstGeom>
          <a:noFill/>
          <a:ln>
            <a:solidFill>
              <a:schemeClr val="tx1"/>
            </a:solidFill>
          </a:ln>
        </p:spPr>
        <p:txBody>
          <a:bodyPr wrap="square" rtlCol="0">
            <a:spAutoFit/>
          </a:bodyPr>
          <a:lstStyle/>
          <a:p>
            <a:r>
              <a:rPr lang="ja-JP" altLang="en-US" sz="2800" dirty="0" smtClean="0"/>
              <a:t>視線方向磁場</a:t>
            </a:r>
            <a:r>
              <a:rPr lang="en-US" altLang="ja-JP" sz="2800" dirty="0" smtClean="0"/>
              <a:t>: ~ 90 G</a:t>
            </a:r>
          </a:p>
          <a:p>
            <a:r>
              <a:rPr lang="en-US" altLang="ja-JP" sz="2800" dirty="0" smtClean="0"/>
              <a:t>(</a:t>
            </a:r>
            <a:r>
              <a:rPr lang="ja-JP" altLang="en-US" sz="2800" dirty="0" smtClean="0"/>
              <a:t>ループトップ領域</a:t>
            </a:r>
            <a:r>
              <a:rPr lang="en-US" altLang="ja-JP" sz="2800" dirty="0" smtClean="0"/>
              <a:t>)</a:t>
            </a:r>
          </a:p>
        </p:txBody>
      </p:sp>
      <p:sp>
        <p:nvSpPr>
          <p:cNvPr id="8" name="テキスト ボックス 7"/>
          <p:cNvSpPr txBox="1"/>
          <p:nvPr/>
        </p:nvSpPr>
        <p:spPr>
          <a:xfrm>
            <a:off x="321702" y="4398784"/>
            <a:ext cx="7351693" cy="523220"/>
          </a:xfrm>
          <a:prstGeom prst="rect">
            <a:avLst/>
          </a:prstGeom>
          <a:noFill/>
          <a:ln>
            <a:solidFill>
              <a:schemeClr val="tx1"/>
            </a:solidFill>
          </a:ln>
        </p:spPr>
        <p:txBody>
          <a:bodyPr wrap="none" rtlCol="0">
            <a:spAutoFit/>
          </a:bodyPr>
          <a:lstStyle/>
          <a:p>
            <a:r>
              <a:rPr lang="ja-JP" altLang="en-US" sz="2800" dirty="0" smtClean="0"/>
              <a:t>ループトップの磁場の地球に対する傾き</a:t>
            </a:r>
            <a:r>
              <a:rPr lang="en-US" altLang="ja-JP" sz="2800" dirty="0" smtClean="0"/>
              <a:t>: ~</a:t>
            </a:r>
            <a:r>
              <a:rPr lang="en-US" altLang="ja-JP" sz="2800" dirty="0"/>
              <a:t>30</a:t>
            </a:r>
            <a:r>
              <a:rPr lang="en-US" altLang="ja-JP" sz="2800" dirty="0" smtClean="0"/>
              <a:t> </a:t>
            </a:r>
            <a:r>
              <a:rPr lang="ja-JP" altLang="en-US" sz="2800" dirty="0"/>
              <a:t>度</a:t>
            </a:r>
            <a:endParaRPr kumimoji="1" lang="ja-JP" altLang="en-US" sz="2800" dirty="0"/>
          </a:p>
        </p:txBody>
      </p:sp>
      <p:sp>
        <p:nvSpPr>
          <p:cNvPr id="10" name="テキスト ボックス 9"/>
          <p:cNvSpPr txBox="1"/>
          <p:nvPr/>
        </p:nvSpPr>
        <p:spPr>
          <a:xfrm>
            <a:off x="321702" y="5642084"/>
            <a:ext cx="2834430" cy="523220"/>
          </a:xfrm>
          <a:prstGeom prst="rect">
            <a:avLst/>
          </a:prstGeom>
          <a:noFill/>
          <a:ln>
            <a:solidFill>
              <a:schemeClr val="tx1"/>
            </a:solidFill>
          </a:ln>
        </p:spPr>
        <p:txBody>
          <a:bodyPr wrap="none" rtlCol="0">
            <a:spAutoFit/>
          </a:bodyPr>
          <a:lstStyle/>
          <a:p>
            <a:r>
              <a:rPr lang="ja-JP" altLang="en-US" sz="2800" dirty="0"/>
              <a:t>磁場強度</a:t>
            </a:r>
            <a:r>
              <a:rPr lang="en-US" altLang="ja-JP" sz="2800" dirty="0" smtClean="0"/>
              <a:t>: ~100 G</a:t>
            </a:r>
            <a:endParaRPr kumimoji="1" lang="ja-JP" altLang="en-US" sz="2800" dirty="0"/>
          </a:p>
        </p:txBody>
      </p:sp>
      <p:sp>
        <p:nvSpPr>
          <p:cNvPr id="11" name="下矢印 10"/>
          <p:cNvSpPr/>
          <p:nvPr/>
        </p:nvSpPr>
        <p:spPr>
          <a:xfrm>
            <a:off x="1979712" y="2564904"/>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1979712" y="5066020"/>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419872" y="5229200"/>
            <a:ext cx="5445695" cy="1384995"/>
          </a:xfrm>
          <a:prstGeom prst="rect">
            <a:avLst/>
          </a:prstGeom>
          <a:noFill/>
          <a:ln>
            <a:solidFill>
              <a:schemeClr val="tx1"/>
            </a:solidFill>
          </a:ln>
        </p:spPr>
        <p:txBody>
          <a:bodyPr wrap="square" rtlCol="0">
            <a:spAutoFit/>
          </a:bodyPr>
          <a:lstStyle/>
          <a:p>
            <a:r>
              <a:rPr kumimoji="1" lang="ja-JP" altLang="en-US" sz="2800" dirty="0" smtClean="0"/>
              <a:t>この作業を全磁力線に対して行えば、コロナのベクトル磁場と等価なデータになり得る</a:t>
            </a:r>
            <a:endParaRPr kumimoji="1" lang="en-US" altLang="ja-JP" sz="2800" dirty="0" smtClean="0"/>
          </a:p>
        </p:txBody>
      </p:sp>
    </p:spTree>
    <p:extLst>
      <p:ext uri="{BB962C8B-B14F-4D97-AF65-F5344CB8AC3E}">
        <p14:creationId xmlns:p14="http://schemas.microsoft.com/office/powerpoint/2010/main" val="539731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793" y="116632"/>
            <a:ext cx="9036496" cy="706090"/>
          </a:xfrm>
        </p:spPr>
        <p:txBody>
          <a:bodyPr>
            <a:normAutofit/>
          </a:bodyPr>
          <a:lstStyle/>
          <a:p>
            <a:r>
              <a:rPr lang="ja-JP" altLang="en-US" sz="3600" u="sng" dirty="0"/>
              <a:t>手順</a:t>
            </a:r>
            <a:r>
              <a:rPr kumimoji="1" lang="en-US" altLang="ja-JP" sz="3600" u="sng" dirty="0" smtClean="0"/>
              <a:t> 5</a:t>
            </a:r>
            <a:r>
              <a:rPr lang="ja-JP" altLang="en-US" sz="3600" u="sng" dirty="0"/>
              <a:t>　</a:t>
            </a:r>
            <a:r>
              <a:rPr lang="ja-JP" altLang="en-US" sz="3600" u="sng" dirty="0" smtClean="0"/>
              <a:t>温度とエミッションメジャーの導出</a:t>
            </a:r>
            <a:endParaRPr kumimoji="1" lang="ja-JP" altLang="en-US" sz="3600"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17</a:t>
            </a:fld>
            <a:endParaRPr lang="ja-JP" altLang="en-US" dirty="0"/>
          </a:p>
        </p:txBody>
      </p:sp>
      <p:sp>
        <p:nvSpPr>
          <p:cNvPr id="5" name="テキスト ボックス 4"/>
          <p:cNvSpPr txBox="1"/>
          <p:nvPr/>
        </p:nvSpPr>
        <p:spPr>
          <a:xfrm>
            <a:off x="227772" y="836712"/>
            <a:ext cx="8784976" cy="954107"/>
          </a:xfrm>
          <a:prstGeom prst="rect">
            <a:avLst/>
          </a:prstGeom>
          <a:noFill/>
        </p:spPr>
        <p:txBody>
          <a:bodyPr wrap="square" rtlCol="0">
            <a:spAutoFit/>
          </a:bodyPr>
          <a:lstStyle/>
          <a:p>
            <a:r>
              <a:rPr kumimoji="1" lang="ja-JP" altLang="en-US" sz="2800" dirty="0" smtClean="0"/>
              <a:t>熱制動放射の強度から、電子の総数</a:t>
            </a:r>
            <a:r>
              <a:rPr kumimoji="1" lang="en-US" altLang="ja-JP" sz="2800" dirty="0" smtClean="0"/>
              <a:t>(</a:t>
            </a:r>
            <a:r>
              <a:rPr kumimoji="1" lang="ja-JP" altLang="en-US" sz="2800" dirty="0" err="1" smtClean="0"/>
              <a:t>のような</a:t>
            </a:r>
            <a:r>
              <a:rPr kumimoji="1" lang="ja-JP" altLang="en-US" sz="2800" dirty="0" smtClean="0"/>
              <a:t>もの</a:t>
            </a:r>
            <a:r>
              <a:rPr kumimoji="1" lang="en-US" altLang="ja-JP" sz="2800" dirty="0" smtClean="0"/>
              <a:t>)</a:t>
            </a:r>
            <a:r>
              <a:rPr kumimoji="1" lang="ja-JP" altLang="en-US" sz="2800" dirty="0" smtClean="0"/>
              <a:t>が導出可能</a:t>
            </a:r>
            <a:endParaRPr kumimoji="1" lang="ja-JP" altLang="en-US" sz="28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675483" y="2222570"/>
                <a:ext cx="3824509" cy="8336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𝐼</m:t>
                          </m:r>
                        </m:e>
                        <m:sub>
                          <m:r>
                            <a:rPr kumimoji="1" lang="en-US" altLang="ja-JP" sz="2400" b="0" i="1" smtClean="0">
                              <a:latin typeface="Cambria Math"/>
                            </a:rPr>
                            <m:t>𝜈</m:t>
                          </m:r>
                        </m:sub>
                      </m:sSub>
                      <m:r>
                        <a:rPr kumimoji="1" lang="en-US" altLang="ja-JP" sz="2400" b="0" i="0" smtClean="0">
                          <a:latin typeface="Cambria Math"/>
                        </a:rPr>
                        <m:t>=</m:t>
                      </m:r>
                      <m:f>
                        <m:fPr>
                          <m:ctrlPr>
                            <a:rPr kumimoji="1" lang="en-US" altLang="ja-JP" sz="2400" b="0" i="1" smtClean="0">
                              <a:latin typeface="Cambria Math"/>
                            </a:rPr>
                          </m:ctrlPr>
                        </m:fPr>
                        <m:num>
                          <m:r>
                            <a:rPr kumimoji="1" lang="en-US" altLang="ja-JP" sz="2400" b="0" i="1" smtClean="0">
                              <a:latin typeface="Cambria Math"/>
                            </a:rPr>
                            <m:t>2</m:t>
                          </m:r>
                          <m:sSub>
                            <m:sSubPr>
                              <m:ctrlPr>
                                <a:rPr kumimoji="1" lang="en-US" altLang="ja-JP" sz="2400" b="0" i="1" smtClean="0">
                                  <a:latin typeface="Cambria Math"/>
                                </a:rPr>
                              </m:ctrlPr>
                            </m:sSubPr>
                            <m:e>
                              <m:r>
                                <a:rPr kumimoji="1" lang="en-US" altLang="ja-JP" sz="2400" b="0" i="1" smtClean="0">
                                  <a:latin typeface="Cambria Math"/>
                                </a:rPr>
                                <m:t>𝑘</m:t>
                              </m:r>
                            </m:e>
                            <m:sub>
                              <m:r>
                                <a:rPr kumimoji="1" lang="en-US" altLang="ja-JP" sz="2400" b="0" i="1" smtClean="0">
                                  <a:latin typeface="Cambria Math"/>
                                </a:rPr>
                                <m:t>𝐵</m:t>
                              </m:r>
                            </m:sub>
                          </m:sSub>
                          <m:sSup>
                            <m:sSupPr>
                              <m:ctrlPr>
                                <a:rPr kumimoji="1" lang="en-US" altLang="ja-JP" sz="2400" b="0" i="1" smtClean="0">
                                  <a:latin typeface="Cambria Math"/>
                                </a:rPr>
                              </m:ctrlPr>
                            </m:sSupPr>
                            <m:e>
                              <m:r>
                                <a:rPr kumimoji="1" lang="en-US" altLang="ja-JP" sz="2400" b="0" i="1" smtClean="0">
                                  <a:latin typeface="Cambria Math"/>
                                </a:rPr>
                                <m:t>𝜈</m:t>
                              </m:r>
                            </m:e>
                            <m:sup>
                              <m:r>
                                <a:rPr kumimoji="1" lang="en-US" altLang="ja-JP" sz="2400" b="0" i="1" smtClean="0">
                                  <a:latin typeface="Cambria Math"/>
                                </a:rPr>
                                <m:t>2</m:t>
                              </m:r>
                            </m:sup>
                          </m:sSup>
                        </m:num>
                        <m:den>
                          <m:sSup>
                            <m:sSupPr>
                              <m:ctrlPr>
                                <a:rPr kumimoji="1" lang="en-US" altLang="ja-JP" sz="2400" b="0" i="1" smtClean="0">
                                  <a:latin typeface="Cambria Math"/>
                                </a:rPr>
                              </m:ctrlPr>
                            </m:sSupPr>
                            <m:e>
                              <m:r>
                                <a:rPr kumimoji="1" lang="en-US" altLang="ja-JP" sz="2400" b="0" i="1" smtClean="0">
                                  <a:latin typeface="Cambria Math"/>
                                </a:rPr>
                                <m:t>𝑐</m:t>
                              </m:r>
                            </m:e>
                            <m:sup>
                              <m:r>
                                <a:rPr kumimoji="1" lang="en-US" altLang="ja-JP" sz="2400" b="0" i="1" smtClean="0">
                                  <a:latin typeface="Cambria Math"/>
                                </a:rPr>
                                <m:t>2</m:t>
                              </m:r>
                            </m:sup>
                          </m:sSup>
                        </m:den>
                      </m:f>
                      <m:r>
                        <a:rPr kumimoji="1" lang="en-US" altLang="ja-JP" sz="2400" b="0" i="1" smtClean="0">
                          <a:latin typeface="Cambria Math"/>
                        </a:rPr>
                        <m:t>𝑇</m:t>
                      </m:r>
                      <m:d>
                        <m:dPr>
                          <m:begChr m:val="["/>
                          <m:endChr m:val="]"/>
                          <m:ctrlPr>
                            <a:rPr kumimoji="1" lang="en-US" altLang="ja-JP" sz="2400" b="0" i="1" smtClean="0">
                              <a:latin typeface="Cambria Math"/>
                            </a:rPr>
                          </m:ctrlPr>
                        </m:dPr>
                        <m:e>
                          <m:r>
                            <a:rPr kumimoji="1" lang="en-US" altLang="ja-JP" sz="2400" b="0" i="1" smtClean="0">
                              <a:latin typeface="Cambria Math"/>
                            </a:rPr>
                            <m:t>1−</m:t>
                          </m:r>
                          <m:func>
                            <m:funcPr>
                              <m:ctrlPr>
                                <a:rPr kumimoji="1" lang="en-US" altLang="ja-JP" sz="2400" b="0" i="1" smtClean="0">
                                  <a:latin typeface="Cambria Math"/>
                                </a:rPr>
                              </m:ctrlPr>
                            </m:funcPr>
                            <m:fName>
                              <m:r>
                                <m:rPr>
                                  <m:sty m:val="p"/>
                                </m:rPr>
                                <a:rPr kumimoji="1" lang="en-US" altLang="ja-JP" sz="2400" b="0" i="0" smtClean="0">
                                  <a:latin typeface="Cambria Math"/>
                                </a:rPr>
                                <m:t>exp</m:t>
                              </m:r>
                            </m:fName>
                            <m:e>
                              <m:r>
                                <a:rPr kumimoji="1" lang="en-US" altLang="ja-JP" sz="2400" b="0" i="1" smtClean="0">
                                  <a:latin typeface="Cambria Math"/>
                                </a:rPr>
                                <m:t>(−</m:t>
                              </m:r>
                              <m:r>
                                <a:rPr kumimoji="1" lang="en-US" altLang="ja-JP" sz="2400" b="0" i="1" smtClean="0">
                                  <a:latin typeface="Cambria Math"/>
                                </a:rPr>
                                <m:t>𝜏</m:t>
                              </m:r>
                              <m:r>
                                <a:rPr kumimoji="1" lang="en-US" altLang="ja-JP" sz="2400" b="0" i="1" smtClean="0">
                                  <a:latin typeface="Cambria Math"/>
                                </a:rPr>
                                <m:t>)</m:t>
                              </m:r>
                            </m:e>
                          </m:func>
                        </m:e>
                      </m:d>
                    </m:oMath>
                  </m:oMathPara>
                </a14:m>
                <a:endParaRPr kumimoji="1" lang="en-US" altLang="ja-JP" sz="2400" b="0" dirty="0" smtClean="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75483" y="2222570"/>
                <a:ext cx="3824509" cy="833626"/>
              </a:xfrm>
              <a:prstGeom prst="rect">
                <a:avLst/>
              </a:prstGeom>
              <a:blipFill rotWithShape="1">
                <a:blip r:embed="rId2"/>
                <a:stretch>
                  <a:fillRect/>
                </a:stretch>
              </a:blipFill>
            </p:spPr>
            <p:txBody>
              <a:bodyPr/>
              <a:lstStyle/>
              <a:p>
                <a:r>
                  <a:rPr lang="ja-JP" altLang="en-US">
                    <a:noFill/>
                  </a:rPr>
                  <a:t> </a:t>
                </a:r>
              </a:p>
            </p:txBody>
          </p:sp>
        </mc:Fallback>
      </mc:AlternateContent>
      <p:sp>
        <p:nvSpPr>
          <p:cNvPr id="7" name="テキスト ボックス 6"/>
          <p:cNvSpPr txBox="1"/>
          <p:nvPr/>
        </p:nvSpPr>
        <p:spPr>
          <a:xfrm>
            <a:off x="286718" y="1868913"/>
            <a:ext cx="3433953" cy="461665"/>
          </a:xfrm>
          <a:prstGeom prst="rect">
            <a:avLst/>
          </a:prstGeom>
          <a:noFill/>
        </p:spPr>
        <p:txBody>
          <a:bodyPr wrap="none" rtlCol="0">
            <a:spAutoFit/>
          </a:bodyPr>
          <a:lstStyle/>
          <a:p>
            <a:r>
              <a:rPr kumimoji="1" lang="en-US" altLang="ja-JP" sz="2400" u="sng" dirty="0" smtClean="0"/>
              <a:t>1, </a:t>
            </a:r>
            <a:r>
              <a:rPr kumimoji="1" lang="ja-JP" altLang="en-US" sz="2400" u="sng" dirty="0" smtClean="0"/>
              <a:t>レイリー・ジーンズ近似</a:t>
            </a:r>
            <a:endParaRPr kumimoji="1" lang="ja-JP" altLang="en-US" sz="2400" u="sng"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827584" y="3717032"/>
                <a:ext cx="2106154" cy="8336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𝐼</m:t>
                          </m:r>
                        </m:e>
                        <m:sub>
                          <m:r>
                            <a:rPr kumimoji="1" lang="en-US" altLang="ja-JP" sz="2400" b="0" i="1" smtClean="0">
                              <a:latin typeface="Cambria Math"/>
                            </a:rPr>
                            <m:t>𝜈</m:t>
                          </m:r>
                        </m:sub>
                      </m:sSub>
                      <m:r>
                        <a:rPr lang="en-US" altLang="ja-JP" sz="2400">
                          <a:latin typeface="Cambria Math"/>
                          <a:ea typeface="Cambria Math"/>
                        </a:rPr>
                        <m:t>≈</m:t>
                      </m:r>
                      <m:f>
                        <m:fPr>
                          <m:ctrlPr>
                            <a:rPr kumimoji="1" lang="en-US" altLang="ja-JP" sz="2400" b="0" i="1" smtClean="0">
                              <a:latin typeface="Cambria Math"/>
                            </a:rPr>
                          </m:ctrlPr>
                        </m:fPr>
                        <m:num>
                          <m:r>
                            <a:rPr kumimoji="1" lang="en-US" altLang="ja-JP" sz="2400" b="0" i="1" smtClean="0">
                              <a:latin typeface="Cambria Math"/>
                            </a:rPr>
                            <m:t>2</m:t>
                          </m:r>
                          <m:sSub>
                            <m:sSubPr>
                              <m:ctrlPr>
                                <a:rPr kumimoji="1" lang="en-US" altLang="ja-JP" sz="2400" b="0" i="1" smtClean="0">
                                  <a:latin typeface="Cambria Math"/>
                                </a:rPr>
                              </m:ctrlPr>
                            </m:sSubPr>
                            <m:e>
                              <m:r>
                                <a:rPr kumimoji="1" lang="en-US" altLang="ja-JP" sz="2400" b="0" i="1" smtClean="0">
                                  <a:latin typeface="Cambria Math"/>
                                </a:rPr>
                                <m:t>𝑘</m:t>
                              </m:r>
                            </m:e>
                            <m:sub>
                              <m:r>
                                <a:rPr kumimoji="1" lang="en-US" altLang="ja-JP" sz="2400" b="0" i="1" smtClean="0">
                                  <a:latin typeface="Cambria Math"/>
                                </a:rPr>
                                <m:t>𝐵</m:t>
                              </m:r>
                            </m:sub>
                          </m:sSub>
                          <m:sSup>
                            <m:sSupPr>
                              <m:ctrlPr>
                                <a:rPr kumimoji="1" lang="en-US" altLang="ja-JP" sz="2400" b="0" i="1" smtClean="0">
                                  <a:latin typeface="Cambria Math"/>
                                </a:rPr>
                              </m:ctrlPr>
                            </m:sSupPr>
                            <m:e>
                              <m:r>
                                <a:rPr kumimoji="1" lang="en-US" altLang="ja-JP" sz="2400" b="0" i="1" smtClean="0">
                                  <a:latin typeface="Cambria Math"/>
                                </a:rPr>
                                <m:t>𝜈</m:t>
                              </m:r>
                            </m:e>
                            <m:sup>
                              <m:r>
                                <a:rPr kumimoji="1" lang="en-US" altLang="ja-JP" sz="2400" b="0" i="1" smtClean="0">
                                  <a:latin typeface="Cambria Math"/>
                                </a:rPr>
                                <m:t>2</m:t>
                              </m:r>
                            </m:sup>
                          </m:sSup>
                        </m:num>
                        <m:den>
                          <m:sSup>
                            <m:sSupPr>
                              <m:ctrlPr>
                                <a:rPr kumimoji="1" lang="en-US" altLang="ja-JP" sz="2400" b="0" i="1" smtClean="0">
                                  <a:latin typeface="Cambria Math"/>
                                </a:rPr>
                              </m:ctrlPr>
                            </m:sSupPr>
                            <m:e>
                              <m:r>
                                <a:rPr kumimoji="1" lang="en-US" altLang="ja-JP" sz="2400" b="0" i="1" smtClean="0">
                                  <a:latin typeface="Cambria Math"/>
                                </a:rPr>
                                <m:t>𝑐</m:t>
                              </m:r>
                            </m:e>
                            <m:sup>
                              <m:r>
                                <a:rPr kumimoji="1" lang="en-US" altLang="ja-JP" sz="2400" b="0" i="1" smtClean="0">
                                  <a:latin typeface="Cambria Math"/>
                                </a:rPr>
                                <m:t>2</m:t>
                              </m:r>
                            </m:sup>
                          </m:sSup>
                        </m:den>
                      </m:f>
                      <m:r>
                        <a:rPr kumimoji="1" lang="en-US" altLang="ja-JP" sz="2400" b="0" i="1" smtClean="0">
                          <a:latin typeface="Cambria Math"/>
                        </a:rPr>
                        <m:t>𝑇</m:t>
                      </m:r>
                      <m:r>
                        <a:rPr kumimoji="1" lang="en-US" altLang="ja-JP" sz="2400" b="0" i="1" smtClean="0">
                          <a:latin typeface="Cambria Math"/>
                        </a:rPr>
                        <m:t>𝜏</m:t>
                      </m:r>
                    </m:oMath>
                  </m:oMathPara>
                </a14:m>
                <a:endParaRPr kumimoji="1" lang="en-US" altLang="ja-JP" sz="2400" b="0" dirty="0" smtClean="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827584" y="3717032"/>
                <a:ext cx="2106154" cy="833626"/>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86718" y="3351704"/>
                <a:ext cx="3247620" cy="461665"/>
              </a:xfrm>
              <a:prstGeom prst="rect">
                <a:avLst/>
              </a:prstGeom>
              <a:noFill/>
            </p:spPr>
            <p:txBody>
              <a:bodyPr wrap="none" rtlCol="0">
                <a:spAutoFit/>
              </a:bodyPr>
              <a:lstStyle/>
              <a:p>
                <a:r>
                  <a:rPr lang="en-US" altLang="ja-JP" sz="2400" u="sng" dirty="0" smtClean="0"/>
                  <a:t>2, </a:t>
                </a:r>
                <a:r>
                  <a:rPr lang="ja-JP" altLang="en-US" sz="2400" u="sng" dirty="0" smtClean="0"/>
                  <a:t>光学的に薄い</a:t>
                </a:r>
                <a:r>
                  <a:rPr lang="en-US" altLang="ja-JP" sz="2400" u="sng" dirty="0" smtClean="0"/>
                  <a:t>(</a:t>
                </a:r>
                <a14:m>
                  <m:oMath xmlns:m="http://schemas.openxmlformats.org/officeDocument/2006/math">
                    <m:r>
                      <a:rPr lang="en-US" altLang="ja-JP" sz="2400" b="0" i="1" u="sng" smtClean="0">
                        <a:latin typeface="Cambria Math"/>
                      </a:rPr>
                      <m:t>𝜏</m:t>
                    </m:r>
                    <m:r>
                      <a:rPr lang="en-US" altLang="ja-JP" sz="2400" b="0" i="1" u="sng" smtClean="0">
                        <a:latin typeface="Cambria Math"/>
                        <a:ea typeface="Cambria Math"/>
                      </a:rPr>
                      <m:t>≪1</m:t>
                    </m:r>
                  </m:oMath>
                </a14:m>
                <a:r>
                  <a:rPr lang="en-US" altLang="ja-JP" sz="2400" u="sng" dirty="0" smtClean="0"/>
                  <a:t>)</a:t>
                </a:r>
                <a:endParaRPr kumimoji="1" lang="ja-JP" altLang="en-US" sz="2400" u="sng"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86718" y="3351704"/>
                <a:ext cx="3247620" cy="461665"/>
              </a:xfrm>
              <a:prstGeom prst="rect">
                <a:avLst/>
              </a:prstGeom>
              <a:blipFill rotWithShape="1">
                <a:blip r:embed="rId4"/>
                <a:stretch>
                  <a:fillRect l="-2814" t="-15789" r="-1876" b="-30263"/>
                </a:stretch>
              </a:blipFill>
            </p:spPr>
            <p:txBody>
              <a:bodyPr/>
              <a:lstStyle/>
              <a:p>
                <a:r>
                  <a:rPr lang="ja-JP" altLang="en-US">
                    <a:noFill/>
                  </a:rPr>
                  <a:t> </a:t>
                </a:r>
              </a:p>
            </p:txBody>
          </p:sp>
        </mc:Fallback>
      </mc:AlternateContent>
      <p:sp>
        <p:nvSpPr>
          <p:cNvPr id="17" name="テキスト ボックス 16"/>
          <p:cNvSpPr txBox="1"/>
          <p:nvPr/>
        </p:nvSpPr>
        <p:spPr>
          <a:xfrm>
            <a:off x="286718" y="4872427"/>
            <a:ext cx="3563796" cy="461665"/>
          </a:xfrm>
          <a:prstGeom prst="rect">
            <a:avLst/>
          </a:prstGeom>
          <a:noFill/>
        </p:spPr>
        <p:txBody>
          <a:bodyPr wrap="none" rtlCol="0">
            <a:spAutoFit/>
          </a:bodyPr>
          <a:lstStyle/>
          <a:p>
            <a:r>
              <a:rPr lang="en-US" altLang="ja-JP" sz="2400" u="sng" dirty="0" smtClean="0"/>
              <a:t>3, </a:t>
            </a:r>
            <a:r>
              <a:rPr lang="ja-JP" altLang="en-US" sz="2400" u="sng" dirty="0" smtClean="0"/>
              <a:t>熱</a:t>
            </a:r>
            <a:r>
              <a:rPr lang="ja-JP" altLang="en-US" sz="2400" u="sng" dirty="0"/>
              <a:t>制動</a:t>
            </a:r>
            <a:r>
              <a:rPr lang="ja-JP" altLang="en-US" sz="2400" u="sng" dirty="0" smtClean="0"/>
              <a:t>放射の吸収係数</a:t>
            </a:r>
            <a:endParaRPr kumimoji="1" lang="ja-JP" altLang="en-US" sz="2400" u="sng"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858276" y="5292926"/>
                <a:ext cx="2705612" cy="628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a:ea typeface="Cambria Math"/>
                        </a:rPr>
                        <m:t>𝜅</m:t>
                      </m:r>
                      <m:r>
                        <a:rPr lang="en-US" altLang="ja-JP" sz="2400">
                          <a:latin typeface="Cambria Math"/>
                          <a:ea typeface="Cambria Math"/>
                        </a:rPr>
                        <m:t>≈</m:t>
                      </m:r>
                      <m:r>
                        <a:rPr lang="en-US" altLang="ja-JP" sz="2400" b="0" i="1" smtClean="0">
                          <a:latin typeface="Cambria Math"/>
                          <a:ea typeface="Cambria Math"/>
                        </a:rPr>
                        <m:t>0.15</m:t>
                      </m:r>
                      <m:sSubSup>
                        <m:sSubSupPr>
                          <m:ctrlPr>
                            <a:rPr lang="en-US" altLang="ja-JP" sz="2400" b="0" i="1" smtClean="0">
                              <a:latin typeface="Cambria Math"/>
                              <a:ea typeface="Cambria Math"/>
                            </a:rPr>
                          </m:ctrlPr>
                        </m:sSubSupPr>
                        <m:e>
                          <m:r>
                            <a:rPr lang="en-US" altLang="ja-JP" sz="2400" b="0" i="1" smtClean="0">
                              <a:latin typeface="Cambria Math"/>
                              <a:ea typeface="Cambria Math"/>
                            </a:rPr>
                            <m:t>𝑛</m:t>
                          </m:r>
                        </m:e>
                        <m:sub>
                          <m:r>
                            <a:rPr lang="en-US" altLang="ja-JP" sz="2400" b="0" i="1" smtClean="0">
                              <a:latin typeface="Cambria Math"/>
                              <a:ea typeface="Cambria Math"/>
                            </a:rPr>
                            <m:t>𝑒</m:t>
                          </m:r>
                        </m:sub>
                        <m:sup>
                          <m:r>
                            <a:rPr lang="en-US" altLang="ja-JP" sz="2400" b="0" i="1" smtClean="0">
                              <a:latin typeface="Cambria Math"/>
                              <a:ea typeface="Cambria Math"/>
                            </a:rPr>
                            <m:t>2</m:t>
                          </m:r>
                        </m:sup>
                      </m:sSubSup>
                      <m:sSup>
                        <m:sSupPr>
                          <m:ctrlPr>
                            <a:rPr lang="en-US" altLang="ja-JP" sz="2400" b="0" i="1" smtClean="0">
                              <a:latin typeface="Cambria Math"/>
                              <a:ea typeface="Cambria Math"/>
                            </a:rPr>
                          </m:ctrlPr>
                        </m:sSupPr>
                        <m:e>
                          <m:r>
                            <a:rPr lang="en-US" altLang="ja-JP" sz="2400" b="0" i="1" smtClean="0">
                              <a:latin typeface="Cambria Math"/>
                              <a:ea typeface="Cambria Math"/>
                            </a:rPr>
                            <m:t>𝑇</m:t>
                          </m:r>
                        </m:e>
                        <m:sup>
                          <m:r>
                            <a:rPr lang="en-US" altLang="ja-JP" sz="2400" b="0" i="1" smtClean="0">
                              <a:latin typeface="Cambria Math"/>
                              <a:ea typeface="Cambria Math"/>
                            </a:rPr>
                            <m:t>−</m:t>
                          </m:r>
                          <m:f>
                            <m:fPr>
                              <m:ctrlPr>
                                <a:rPr lang="en-US" altLang="ja-JP" sz="2400" b="0" i="1" smtClean="0">
                                  <a:latin typeface="Cambria Math"/>
                                  <a:ea typeface="Cambria Math"/>
                                </a:rPr>
                              </m:ctrlPr>
                            </m:fPr>
                            <m:num>
                              <m:r>
                                <a:rPr lang="en-US" altLang="ja-JP" sz="2400" b="0" i="1" smtClean="0">
                                  <a:latin typeface="Cambria Math"/>
                                  <a:ea typeface="Cambria Math"/>
                                </a:rPr>
                                <m:t>3</m:t>
                              </m:r>
                            </m:num>
                            <m:den>
                              <m:r>
                                <a:rPr lang="en-US" altLang="ja-JP" sz="2400" b="0" i="1" smtClean="0">
                                  <a:latin typeface="Cambria Math"/>
                                  <a:ea typeface="Cambria Math"/>
                                </a:rPr>
                                <m:t>2</m:t>
                              </m:r>
                            </m:den>
                          </m:f>
                        </m:sup>
                      </m:sSup>
                      <m:sSup>
                        <m:sSupPr>
                          <m:ctrlPr>
                            <a:rPr lang="en-US" altLang="ja-JP" sz="2400" b="0" i="1" smtClean="0">
                              <a:latin typeface="Cambria Math"/>
                              <a:ea typeface="Cambria Math"/>
                            </a:rPr>
                          </m:ctrlPr>
                        </m:sSupPr>
                        <m:e>
                          <m:r>
                            <a:rPr lang="en-US" altLang="ja-JP" sz="2400" b="0" i="1" smtClean="0">
                              <a:latin typeface="Cambria Math"/>
                              <a:ea typeface="Cambria Math"/>
                            </a:rPr>
                            <m:t>𝜈</m:t>
                          </m:r>
                        </m:e>
                        <m:sup>
                          <m:r>
                            <a:rPr lang="en-US" altLang="ja-JP" sz="2400" b="0" i="1" smtClean="0">
                              <a:latin typeface="Cambria Math"/>
                              <a:ea typeface="Cambria Math"/>
                            </a:rPr>
                            <m:t>−2</m:t>
                          </m:r>
                        </m:sup>
                      </m:sSup>
                    </m:oMath>
                  </m:oMathPara>
                </a14:m>
                <a:endParaRPr kumimoji="1" lang="en-US" altLang="ja-JP" sz="2400" b="0" dirty="0" smtClean="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858276" y="5292926"/>
                <a:ext cx="2705612" cy="628121"/>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286718" y="5910371"/>
                <a:ext cx="4713919" cy="830997"/>
              </a:xfrm>
              <a:prstGeom prst="rect">
                <a:avLst/>
              </a:prstGeom>
              <a:noFill/>
            </p:spPr>
            <p:txBody>
              <a:bodyPr wrap="none" rtlCol="0">
                <a:spAutoFit/>
              </a:bodyPr>
              <a:lstStyle/>
              <a:p>
                <a:r>
                  <a:rPr kumimoji="1" lang="en-US" altLang="ja-JP" sz="2400" dirty="0" smtClean="0"/>
                  <a:t>(17GHz</a:t>
                </a:r>
                <a:r>
                  <a:rPr kumimoji="1" lang="ja-JP" altLang="en-US" sz="2400" dirty="0" err="1" smtClean="0"/>
                  <a:t>、</a:t>
                </a:r>
                <a:r>
                  <a:rPr kumimoji="1" lang="en-US" altLang="ja-JP" sz="2400" dirty="0" smtClean="0"/>
                  <a:t>2*10^6K</a:t>
                </a:r>
                <a:r>
                  <a:rPr kumimoji="1" lang="ja-JP" altLang="en-US" sz="2400" dirty="0" smtClean="0"/>
                  <a:t>を仮定</a:t>
                </a:r>
                <a:r>
                  <a:rPr kumimoji="1" lang="en-US" altLang="ja-JP" sz="2400" dirty="0" smtClean="0"/>
                  <a:t>)</a:t>
                </a:r>
              </a:p>
              <a:p>
                <a:r>
                  <a:rPr kumimoji="1" lang="en-US" altLang="ja-JP" sz="2400" dirty="0" smtClean="0"/>
                  <a:t>Gaunt</a:t>
                </a:r>
                <a:r>
                  <a:rPr kumimoji="1" lang="ja-JP" altLang="en-US" sz="2400" dirty="0" smtClean="0"/>
                  <a:t>因子</a:t>
                </a:r>
                <a:r>
                  <a:rPr kumimoji="1" lang="en-US" altLang="ja-JP" sz="2400" dirty="0" smtClean="0"/>
                  <a:t>(</a:t>
                </a:r>
                <a14:m>
                  <m:oMath xmlns:m="http://schemas.openxmlformats.org/officeDocument/2006/math">
                    <m:r>
                      <a:rPr kumimoji="1" lang="en-US" altLang="ja-JP" sz="2400" b="0" i="1" smtClean="0">
                        <a:latin typeface="Cambria Math"/>
                      </a:rPr>
                      <m:t>𝑔</m:t>
                    </m:r>
                  </m:oMath>
                </a14:m>
                <a:r>
                  <a:rPr kumimoji="1" lang="en-US" altLang="ja-JP" sz="2400" dirty="0" smtClean="0"/>
                  <a:t>)</a:t>
                </a:r>
                <a:r>
                  <a:rPr kumimoji="1" lang="ja-JP" altLang="en-US" sz="2400" dirty="0" smtClean="0"/>
                  <a:t>の詳細は教科書参照</a:t>
                </a:r>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86718" y="5910371"/>
                <a:ext cx="4713919" cy="830997"/>
              </a:xfrm>
              <a:prstGeom prst="rect">
                <a:avLst/>
              </a:prstGeom>
              <a:blipFill rotWithShape="1">
                <a:blip r:embed="rId6"/>
                <a:stretch>
                  <a:fillRect l="-1940" t="-8824" r="-1164" b="-169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5724128" y="2177910"/>
                <a:ext cx="1827552" cy="922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𝜏</m:t>
                      </m:r>
                      <m:r>
                        <a:rPr kumimoji="1" lang="en-US" altLang="ja-JP" sz="2400" b="0" i="0" smtClean="0">
                          <a:latin typeface="Cambria Math"/>
                        </a:rPr>
                        <m:t>=</m:t>
                      </m:r>
                      <m:nary>
                        <m:naryPr>
                          <m:ctrlPr>
                            <a:rPr kumimoji="1" lang="en-US" altLang="ja-JP" sz="2400" b="0" i="1" smtClean="0">
                              <a:latin typeface="Cambria Math"/>
                            </a:rPr>
                          </m:ctrlPr>
                        </m:naryPr>
                        <m:sub>
                          <m:r>
                            <m:rPr>
                              <m:brk m:alnAt="23"/>
                            </m:rPr>
                            <a:rPr kumimoji="1" lang="en-US" altLang="ja-JP" sz="2400" b="0" i="1" smtClean="0">
                              <a:latin typeface="Cambria Math"/>
                            </a:rPr>
                            <m:t>𝑙</m:t>
                          </m:r>
                          <m:r>
                            <a:rPr kumimoji="1" lang="en-US" altLang="ja-JP" sz="2400" b="0" i="1" smtClean="0">
                              <a:latin typeface="Cambria Math"/>
                            </a:rPr>
                            <m:t>=0</m:t>
                          </m:r>
                        </m:sub>
                        <m:sup>
                          <m:r>
                            <a:rPr kumimoji="1" lang="en-US" altLang="ja-JP" sz="2400" b="0" i="1" smtClean="0">
                              <a:latin typeface="Cambria Math"/>
                            </a:rPr>
                            <m:t>𝐿</m:t>
                          </m:r>
                        </m:sup>
                        <m:e>
                          <m:r>
                            <a:rPr kumimoji="1" lang="en-US" altLang="ja-JP" sz="2400" b="0" i="1" smtClean="0">
                              <a:latin typeface="Cambria Math"/>
                            </a:rPr>
                            <m:t>𝜅</m:t>
                          </m:r>
                        </m:e>
                      </m:nary>
                      <m:r>
                        <a:rPr kumimoji="1" lang="en-US" altLang="ja-JP" sz="2400" b="0" i="1" smtClean="0">
                          <a:latin typeface="Cambria Math"/>
                        </a:rPr>
                        <m:t>𝑑𝑙</m:t>
                      </m:r>
                    </m:oMath>
                  </m:oMathPara>
                </a14:m>
                <a:endParaRPr kumimoji="1" lang="en-US" altLang="ja-JP" sz="2400" b="0" dirty="0" smtClean="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724128" y="2177910"/>
                <a:ext cx="1827552" cy="922945"/>
              </a:xfrm>
              <a:prstGeom prst="rect">
                <a:avLst/>
              </a:prstGeom>
              <a:blipFill rotWithShape="1">
                <a:blip r:embed="rId7"/>
                <a:stretch>
                  <a:fillRect/>
                </a:stretch>
              </a:blipFill>
            </p:spPr>
            <p:txBody>
              <a:bodyPr/>
              <a:lstStyle/>
              <a:p>
                <a:r>
                  <a:rPr lang="ja-JP" altLang="en-US">
                    <a:noFill/>
                  </a:rPr>
                  <a:t> </a:t>
                </a:r>
              </a:p>
            </p:txBody>
          </p:sp>
        </mc:Fallback>
      </mc:AlternateContent>
      <p:sp>
        <p:nvSpPr>
          <p:cNvPr id="22" name="テキスト ボックス 21"/>
          <p:cNvSpPr txBox="1"/>
          <p:nvPr/>
        </p:nvSpPr>
        <p:spPr>
          <a:xfrm>
            <a:off x="5004048" y="1776203"/>
            <a:ext cx="3419526" cy="461665"/>
          </a:xfrm>
          <a:prstGeom prst="rect">
            <a:avLst/>
          </a:prstGeom>
          <a:noFill/>
        </p:spPr>
        <p:txBody>
          <a:bodyPr wrap="none" rtlCol="0">
            <a:spAutoFit/>
          </a:bodyPr>
          <a:lstStyle/>
          <a:p>
            <a:r>
              <a:rPr lang="en-US" altLang="ja-JP" sz="2400" u="sng" dirty="0" smtClean="0"/>
              <a:t>4, </a:t>
            </a:r>
            <a:r>
              <a:rPr lang="ja-JP" altLang="en-US" sz="2400" u="sng" dirty="0" smtClean="0"/>
              <a:t>光学的厚さと吸収係数</a:t>
            </a:r>
            <a:endParaRPr kumimoji="1" lang="ja-JP" altLang="en-US" sz="2400" u="sng" dirty="0"/>
          </a:p>
        </p:txBody>
      </p:sp>
      <mc:AlternateContent xmlns:mc="http://schemas.openxmlformats.org/markup-compatibility/2006" xmlns:a14="http://schemas.microsoft.com/office/drawing/2010/main">
        <mc:Choice Requires="a14">
          <p:sp>
            <p:nvSpPr>
              <p:cNvPr id="23" name="テキスト ボックス 22"/>
              <p:cNvSpPr txBox="1"/>
              <p:nvPr/>
            </p:nvSpPr>
            <p:spPr>
              <a:xfrm>
                <a:off x="5726795" y="3921136"/>
                <a:ext cx="2525948" cy="922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a:rPr>
                        <m:t>EM</m:t>
                      </m:r>
                      <m:r>
                        <a:rPr kumimoji="1" lang="en-US" altLang="ja-JP" sz="2400" b="0" i="0" smtClean="0">
                          <a:latin typeface="Cambria Math"/>
                        </a:rPr>
                        <m:t>=</m:t>
                      </m:r>
                      <m:nary>
                        <m:naryPr>
                          <m:ctrlPr>
                            <a:rPr kumimoji="1" lang="en-US" altLang="ja-JP" sz="2400" b="0" i="1" smtClean="0">
                              <a:latin typeface="Cambria Math"/>
                            </a:rPr>
                          </m:ctrlPr>
                        </m:naryPr>
                        <m:sub>
                          <m:r>
                            <m:rPr>
                              <m:brk m:alnAt="23"/>
                            </m:rPr>
                            <a:rPr kumimoji="1" lang="en-US" altLang="ja-JP" sz="2400" b="0" i="1" smtClean="0">
                              <a:latin typeface="Cambria Math"/>
                            </a:rPr>
                            <m:t>𝑙</m:t>
                          </m:r>
                          <m:r>
                            <a:rPr kumimoji="1" lang="en-US" altLang="ja-JP" sz="2400" b="0" i="1" smtClean="0">
                              <a:latin typeface="Cambria Math"/>
                            </a:rPr>
                            <m:t>=0</m:t>
                          </m:r>
                        </m:sub>
                        <m:sup>
                          <m:r>
                            <a:rPr kumimoji="1" lang="en-US" altLang="ja-JP" sz="2400" b="0" i="1" smtClean="0">
                              <a:latin typeface="Cambria Math"/>
                            </a:rPr>
                            <m:t>𝐿</m:t>
                          </m:r>
                        </m:sup>
                        <m:e>
                          <m:sSub>
                            <m:sSubPr>
                              <m:ctrlPr>
                                <a:rPr kumimoji="1" lang="en-US" altLang="ja-JP" sz="2400" b="0" i="1" smtClean="0">
                                  <a:latin typeface="Cambria Math"/>
                                </a:rPr>
                              </m:ctrlPr>
                            </m:sSubPr>
                            <m:e>
                              <m:r>
                                <a:rPr kumimoji="1" lang="en-US" altLang="ja-JP" sz="2400" b="0" i="1" smtClean="0">
                                  <a:latin typeface="Cambria Math"/>
                                </a:rPr>
                                <m:t>𝑛</m:t>
                              </m:r>
                            </m:e>
                            <m:sub>
                              <m:r>
                                <a:rPr kumimoji="1" lang="en-US" altLang="ja-JP" sz="2400" b="0" i="1" smtClean="0">
                                  <a:latin typeface="Cambria Math"/>
                                </a:rPr>
                                <m:t>𝑒</m:t>
                              </m:r>
                            </m:sub>
                          </m:sSub>
                          <m:sSub>
                            <m:sSubPr>
                              <m:ctrlPr>
                                <a:rPr kumimoji="1" lang="en-US" altLang="ja-JP" sz="2400" b="0" i="1" smtClean="0">
                                  <a:latin typeface="Cambria Math"/>
                                </a:rPr>
                              </m:ctrlPr>
                            </m:sSubPr>
                            <m:e>
                              <m:r>
                                <a:rPr kumimoji="1" lang="en-US" altLang="ja-JP" sz="2400" b="0" i="1" smtClean="0">
                                  <a:latin typeface="Cambria Math"/>
                                </a:rPr>
                                <m:t>𝑛</m:t>
                              </m:r>
                            </m:e>
                            <m:sub>
                              <m:r>
                                <a:rPr kumimoji="1" lang="en-US" altLang="ja-JP" sz="2400" b="0" i="1" smtClean="0">
                                  <a:latin typeface="Cambria Math"/>
                                </a:rPr>
                                <m:t>𝑖</m:t>
                              </m:r>
                            </m:sub>
                          </m:sSub>
                        </m:e>
                      </m:nary>
                      <m:r>
                        <a:rPr kumimoji="1" lang="en-US" altLang="ja-JP" sz="2400" b="0" i="1" smtClean="0">
                          <a:latin typeface="Cambria Math"/>
                        </a:rPr>
                        <m:t>𝑑𝑙</m:t>
                      </m:r>
                    </m:oMath>
                  </m:oMathPara>
                </a14:m>
                <a:endParaRPr kumimoji="1" lang="en-US" altLang="ja-JP" sz="2400" b="0" dirty="0" smtClean="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5726795" y="3921136"/>
                <a:ext cx="2525948" cy="922945"/>
              </a:xfrm>
              <a:prstGeom prst="rect">
                <a:avLst/>
              </a:prstGeom>
              <a:blipFill rotWithShape="1">
                <a:blip r:embed="rId8"/>
                <a:stretch>
                  <a:fillRect/>
                </a:stretch>
              </a:blipFill>
            </p:spPr>
            <p:txBody>
              <a:bodyPr/>
              <a:lstStyle/>
              <a:p>
                <a:r>
                  <a:rPr lang="ja-JP" altLang="en-US">
                    <a:noFill/>
                  </a:rPr>
                  <a:t> </a:t>
                </a:r>
              </a:p>
            </p:txBody>
          </p:sp>
        </mc:Fallback>
      </mc:AlternateContent>
      <p:sp>
        <p:nvSpPr>
          <p:cNvPr id="24" name="テキスト ボックス 23"/>
          <p:cNvSpPr txBox="1"/>
          <p:nvPr/>
        </p:nvSpPr>
        <p:spPr>
          <a:xfrm>
            <a:off x="5076056" y="3486199"/>
            <a:ext cx="3897221" cy="461665"/>
          </a:xfrm>
          <a:prstGeom prst="rect">
            <a:avLst/>
          </a:prstGeom>
          <a:noFill/>
        </p:spPr>
        <p:txBody>
          <a:bodyPr wrap="none" rtlCol="0">
            <a:spAutoFit/>
          </a:bodyPr>
          <a:lstStyle/>
          <a:p>
            <a:r>
              <a:rPr lang="en-US" altLang="ja-JP" sz="2400" u="sng" dirty="0" smtClean="0"/>
              <a:t>5, </a:t>
            </a:r>
            <a:r>
              <a:rPr lang="ja-JP" altLang="en-US" sz="2400" u="sng" dirty="0" smtClean="0"/>
              <a:t>エミッションメジャーの定義</a:t>
            </a:r>
            <a:endParaRPr kumimoji="1" lang="ja-JP" altLang="en-US" sz="2400" u="sng" dirty="0"/>
          </a:p>
        </p:txBody>
      </p:sp>
      <p:sp>
        <p:nvSpPr>
          <p:cNvPr id="25" name="テキスト ボックス 24"/>
          <p:cNvSpPr txBox="1"/>
          <p:nvPr/>
        </p:nvSpPr>
        <p:spPr>
          <a:xfrm>
            <a:off x="5220072" y="5157192"/>
            <a:ext cx="3792676" cy="1200329"/>
          </a:xfrm>
          <a:prstGeom prst="rect">
            <a:avLst/>
          </a:prstGeom>
          <a:noFill/>
          <a:ln>
            <a:solidFill>
              <a:schemeClr val="tx1"/>
            </a:solidFill>
          </a:ln>
        </p:spPr>
        <p:txBody>
          <a:bodyPr wrap="square" rtlCol="0">
            <a:spAutoFit/>
          </a:bodyPr>
          <a:lstStyle/>
          <a:p>
            <a:r>
              <a:rPr kumimoji="1" lang="ja-JP" altLang="en-US" sz="2400" dirty="0" smtClean="0"/>
              <a:t>電波強度をプラズマの温度と</a:t>
            </a:r>
            <a:r>
              <a:rPr kumimoji="1" lang="en-US" altLang="ja-JP" sz="2400" dirty="0" smtClean="0"/>
              <a:t>EM</a:t>
            </a:r>
            <a:r>
              <a:rPr kumimoji="1" lang="ja-JP" altLang="en-US" sz="2400" dirty="0" smtClean="0"/>
              <a:t>の式で表現することが可能</a:t>
            </a:r>
            <a:endParaRPr kumimoji="1" lang="ja-JP" altLang="en-US" sz="2400" dirty="0"/>
          </a:p>
        </p:txBody>
      </p:sp>
    </p:spTree>
    <p:extLst>
      <p:ext uri="{BB962C8B-B14F-4D97-AF65-F5344CB8AC3E}">
        <p14:creationId xmlns:p14="http://schemas.microsoft.com/office/powerpoint/2010/main" val="128170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036496" cy="706090"/>
          </a:xfrm>
        </p:spPr>
        <p:txBody>
          <a:bodyPr>
            <a:normAutofit/>
          </a:bodyPr>
          <a:lstStyle/>
          <a:p>
            <a:r>
              <a:rPr lang="ja-JP" altLang="en-US" sz="3600" u="sng" dirty="0"/>
              <a:t>手順</a:t>
            </a:r>
            <a:r>
              <a:rPr kumimoji="1" lang="en-US" altLang="ja-JP" sz="3600" u="sng" dirty="0" smtClean="0"/>
              <a:t> 6</a:t>
            </a:r>
            <a:r>
              <a:rPr lang="ja-JP" altLang="en-US" sz="3600" u="sng" dirty="0"/>
              <a:t>　</a:t>
            </a:r>
            <a:r>
              <a:rPr lang="en-US" altLang="ja-JP" sz="3600" u="sng" dirty="0" smtClean="0"/>
              <a:t>AIA</a:t>
            </a:r>
            <a:r>
              <a:rPr lang="ja-JP" altLang="en-US" sz="3600" u="sng" dirty="0" smtClean="0"/>
              <a:t>による温度と</a:t>
            </a:r>
            <a:r>
              <a:rPr lang="en-US" altLang="ja-JP" sz="3600" u="sng" dirty="0" smtClean="0"/>
              <a:t>EM</a:t>
            </a:r>
            <a:r>
              <a:rPr lang="ja-JP" altLang="en-US" sz="3600" u="sng" dirty="0" smtClean="0"/>
              <a:t>の導出</a:t>
            </a:r>
            <a:endParaRPr kumimoji="1" lang="ja-JP" altLang="en-US" sz="3600" u="sng" dirty="0"/>
          </a:p>
        </p:txBody>
      </p:sp>
      <p:sp>
        <p:nvSpPr>
          <p:cNvPr id="4" name="スライド番号プレースホルダー 3"/>
          <p:cNvSpPr>
            <a:spLocks noGrp="1"/>
          </p:cNvSpPr>
          <p:nvPr>
            <p:ph type="sldNum" sz="quarter" idx="12"/>
          </p:nvPr>
        </p:nvSpPr>
        <p:spPr>
          <a:xfrm>
            <a:off x="6744741" y="6333852"/>
            <a:ext cx="2133600" cy="365125"/>
          </a:xfrm>
        </p:spPr>
        <p:txBody>
          <a:bodyPr/>
          <a:lstStyle/>
          <a:p>
            <a:fld id="{CEE88F61-CD5C-416F-934D-A9914E3AA71A}" type="slidenum">
              <a:rPr lang="ja-JP" altLang="en-US" smtClean="0"/>
              <a:pPr/>
              <a:t>18</a:t>
            </a:fld>
            <a:endParaRPr lang="ja-JP" altLang="en-US" dirty="0"/>
          </a:p>
        </p:txBody>
      </p:sp>
      <p:sp>
        <p:nvSpPr>
          <p:cNvPr id="5" name="テキスト ボックス 4"/>
          <p:cNvSpPr txBox="1"/>
          <p:nvPr/>
        </p:nvSpPr>
        <p:spPr>
          <a:xfrm>
            <a:off x="251521" y="1052736"/>
            <a:ext cx="8784976" cy="1569660"/>
          </a:xfrm>
          <a:prstGeom prst="rect">
            <a:avLst/>
          </a:prstGeom>
          <a:noFill/>
        </p:spPr>
        <p:txBody>
          <a:bodyPr wrap="square" rtlCol="0">
            <a:spAutoFit/>
          </a:bodyPr>
          <a:lstStyle/>
          <a:p>
            <a:r>
              <a:rPr kumimoji="1" lang="en-US" altLang="ja-JP" sz="3200" dirty="0" smtClean="0"/>
              <a:t>AIA</a:t>
            </a:r>
            <a:r>
              <a:rPr kumimoji="1" lang="ja-JP" altLang="en-US" sz="3200" dirty="0" smtClean="0"/>
              <a:t>の</a:t>
            </a:r>
            <a:r>
              <a:rPr kumimoji="1" lang="en-US" altLang="ja-JP" sz="3200" dirty="0" smtClean="0"/>
              <a:t>6</a:t>
            </a:r>
            <a:r>
              <a:rPr kumimoji="1" lang="ja-JP" altLang="en-US" sz="3200" dirty="0" smtClean="0"/>
              <a:t>枚のフィルタから温度</a:t>
            </a:r>
            <a:r>
              <a:rPr lang="ja-JP" altLang="en-US" sz="3200" dirty="0" smtClean="0"/>
              <a:t>と</a:t>
            </a:r>
            <a:r>
              <a:rPr lang="en-US" altLang="ja-JP" sz="3200" dirty="0" smtClean="0"/>
              <a:t>EM</a:t>
            </a:r>
            <a:r>
              <a:rPr kumimoji="1" lang="ja-JP" altLang="en-US" sz="3200" dirty="0" smtClean="0"/>
              <a:t>を導出できる</a:t>
            </a:r>
            <a:endParaRPr kumimoji="1" lang="en-US" altLang="ja-JP" sz="3200" dirty="0" smtClean="0"/>
          </a:p>
          <a:p>
            <a:pPr marL="457200" indent="-457200">
              <a:buFont typeface="Arial" panose="020B0604020202020204" pitchFamily="34" charset="0"/>
              <a:buChar char="•"/>
            </a:pPr>
            <a:r>
              <a:rPr kumimoji="1" lang="ja-JP" altLang="en-US" sz="3200" dirty="0" smtClean="0"/>
              <a:t>波長：</a:t>
            </a:r>
            <a:r>
              <a:rPr kumimoji="1" lang="en-US" altLang="ja-JP" sz="3200" dirty="0" smtClean="0"/>
              <a:t>131, 171, 193, 211, 335, 94 A</a:t>
            </a:r>
          </a:p>
          <a:p>
            <a:pPr marL="457200" indent="-457200">
              <a:buFont typeface="Arial" panose="020B0604020202020204" pitchFamily="34" charset="0"/>
              <a:buChar char="•"/>
            </a:pPr>
            <a:r>
              <a:rPr lang="ja-JP" altLang="en-US" sz="3200" dirty="0"/>
              <a:t>温度</a:t>
            </a:r>
            <a:r>
              <a:rPr lang="ja-JP" altLang="en-US" sz="3200" dirty="0" smtClean="0"/>
              <a:t>感度領域</a:t>
            </a:r>
            <a:r>
              <a:rPr lang="en-US" altLang="ja-JP" sz="3200" dirty="0" smtClean="0"/>
              <a:t>: 0.6 ~ 16 MK</a:t>
            </a:r>
          </a:p>
        </p:txBody>
      </p:sp>
      <p:sp>
        <p:nvSpPr>
          <p:cNvPr id="8" name="テキスト ボックス 7"/>
          <p:cNvSpPr txBox="1"/>
          <p:nvPr/>
        </p:nvSpPr>
        <p:spPr>
          <a:xfrm>
            <a:off x="179512" y="5661248"/>
            <a:ext cx="3326552" cy="400110"/>
          </a:xfrm>
          <a:prstGeom prst="rect">
            <a:avLst/>
          </a:prstGeom>
          <a:noFill/>
        </p:spPr>
        <p:txBody>
          <a:bodyPr wrap="none" rtlCol="0">
            <a:spAutoFit/>
          </a:bodyPr>
          <a:lstStyle/>
          <a:p>
            <a:r>
              <a:rPr kumimoji="1" lang="ja-JP" altLang="en-US" sz="2000" dirty="0" smtClean="0"/>
              <a:t>ポストフレアループの</a:t>
            </a:r>
            <a:r>
              <a:rPr kumimoji="1" lang="en-US" altLang="ja-JP" sz="2000" dirty="0" smtClean="0"/>
              <a:t>EM</a:t>
            </a:r>
            <a:r>
              <a:rPr kumimoji="1" lang="ja-JP" altLang="en-US" sz="2000" dirty="0" smtClean="0"/>
              <a:t>分布</a:t>
            </a:r>
            <a:endParaRPr kumimoji="1" lang="ja-JP" altLang="en-US" sz="2000" dirty="0"/>
          </a:p>
        </p:txBody>
      </p:sp>
      <p:sp>
        <p:nvSpPr>
          <p:cNvPr id="9" name="テキスト ボックス 8"/>
          <p:cNvSpPr txBox="1"/>
          <p:nvPr/>
        </p:nvSpPr>
        <p:spPr>
          <a:xfrm>
            <a:off x="4297516" y="5669704"/>
            <a:ext cx="1210588" cy="400110"/>
          </a:xfrm>
          <a:prstGeom prst="rect">
            <a:avLst/>
          </a:prstGeom>
          <a:noFill/>
        </p:spPr>
        <p:txBody>
          <a:bodyPr wrap="none" rtlCol="0">
            <a:spAutoFit/>
          </a:bodyPr>
          <a:lstStyle/>
          <a:p>
            <a:r>
              <a:rPr lang="ja-JP" altLang="en-US" sz="2000" dirty="0"/>
              <a:t>温度分布</a:t>
            </a:r>
            <a:endParaRPr kumimoji="1" lang="ja-JP" altLang="en-US" sz="2000" dirty="0"/>
          </a:p>
        </p:txBody>
      </p:sp>
      <p:sp>
        <p:nvSpPr>
          <p:cNvPr id="10" name="テキスト ボックス 9"/>
          <p:cNvSpPr txBox="1"/>
          <p:nvPr/>
        </p:nvSpPr>
        <p:spPr>
          <a:xfrm>
            <a:off x="6300192" y="2346113"/>
            <a:ext cx="2879230" cy="1077218"/>
          </a:xfrm>
          <a:prstGeom prst="rect">
            <a:avLst/>
          </a:prstGeom>
          <a:noFill/>
        </p:spPr>
        <p:txBody>
          <a:bodyPr wrap="square" rtlCol="0">
            <a:spAutoFit/>
          </a:bodyPr>
          <a:lstStyle/>
          <a:p>
            <a:r>
              <a:rPr lang="ja-JP" altLang="en-US" sz="3200" dirty="0" smtClean="0"/>
              <a:t>ループ領域の温度</a:t>
            </a:r>
            <a:r>
              <a:rPr lang="en-US" altLang="ja-JP" sz="3200" dirty="0" smtClean="0"/>
              <a:t>: </a:t>
            </a:r>
            <a:r>
              <a:rPr lang="en-US" altLang="ja-JP" sz="3200" dirty="0" err="1" smtClean="0"/>
              <a:t>logT</a:t>
            </a:r>
            <a:r>
              <a:rPr lang="en-US" altLang="ja-JP" sz="3200" dirty="0" smtClean="0"/>
              <a:t>=6.3</a:t>
            </a:r>
            <a:endParaRPr kumimoji="1" lang="ja-JP" altLang="en-US" sz="3200" dirty="0"/>
          </a:p>
        </p:txBody>
      </p:sp>
      <p:pic>
        <p:nvPicPr>
          <p:cNvPr id="11" name="Picture 3" descr="\\BURST1\scr\s11\iwai\free2\20130411\aia\AIA20130411_b_teem_map.savAIA20130411_b_teem_map.jpg_teem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8" y="2564904"/>
            <a:ext cx="6221844" cy="31109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5508104" y="3057152"/>
            <a:ext cx="504056" cy="106321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6732240" y="3379630"/>
            <a:ext cx="1580531" cy="800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3526" y="5974194"/>
            <a:ext cx="8490921" cy="830997"/>
          </a:xfrm>
          <a:prstGeom prst="rect">
            <a:avLst/>
          </a:prstGeom>
        </p:spPr>
        <p:txBody>
          <a:bodyPr wrap="square">
            <a:spAutoFit/>
          </a:bodyPr>
          <a:lstStyle/>
          <a:p>
            <a:r>
              <a:rPr lang="en-US" altLang="ja-JP" sz="2400" dirty="0"/>
              <a:t>[</a:t>
            </a:r>
            <a:r>
              <a:rPr lang="ja-JP" altLang="en-US" sz="2400" dirty="0"/>
              <a:t>注意</a:t>
            </a:r>
            <a:r>
              <a:rPr lang="en-US" altLang="ja-JP" sz="2400" dirty="0" smtClean="0"/>
              <a:t>]AIA</a:t>
            </a:r>
            <a:r>
              <a:rPr lang="ja-JP" altLang="en-US" sz="2400" dirty="0" smtClean="0"/>
              <a:t>から分かるのはイオン</a:t>
            </a:r>
            <a:r>
              <a:rPr lang="ja-JP" altLang="en-US" sz="2400" dirty="0"/>
              <a:t>の</a:t>
            </a:r>
            <a:r>
              <a:rPr lang="en-US" altLang="ja-JP" sz="2400" dirty="0" smtClean="0"/>
              <a:t>EM</a:t>
            </a:r>
            <a:r>
              <a:rPr lang="ja-JP" altLang="en-US" sz="2400" dirty="0" err="1" smtClean="0"/>
              <a:t>。</a:t>
            </a:r>
            <a:r>
              <a:rPr lang="ja-JP" altLang="en-US" sz="2400" dirty="0" smtClean="0"/>
              <a:t>　厳密には電波と比較できない</a:t>
            </a:r>
            <a:endParaRPr lang="ja-JP" altLang="en-US" sz="2400" dirty="0"/>
          </a:p>
        </p:txBody>
      </p:sp>
      <p:sp>
        <p:nvSpPr>
          <p:cNvPr id="12" name="テキスト ボックス 11"/>
          <p:cNvSpPr txBox="1"/>
          <p:nvPr/>
        </p:nvSpPr>
        <p:spPr>
          <a:xfrm>
            <a:off x="6372200" y="4180237"/>
            <a:ext cx="2506141" cy="1569660"/>
          </a:xfrm>
          <a:prstGeom prst="rect">
            <a:avLst/>
          </a:prstGeom>
          <a:noFill/>
        </p:spPr>
        <p:txBody>
          <a:bodyPr wrap="square" rtlCol="0">
            <a:spAutoFit/>
          </a:bodyPr>
          <a:lstStyle/>
          <a:p>
            <a:r>
              <a:rPr kumimoji="1" lang="ja-JP" altLang="en-US" sz="2400" dirty="0" smtClean="0"/>
              <a:t>温度・または</a:t>
            </a:r>
            <a:r>
              <a:rPr kumimoji="1" lang="en-US" altLang="ja-JP" sz="2400" dirty="0" smtClean="0"/>
              <a:t>EM</a:t>
            </a:r>
            <a:r>
              <a:rPr kumimoji="1" lang="ja-JP" altLang="en-US" sz="2400" dirty="0" smtClean="0"/>
              <a:t>が分かれば前項の式を使ってもう片方が分かる</a:t>
            </a:r>
            <a:endParaRPr kumimoji="1" lang="ja-JP" altLang="en-US" sz="2400" dirty="0"/>
          </a:p>
        </p:txBody>
      </p:sp>
    </p:spTree>
    <p:extLst>
      <p:ext uri="{BB962C8B-B14F-4D97-AF65-F5344CB8AC3E}">
        <p14:creationId xmlns:p14="http://schemas.microsoft.com/office/powerpoint/2010/main" val="3559237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1951"/>
            <a:ext cx="8229600" cy="634082"/>
          </a:xfrm>
        </p:spPr>
        <p:txBody>
          <a:bodyPr>
            <a:normAutofit fontScale="90000"/>
          </a:bodyPr>
          <a:lstStyle/>
          <a:p>
            <a:r>
              <a:rPr kumimoji="1" lang="ja-JP" altLang="en-US" u="sng" dirty="0" smtClean="0"/>
              <a:t>解析の実例</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19</a:t>
            </a:fld>
            <a:endParaRPr lang="ja-JP" altLang="en-US" dirty="0"/>
          </a:p>
        </p:txBody>
      </p:sp>
      <p:sp>
        <p:nvSpPr>
          <p:cNvPr id="3" name="正方形/長方形 2"/>
          <p:cNvSpPr/>
          <p:nvPr/>
        </p:nvSpPr>
        <p:spPr>
          <a:xfrm>
            <a:off x="179512" y="671691"/>
            <a:ext cx="9144000" cy="4524315"/>
          </a:xfrm>
          <a:prstGeom prst="rect">
            <a:avLst/>
          </a:prstGeom>
        </p:spPr>
        <p:txBody>
          <a:bodyPr wrap="square">
            <a:spAutoFit/>
          </a:bodyPr>
          <a:lstStyle/>
          <a:p>
            <a:r>
              <a:rPr lang="en-US" altLang="ja-JP" dirty="0"/>
              <a:t>wave_ =['131','171','193','211','335','94'] </a:t>
            </a:r>
          </a:p>
          <a:p>
            <a:r>
              <a:rPr lang="en-US" altLang="ja-JP" dirty="0" err="1"/>
              <a:t>fileset</a:t>
            </a:r>
            <a:r>
              <a:rPr lang="en-US" altLang="ja-JP" dirty="0"/>
              <a:t> ='AIA20130411_'</a:t>
            </a:r>
          </a:p>
          <a:p>
            <a:r>
              <a:rPr lang="en-US" altLang="ja-JP" dirty="0"/>
              <a:t>t1 ='11-Apl-2013 02:45' </a:t>
            </a:r>
          </a:p>
          <a:p>
            <a:r>
              <a:rPr lang="en-US" altLang="ja-JP" dirty="0" err="1" smtClean="0"/>
              <a:t>io</a:t>
            </a:r>
            <a:r>
              <a:rPr lang="en-US" altLang="ja-JP" dirty="0" smtClean="0"/>
              <a:t>=0</a:t>
            </a:r>
            <a:endParaRPr lang="en-US" altLang="ja-JP" dirty="0"/>
          </a:p>
          <a:p>
            <a:r>
              <a:rPr lang="en-US" altLang="ja-JP" dirty="0" err="1"/>
              <a:t>te_range</a:t>
            </a:r>
            <a:r>
              <a:rPr lang="en-US" altLang="ja-JP" dirty="0"/>
              <a:t>=[0.5,10]*1.e6 ;   ([K], valid temperature range for DEM solutions)</a:t>
            </a:r>
          </a:p>
          <a:p>
            <a:r>
              <a:rPr lang="en-US" altLang="ja-JP" dirty="0" err="1"/>
              <a:t>tsig</a:t>
            </a:r>
            <a:r>
              <a:rPr lang="en-US" altLang="ja-JP" dirty="0"/>
              <a:t>=0.1*(1+1*</a:t>
            </a:r>
            <a:r>
              <a:rPr lang="en-US" altLang="ja-JP" dirty="0" err="1"/>
              <a:t>findgen</a:t>
            </a:r>
            <a:r>
              <a:rPr lang="en-US" altLang="ja-JP" dirty="0"/>
              <a:t>(10)) ;   (values of Gaussian logarithmic temperature widths)</a:t>
            </a:r>
          </a:p>
          <a:p>
            <a:r>
              <a:rPr lang="en-US" altLang="ja-JP" dirty="0"/>
              <a:t>q94=6.7 ;   (correction factor for low-temperature 94 A response)</a:t>
            </a:r>
          </a:p>
          <a:p>
            <a:r>
              <a:rPr lang="en-US" altLang="ja-JP" dirty="0" err="1"/>
              <a:t>fov</a:t>
            </a:r>
            <a:r>
              <a:rPr lang="en-US" altLang="ja-JP" dirty="0"/>
              <a:t>=[-1,-1,1,1]*1.15 ;   (field-of-view [x1,y1,x2,y2] in solar radii)</a:t>
            </a:r>
          </a:p>
          <a:p>
            <a:r>
              <a:rPr lang="en-US" altLang="ja-JP" dirty="0" err="1"/>
              <a:t>npix</a:t>
            </a:r>
            <a:r>
              <a:rPr lang="en-US" altLang="ja-JP" dirty="0"/>
              <a:t>=8 ;   (</a:t>
            </a:r>
            <a:r>
              <a:rPr lang="en-US" altLang="ja-JP" dirty="0" err="1"/>
              <a:t>macropixel</a:t>
            </a:r>
            <a:r>
              <a:rPr lang="en-US" altLang="ja-JP" dirty="0"/>
              <a:t> size=8x8 pixels, yields 512x512 map)</a:t>
            </a:r>
          </a:p>
          <a:p>
            <a:r>
              <a:rPr lang="en-US" altLang="ja-JP" dirty="0" err="1"/>
              <a:t>vers</a:t>
            </a:r>
            <a:r>
              <a:rPr lang="en-US" altLang="ja-JP" dirty="0"/>
              <a:t>='a' ;   (version number of label in filenames used for full images)</a:t>
            </a:r>
          </a:p>
          <a:p>
            <a:r>
              <a:rPr lang="en-US" altLang="ja-JP" dirty="0" err="1"/>
              <a:t>teem_table</a:t>
            </a:r>
            <a:r>
              <a:rPr lang="en-US" altLang="ja-JP" dirty="0"/>
              <a:t>='</a:t>
            </a:r>
            <a:r>
              <a:rPr lang="en-US" altLang="ja-JP" dirty="0" err="1"/>
              <a:t>teem_table.sav</a:t>
            </a:r>
            <a:r>
              <a:rPr lang="en-US" altLang="ja-JP" dirty="0"/>
              <a:t>' ;   (</a:t>
            </a:r>
            <a:r>
              <a:rPr lang="en-US" altLang="ja-JP" dirty="0" err="1"/>
              <a:t>savefile</a:t>
            </a:r>
            <a:r>
              <a:rPr lang="en-US" altLang="ja-JP" dirty="0"/>
              <a:t> that contains DEM </a:t>
            </a:r>
            <a:r>
              <a:rPr lang="en-US" altLang="ja-JP" dirty="0" err="1"/>
              <a:t>loopup</a:t>
            </a:r>
            <a:r>
              <a:rPr lang="en-US" altLang="ja-JP" dirty="0"/>
              <a:t> table)</a:t>
            </a:r>
          </a:p>
          <a:p>
            <a:r>
              <a:rPr lang="en-US" altLang="ja-JP" dirty="0" err="1"/>
              <a:t>teem_map</a:t>
            </a:r>
            <a:r>
              <a:rPr lang="en-US" altLang="ja-JP" dirty="0"/>
              <a:t> =</a:t>
            </a:r>
            <a:r>
              <a:rPr lang="en-US" altLang="ja-JP" dirty="0" err="1"/>
              <a:t>fileset+vers</a:t>
            </a:r>
            <a:r>
              <a:rPr lang="en-US" altLang="ja-JP" dirty="0"/>
              <a:t>+'_</a:t>
            </a:r>
            <a:r>
              <a:rPr lang="en-US" altLang="ja-JP" dirty="0" err="1"/>
              <a:t>teem_map.sav</a:t>
            </a:r>
            <a:r>
              <a:rPr lang="en-US" altLang="ja-JP" dirty="0"/>
              <a:t>' ;   (</a:t>
            </a:r>
            <a:r>
              <a:rPr lang="en-US" altLang="ja-JP" dirty="0" err="1"/>
              <a:t>savefile</a:t>
            </a:r>
            <a:r>
              <a:rPr lang="en-US" altLang="ja-JP" dirty="0"/>
              <a:t> that contains EM and </a:t>
            </a:r>
            <a:r>
              <a:rPr lang="en-US" altLang="ja-JP" dirty="0" err="1"/>
              <a:t>Te</a:t>
            </a:r>
            <a:r>
              <a:rPr lang="en-US" altLang="ja-JP" dirty="0"/>
              <a:t> maps)</a:t>
            </a:r>
          </a:p>
          <a:p>
            <a:r>
              <a:rPr lang="en-US" altLang="ja-JP" dirty="0" err="1"/>
              <a:t>teem_jpeg</a:t>
            </a:r>
            <a:r>
              <a:rPr lang="en-US" altLang="ja-JP" dirty="0"/>
              <a:t>=fileset+vers+'_teem_map.jpg' ;   (jpg-file that shows EM and </a:t>
            </a:r>
            <a:r>
              <a:rPr lang="en-US" altLang="ja-JP" dirty="0" err="1"/>
              <a:t>Te</a:t>
            </a:r>
            <a:r>
              <a:rPr lang="en-US" altLang="ja-JP" dirty="0"/>
              <a:t> maps)</a:t>
            </a:r>
          </a:p>
          <a:p>
            <a:endParaRPr lang="en-US" altLang="ja-JP" dirty="0"/>
          </a:p>
          <a:p>
            <a:r>
              <a:rPr lang="en-US" altLang="ja-JP" dirty="0" smtClean="0"/>
              <a:t>aia_teem_map,fileset,fov,wave</a:t>
            </a:r>
            <a:r>
              <a:rPr lang="en-US" altLang="ja-JP" dirty="0"/>
              <a:t>_,</a:t>
            </a:r>
            <a:r>
              <a:rPr lang="en-US" altLang="ja-JP" dirty="0" err="1"/>
              <a:t>npix,teem_table,teem_map</a:t>
            </a:r>
            <a:endParaRPr lang="en-US" altLang="ja-JP" dirty="0"/>
          </a:p>
          <a:p>
            <a:r>
              <a:rPr lang="en-US" altLang="ja-JP" dirty="0"/>
              <a:t>aia_teem_disp,teem_map,te_range,t1,teem_jpeg </a:t>
            </a:r>
          </a:p>
        </p:txBody>
      </p:sp>
      <p:sp>
        <p:nvSpPr>
          <p:cNvPr id="5" name="正方形/長方形 4"/>
          <p:cNvSpPr/>
          <p:nvPr/>
        </p:nvSpPr>
        <p:spPr>
          <a:xfrm>
            <a:off x="179512" y="671691"/>
            <a:ext cx="8784976" cy="3837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74942" y="671691"/>
            <a:ext cx="2789546" cy="523220"/>
          </a:xfrm>
          <a:prstGeom prst="rect">
            <a:avLst/>
          </a:prstGeom>
          <a:noFill/>
        </p:spPr>
        <p:txBody>
          <a:bodyPr wrap="none" rtlCol="0">
            <a:spAutoFit/>
          </a:bodyPr>
          <a:lstStyle/>
          <a:p>
            <a:r>
              <a:rPr kumimoji="1" lang="ja-JP" altLang="en-US" sz="2800" dirty="0" smtClean="0"/>
              <a:t>パラメータの設定</a:t>
            </a:r>
            <a:endParaRPr kumimoji="1" lang="ja-JP" altLang="en-US" sz="2800" dirty="0"/>
          </a:p>
        </p:txBody>
      </p:sp>
      <p:sp>
        <p:nvSpPr>
          <p:cNvPr id="7" name="テキスト ボックス 6"/>
          <p:cNvSpPr txBox="1"/>
          <p:nvPr/>
        </p:nvSpPr>
        <p:spPr>
          <a:xfrm>
            <a:off x="159942" y="5373216"/>
            <a:ext cx="8625568" cy="1384995"/>
          </a:xfrm>
          <a:prstGeom prst="rect">
            <a:avLst/>
          </a:prstGeom>
          <a:noFill/>
        </p:spPr>
        <p:txBody>
          <a:bodyPr wrap="square" rtlCol="0">
            <a:spAutoFit/>
          </a:bodyPr>
          <a:lstStyle/>
          <a:p>
            <a:r>
              <a:rPr lang="ja-JP" altLang="en-US" sz="2800" dirty="0" smtClean="0"/>
              <a:t>詳細：</a:t>
            </a:r>
            <a:r>
              <a:rPr lang="en-US" altLang="ja-JP" sz="2800" dirty="0"/>
              <a:t>http://www.lmsal.com/~</a:t>
            </a:r>
            <a:r>
              <a:rPr lang="en-US" altLang="ja-JP" sz="2800" dirty="0" smtClean="0"/>
              <a:t>aschwand/software/aia</a:t>
            </a:r>
          </a:p>
          <a:p>
            <a:r>
              <a:rPr lang="en-US" altLang="ja-JP" sz="2800" dirty="0" smtClean="0"/>
              <a:t>/</a:t>
            </a:r>
            <a:r>
              <a:rPr lang="en-US" altLang="ja-JP" sz="2800" dirty="0"/>
              <a:t>aia_dem.html</a:t>
            </a:r>
            <a:endParaRPr lang="en-US" altLang="ja-JP" sz="2800" dirty="0" smtClean="0"/>
          </a:p>
          <a:p>
            <a:r>
              <a:rPr lang="ja-JP" altLang="en-US" sz="2800" dirty="0" smtClean="0"/>
              <a:t>実例：</a:t>
            </a:r>
            <a:r>
              <a:rPr lang="en-US" altLang="ja-JP" sz="2800" dirty="0"/>
              <a:t>/scr/s13/CDAW13_Lec/Group2/aia_TandEM.pro</a:t>
            </a:r>
            <a:endParaRPr kumimoji="1" lang="ja-JP" altLang="en-US" sz="2800" dirty="0"/>
          </a:p>
        </p:txBody>
      </p:sp>
      <p:sp>
        <p:nvSpPr>
          <p:cNvPr id="8" name="テキスト ボックス 7"/>
          <p:cNvSpPr txBox="1"/>
          <p:nvPr/>
        </p:nvSpPr>
        <p:spPr>
          <a:xfrm>
            <a:off x="6655401" y="4625155"/>
            <a:ext cx="1896673" cy="523220"/>
          </a:xfrm>
          <a:prstGeom prst="rect">
            <a:avLst/>
          </a:prstGeom>
          <a:noFill/>
        </p:spPr>
        <p:txBody>
          <a:bodyPr wrap="none" rtlCol="0">
            <a:spAutoFit/>
          </a:bodyPr>
          <a:lstStyle/>
          <a:p>
            <a:r>
              <a:rPr lang="ja-JP" altLang="en-US" sz="2800" dirty="0" smtClean="0"/>
              <a:t>実行と表示</a:t>
            </a:r>
            <a:endParaRPr kumimoji="1" lang="ja-JP" altLang="en-US" sz="2800" dirty="0"/>
          </a:p>
        </p:txBody>
      </p:sp>
    </p:spTree>
    <p:extLst>
      <p:ext uri="{BB962C8B-B14F-4D97-AF65-F5344CB8AC3E}">
        <p14:creationId xmlns:p14="http://schemas.microsoft.com/office/powerpoint/2010/main" val="214272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en-US" altLang="ja-JP" u="sng" dirty="0" smtClean="0"/>
              <a:t>Group2</a:t>
            </a:r>
            <a:r>
              <a:rPr kumimoji="1" lang="ja-JP" altLang="en-US" u="sng" dirty="0" smtClean="0"/>
              <a:t>　概要</a:t>
            </a:r>
            <a:endParaRPr kumimoji="1" lang="ja-JP" altLang="en-US" u="sng" dirty="0"/>
          </a:p>
        </p:txBody>
      </p:sp>
      <p:sp>
        <p:nvSpPr>
          <p:cNvPr id="3" name="コンテンツ プレースホルダー 2"/>
          <p:cNvSpPr>
            <a:spLocks noGrp="1"/>
          </p:cNvSpPr>
          <p:nvPr>
            <p:ph idx="1"/>
          </p:nvPr>
        </p:nvSpPr>
        <p:spPr>
          <a:xfrm>
            <a:off x="395536" y="1340768"/>
            <a:ext cx="8424936" cy="5069160"/>
          </a:xfrm>
        </p:spPr>
        <p:txBody>
          <a:bodyPr/>
          <a:lstStyle/>
          <a:p>
            <a:r>
              <a:rPr lang="ja-JP" altLang="en-US" b="1" u="sng" dirty="0"/>
              <a:t>目的</a:t>
            </a:r>
            <a:r>
              <a:rPr kumimoji="1" lang="en-US" altLang="ja-JP" dirty="0" smtClean="0"/>
              <a:t>:</a:t>
            </a:r>
            <a:r>
              <a:rPr kumimoji="1" lang="ja-JP" altLang="en-US" dirty="0" smtClean="0"/>
              <a:t>　電波ヘリオグラフのデータから彩層・コロナの磁場を求め、紫外・可視光観測のデータと比較する</a:t>
            </a:r>
            <a:endParaRPr kumimoji="1" lang="en-US" altLang="ja-JP" dirty="0" smtClean="0"/>
          </a:p>
          <a:p>
            <a:endParaRPr kumimoji="1" lang="en-US" altLang="ja-JP" dirty="0" smtClean="0"/>
          </a:p>
          <a:p>
            <a:r>
              <a:rPr lang="ja-JP" altLang="en-US" b="1" u="sng" dirty="0"/>
              <a:t>参加者</a:t>
            </a:r>
            <a:r>
              <a:rPr lang="en-US" altLang="ja-JP" dirty="0" smtClean="0"/>
              <a:t>: </a:t>
            </a:r>
            <a:r>
              <a:rPr lang="ja-JP" altLang="en-US" dirty="0" smtClean="0"/>
              <a:t>岩井、野澤、高橋、北川、澤田、宮脇、柏木</a:t>
            </a:r>
            <a:endParaRPr lang="en-US" altLang="ja-JP" dirty="0" smtClean="0"/>
          </a:p>
          <a:p>
            <a:endParaRPr lang="en-US" altLang="ja-JP" dirty="0" smtClean="0"/>
          </a:p>
          <a:p>
            <a:r>
              <a:rPr lang="ja-JP" altLang="en-US" dirty="0" smtClean="0"/>
              <a:t>対象１：リムのポストフレアループ</a:t>
            </a:r>
            <a:endParaRPr lang="en-US" altLang="ja-JP" dirty="0" smtClean="0"/>
          </a:p>
          <a:p>
            <a:r>
              <a:rPr lang="ja-JP" altLang="en-US" dirty="0"/>
              <a:t>対象</a:t>
            </a:r>
            <a:r>
              <a:rPr lang="ja-JP" altLang="en-US" dirty="0" smtClean="0"/>
              <a:t>２：太陽中央の彩層磁場</a:t>
            </a:r>
            <a:endParaRPr lang="en-US" altLang="ja-JP" dirty="0" smtClean="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2</a:t>
            </a:fld>
            <a:endParaRPr lang="ja-JP" altLang="en-US" dirty="0"/>
          </a:p>
        </p:txBody>
      </p:sp>
    </p:spTree>
    <p:extLst>
      <p:ext uri="{BB962C8B-B14F-4D97-AF65-F5344CB8AC3E}">
        <p14:creationId xmlns:p14="http://schemas.microsoft.com/office/powerpoint/2010/main" val="363441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u="sng" dirty="0" smtClean="0"/>
              <a:t>手順６ プラズマ</a:t>
            </a:r>
            <a:r>
              <a:rPr kumimoji="1" lang="en-US" altLang="ja-JP" u="sng" dirty="0" smtClean="0"/>
              <a:t>β</a:t>
            </a:r>
            <a:r>
              <a:rPr lang="ja-JP" altLang="en-US" u="sng" dirty="0" smtClean="0"/>
              <a:t>の導出</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20</a:t>
            </a:fld>
            <a:endParaRPr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395536" y="2708920"/>
                <a:ext cx="5522666" cy="1200329"/>
              </a:xfrm>
              <a:prstGeom prst="rect">
                <a:avLst/>
              </a:prstGeom>
              <a:noFill/>
            </p:spPr>
            <p:txBody>
              <a:bodyPr wrap="none" rtlCol="0">
                <a:spAutoFit/>
              </a:bodyPr>
              <a:lstStyle/>
              <a:p>
                <a:r>
                  <a:rPr kumimoji="1" lang="ja-JP" altLang="en-US" sz="3600" dirty="0" smtClean="0"/>
                  <a:t>プラズマ圧：</a:t>
                </a:r>
                <a:r>
                  <a:rPr lang="en-US" altLang="ja-JP" sz="3600" dirty="0"/>
                  <a:t> </a:t>
                </a:r>
                <a14:m>
                  <m:oMath xmlns:m="http://schemas.openxmlformats.org/officeDocument/2006/math">
                    <m:sSub>
                      <m:sSubPr>
                        <m:ctrlPr>
                          <a:rPr lang="en-US" altLang="ja-JP" sz="3600" i="1">
                            <a:latin typeface="Cambria Math"/>
                          </a:rPr>
                        </m:ctrlPr>
                      </m:sSubPr>
                      <m:e>
                        <m:r>
                          <a:rPr lang="en-US" altLang="ja-JP" sz="3600" i="1">
                            <a:latin typeface="Cambria Math"/>
                          </a:rPr>
                          <m:t>𝑝</m:t>
                        </m:r>
                      </m:e>
                      <m:sub>
                        <m:r>
                          <a:rPr lang="en-US" altLang="ja-JP" sz="3600" i="1">
                            <a:latin typeface="Cambria Math"/>
                          </a:rPr>
                          <m:t>𝑡h</m:t>
                        </m:r>
                      </m:sub>
                    </m:sSub>
                    <m:r>
                      <a:rPr lang="en-US" altLang="ja-JP" sz="3600" i="1">
                        <a:latin typeface="Cambria Math"/>
                      </a:rPr>
                      <m:t>=2</m:t>
                    </m:r>
                    <m:sSub>
                      <m:sSubPr>
                        <m:ctrlPr>
                          <a:rPr lang="en-US" altLang="ja-JP" sz="3600" i="1">
                            <a:latin typeface="Cambria Math"/>
                          </a:rPr>
                        </m:ctrlPr>
                      </m:sSubPr>
                      <m:e>
                        <m:r>
                          <a:rPr lang="en-US" altLang="ja-JP" sz="3600" i="1">
                            <a:latin typeface="Cambria Math"/>
                          </a:rPr>
                          <m:t>𝑘</m:t>
                        </m:r>
                      </m:e>
                      <m:sub>
                        <m:r>
                          <a:rPr lang="en-US" altLang="ja-JP" sz="3600" i="1">
                            <a:latin typeface="Cambria Math"/>
                          </a:rPr>
                          <m:t>𝐵</m:t>
                        </m:r>
                      </m:sub>
                    </m:sSub>
                    <m:sSub>
                      <m:sSubPr>
                        <m:ctrlPr>
                          <a:rPr lang="en-US" altLang="ja-JP" sz="3600" i="1">
                            <a:latin typeface="Cambria Math"/>
                          </a:rPr>
                        </m:ctrlPr>
                      </m:sSubPr>
                      <m:e>
                        <m:r>
                          <a:rPr lang="en-US" altLang="ja-JP" sz="3600" i="1">
                            <a:latin typeface="Cambria Math"/>
                          </a:rPr>
                          <m:t>𝑛</m:t>
                        </m:r>
                      </m:e>
                      <m:sub>
                        <m:r>
                          <a:rPr lang="en-US" altLang="ja-JP" sz="3600" i="1">
                            <a:latin typeface="Cambria Math"/>
                          </a:rPr>
                          <m:t>𝑒</m:t>
                        </m:r>
                      </m:sub>
                    </m:sSub>
                    <m:sSub>
                      <m:sSubPr>
                        <m:ctrlPr>
                          <a:rPr lang="en-US" altLang="ja-JP" sz="3600" i="1">
                            <a:latin typeface="Cambria Math"/>
                          </a:rPr>
                        </m:ctrlPr>
                      </m:sSubPr>
                      <m:e>
                        <m:r>
                          <a:rPr lang="en-US" altLang="ja-JP" sz="3600" i="1">
                            <a:latin typeface="Cambria Math"/>
                          </a:rPr>
                          <m:t>𝑇</m:t>
                        </m:r>
                      </m:e>
                      <m:sub>
                        <m:r>
                          <a:rPr lang="en-US" altLang="ja-JP" sz="3600" i="1">
                            <a:latin typeface="Cambria Math"/>
                          </a:rPr>
                          <m:t>𝑒</m:t>
                        </m:r>
                      </m:sub>
                    </m:sSub>
                  </m:oMath>
                </a14:m>
                <a:endParaRPr kumimoji="1" lang="en-US" altLang="ja-JP" sz="3600" dirty="0" smtClean="0"/>
              </a:p>
              <a:p>
                <a:r>
                  <a:rPr lang="en-US" altLang="ja-JP" sz="3600" dirty="0"/>
                  <a:t>	</a:t>
                </a:r>
                <a:r>
                  <a:rPr lang="ja-JP" altLang="en-US" sz="3200" dirty="0" smtClean="0"/>
                  <a:t>温度・密度から導出可能</a:t>
                </a:r>
                <a:endParaRPr kumimoji="1" lang="ja-JP" altLang="en-US" sz="36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95536" y="2708920"/>
                <a:ext cx="5522666" cy="1200329"/>
              </a:xfrm>
              <a:prstGeom prst="rect">
                <a:avLst/>
              </a:prstGeom>
              <a:blipFill rotWithShape="1">
                <a:blip r:embed="rId2"/>
                <a:stretch>
                  <a:fillRect l="-3422" t="-10152"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95536" y="1052736"/>
                <a:ext cx="5952270" cy="1200329"/>
              </a:xfrm>
              <a:prstGeom prst="rect">
                <a:avLst/>
              </a:prstGeom>
              <a:noFill/>
            </p:spPr>
            <p:txBody>
              <a:bodyPr wrap="none" rtlCol="0">
                <a:spAutoFit/>
              </a:bodyPr>
              <a:lstStyle/>
              <a:p>
                <a:r>
                  <a:rPr lang="ja-JP" altLang="en-US" sz="3600" dirty="0" smtClean="0"/>
                  <a:t>磁気</a:t>
                </a:r>
                <a:r>
                  <a:rPr kumimoji="1" lang="ja-JP" altLang="en-US" sz="3600" dirty="0" smtClean="0"/>
                  <a:t>圧：</a:t>
                </a:r>
                <a14:m>
                  <m:oMath xmlns:m="http://schemas.openxmlformats.org/officeDocument/2006/math">
                    <m:sSub>
                      <m:sSubPr>
                        <m:ctrlPr>
                          <a:rPr lang="en-US" altLang="ja-JP" sz="3600" i="1">
                            <a:latin typeface="Cambria Math"/>
                          </a:rPr>
                        </m:ctrlPr>
                      </m:sSubPr>
                      <m:e>
                        <m:r>
                          <a:rPr lang="en-US" altLang="ja-JP" sz="3600" i="1">
                            <a:latin typeface="Cambria Math"/>
                          </a:rPr>
                          <m:t>𝑝</m:t>
                        </m:r>
                      </m:e>
                      <m:sub>
                        <m:r>
                          <a:rPr lang="en-US" altLang="ja-JP" sz="3600" i="1">
                            <a:latin typeface="Cambria Math"/>
                          </a:rPr>
                          <m:t>𝑚</m:t>
                        </m:r>
                      </m:sub>
                    </m:sSub>
                    <m:r>
                      <a:rPr lang="en-US" altLang="ja-JP" sz="3600" i="1">
                        <a:latin typeface="Cambria Math"/>
                      </a:rPr>
                      <m:t>=</m:t>
                    </m:r>
                    <m:sSup>
                      <m:sSupPr>
                        <m:ctrlPr>
                          <a:rPr lang="en-US" altLang="ja-JP" sz="3600" i="1">
                            <a:latin typeface="Cambria Math"/>
                          </a:rPr>
                        </m:ctrlPr>
                      </m:sSupPr>
                      <m:e>
                        <m:r>
                          <a:rPr lang="en-US" altLang="ja-JP" sz="3600" b="0" i="1" smtClean="0">
                            <a:latin typeface="Cambria Math"/>
                          </a:rPr>
                          <m:t>|</m:t>
                        </m:r>
                        <m:r>
                          <a:rPr lang="en-US" altLang="ja-JP" sz="3600" i="1">
                            <a:latin typeface="Cambria Math"/>
                          </a:rPr>
                          <m:t>𝐵</m:t>
                        </m:r>
                        <m:r>
                          <a:rPr lang="en-US" altLang="ja-JP" sz="3600" b="0" i="1" smtClean="0">
                            <a:latin typeface="Cambria Math"/>
                          </a:rPr>
                          <m:t>|</m:t>
                        </m:r>
                      </m:e>
                      <m:sup>
                        <m:r>
                          <a:rPr lang="en-US" altLang="ja-JP" sz="3600" i="1">
                            <a:latin typeface="Cambria Math"/>
                          </a:rPr>
                          <m:t>2</m:t>
                        </m:r>
                      </m:sup>
                    </m:sSup>
                    <m:r>
                      <a:rPr lang="en-US" altLang="ja-JP" sz="3600" i="1">
                        <a:latin typeface="Cambria Math"/>
                      </a:rPr>
                      <m:t>/(8</m:t>
                    </m:r>
                    <m:r>
                      <a:rPr lang="en-US" altLang="ja-JP" sz="3600" i="1">
                        <a:latin typeface="Cambria Math"/>
                      </a:rPr>
                      <m:t>𝜋</m:t>
                    </m:r>
                    <m:r>
                      <a:rPr lang="en-US" altLang="ja-JP" sz="3600" i="1">
                        <a:latin typeface="Cambria Math"/>
                      </a:rPr>
                      <m:t>)</m:t>
                    </m:r>
                  </m:oMath>
                </a14:m>
                <a:endParaRPr lang="en-US" altLang="ja-JP" sz="3600" dirty="0" smtClean="0"/>
              </a:p>
              <a:p>
                <a:r>
                  <a:rPr lang="en-US" altLang="ja-JP" sz="3600" dirty="0"/>
                  <a:t>	</a:t>
                </a:r>
                <a:r>
                  <a:rPr lang="ja-JP" altLang="en-US" sz="3200" dirty="0"/>
                  <a:t>磁場</a:t>
                </a:r>
                <a:r>
                  <a:rPr lang="ja-JP" altLang="en-US" sz="3200" dirty="0" smtClean="0"/>
                  <a:t>の絶対値から導出可能</a:t>
                </a:r>
                <a:endParaRPr lang="ja-JP" altLang="en-US" sz="36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95536" y="1052736"/>
                <a:ext cx="5952270" cy="1200329"/>
              </a:xfrm>
              <a:prstGeom prst="rect">
                <a:avLst/>
              </a:prstGeom>
              <a:blipFill rotWithShape="1">
                <a:blip r:embed="rId3"/>
                <a:stretch>
                  <a:fillRect l="-3176" t="-10152" r="-1947" b="-11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4860032" y="4196270"/>
                <a:ext cx="2943434" cy="1147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𝛽</m:t>
                      </m:r>
                      <m:r>
                        <a:rPr kumimoji="1" lang="en-US" altLang="ja-JP" sz="3200" b="0" i="1" smtClean="0">
                          <a:latin typeface="Cambria Math"/>
                        </a:rPr>
                        <m:t>=</m:t>
                      </m:r>
                      <m:f>
                        <m:fPr>
                          <m:ctrlPr>
                            <a:rPr kumimoji="1" lang="en-US" altLang="ja-JP" sz="3200" b="0" i="1" smtClean="0">
                              <a:latin typeface="Cambria Math"/>
                            </a:rPr>
                          </m:ctrlPr>
                        </m:fPr>
                        <m:num>
                          <m:r>
                            <a:rPr lang="ja-JP" altLang="en-US" sz="3200" i="1">
                              <a:latin typeface="Cambria Math"/>
                            </a:rPr>
                            <m:t>プラズマ圧</m:t>
                          </m:r>
                        </m:num>
                        <m:den>
                          <m:r>
                            <a:rPr lang="ja-JP" altLang="en-US" sz="3200" i="1">
                              <a:latin typeface="Cambria Math"/>
                            </a:rPr>
                            <m:t>磁気圧</m:t>
                          </m:r>
                        </m:den>
                      </m:f>
                    </m:oMath>
                  </m:oMathPara>
                </a14:m>
                <a:endParaRPr kumimoji="1" lang="ja-JP" altLang="en-US"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860032" y="4196270"/>
                <a:ext cx="2943434" cy="1147109"/>
              </a:xfrm>
              <a:prstGeom prst="rect">
                <a:avLst/>
              </a:prstGeom>
              <a:blipFill rotWithShape="1">
                <a:blip r:embed="rId4"/>
                <a:stretch>
                  <a:fillRect/>
                </a:stretch>
              </a:blipFill>
            </p:spPr>
            <p:txBody>
              <a:bodyPr/>
              <a:lstStyle/>
              <a:p>
                <a:r>
                  <a:rPr lang="ja-JP" altLang="en-US">
                    <a:noFill/>
                  </a:rPr>
                  <a:t> </a:t>
                </a:r>
              </a:p>
            </p:txBody>
          </p:sp>
        </mc:Fallback>
      </mc:AlternateContent>
      <p:sp>
        <p:nvSpPr>
          <p:cNvPr id="10" name="右矢印 9"/>
          <p:cNvSpPr/>
          <p:nvPr/>
        </p:nvSpPr>
        <p:spPr>
          <a:xfrm>
            <a:off x="3371671" y="4126966"/>
            <a:ext cx="1296144"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5733256"/>
            <a:ext cx="8265404" cy="523220"/>
          </a:xfrm>
          <a:prstGeom prst="rect">
            <a:avLst/>
          </a:prstGeom>
          <a:noFill/>
        </p:spPr>
        <p:txBody>
          <a:bodyPr wrap="none" rtlCol="0">
            <a:spAutoFit/>
          </a:bodyPr>
          <a:lstStyle/>
          <a:p>
            <a:r>
              <a:rPr kumimoji="1" lang="ja-JP" altLang="en-US" sz="2800" dirty="0" smtClean="0"/>
              <a:t>注意点：単位系を揃える　</a:t>
            </a:r>
            <a:r>
              <a:rPr kumimoji="1" lang="en-US" altLang="ja-JP" sz="2800" dirty="0" smtClean="0"/>
              <a:t>(</a:t>
            </a:r>
            <a:r>
              <a:rPr kumimoji="1" lang="en-US" altLang="ja-JP" sz="2800" dirty="0" err="1" smtClean="0"/>
              <a:t>cgs</a:t>
            </a:r>
            <a:r>
              <a:rPr kumimoji="1" lang="en-US" altLang="ja-JP" sz="2800" dirty="0" smtClean="0"/>
              <a:t> Gauss</a:t>
            </a:r>
            <a:r>
              <a:rPr kumimoji="1" lang="ja-JP" altLang="en-US" sz="2800" dirty="0" smtClean="0"/>
              <a:t>なのか</a:t>
            </a:r>
            <a:r>
              <a:rPr lang="ja-JP" altLang="en-US" sz="2800" dirty="0" smtClean="0"/>
              <a:t>、</a:t>
            </a:r>
            <a:r>
              <a:rPr lang="en-US" altLang="ja-JP" sz="2800" dirty="0" smtClean="0"/>
              <a:t>SI</a:t>
            </a:r>
            <a:r>
              <a:rPr kumimoji="1" lang="ja-JP" altLang="en-US" sz="2800" dirty="0" err="1" smtClean="0"/>
              <a:t>なのか</a:t>
            </a:r>
            <a:r>
              <a:rPr kumimoji="1" lang="en-US" altLang="ja-JP" sz="2800" dirty="0" smtClean="0"/>
              <a:t>)</a:t>
            </a:r>
            <a:endParaRPr kumimoji="1" lang="ja-JP" altLang="en-US" sz="2800" dirty="0"/>
          </a:p>
        </p:txBody>
      </p:sp>
    </p:spTree>
    <p:extLst>
      <p:ext uri="{BB962C8B-B14F-4D97-AF65-F5344CB8AC3E}">
        <p14:creationId xmlns:p14="http://schemas.microsoft.com/office/powerpoint/2010/main" val="102594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864096"/>
          </a:xfrm>
        </p:spPr>
        <p:txBody>
          <a:bodyPr/>
          <a:lstStyle/>
          <a:p>
            <a:r>
              <a:rPr lang="ja-JP" altLang="en-US" u="sng" dirty="0" smtClean="0"/>
              <a:t>議論したいこと</a:t>
            </a:r>
            <a:endParaRPr kumimoji="1" lang="ja-JP" altLang="en-US" u="sng" dirty="0"/>
          </a:p>
        </p:txBody>
      </p:sp>
      <p:sp>
        <p:nvSpPr>
          <p:cNvPr id="3" name="コンテンツ プレースホルダー 2"/>
          <p:cNvSpPr>
            <a:spLocks noGrp="1"/>
          </p:cNvSpPr>
          <p:nvPr>
            <p:ph idx="1"/>
          </p:nvPr>
        </p:nvSpPr>
        <p:spPr>
          <a:xfrm>
            <a:off x="251520" y="980728"/>
            <a:ext cx="8568952" cy="5688632"/>
          </a:xfrm>
        </p:spPr>
        <p:txBody>
          <a:bodyPr>
            <a:normAutofit/>
          </a:bodyPr>
          <a:lstStyle/>
          <a:p>
            <a:pPr marL="514350" indent="-514350">
              <a:buFont typeface="+mj-lt"/>
              <a:buAutoNum type="arabicPeriod"/>
            </a:pPr>
            <a:r>
              <a:rPr kumimoji="1" lang="ja-JP" altLang="en-US" sz="2800" dirty="0" smtClean="0"/>
              <a:t>今回は、輝度スペクトルを２</a:t>
            </a:r>
            <a:r>
              <a:rPr kumimoji="1" lang="en-US" altLang="ja-JP" sz="2800" dirty="0" smtClean="0"/>
              <a:t>(</a:t>
            </a:r>
            <a:r>
              <a:rPr kumimoji="1" lang="ja-JP" altLang="en-US" sz="2800" dirty="0" smtClean="0"/>
              <a:t>完全に光学的に薄い</a:t>
            </a:r>
            <a:r>
              <a:rPr kumimoji="1" lang="en-US" altLang="ja-JP" sz="2800" dirty="0" smtClean="0"/>
              <a:t>)</a:t>
            </a:r>
            <a:r>
              <a:rPr kumimoji="1" lang="ja-JP" altLang="en-US" sz="2800" dirty="0" smtClean="0"/>
              <a:t>と仮定。実際に２なのか、</a:t>
            </a:r>
            <a:r>
              <a:rPr kumimoji="1" lang="en-US" altLang="ja-JP" sz="2800" dirty="0" smtClean="0"/>
              <a:t>34GHz</a:t>
            </a:r>
            <a:r>
              <a:rPr kumimoji="1" lang="ja-JP" altLang="en-US" sz="2800" dirty="0" smtClean="0"/>
              <a:t>を像合成して確かめる。</a:t>
            </a:r>
            <a:endParaRPr kumimoji="1" lang="en-US" altLang="ja-JP" sz="2800" dirty="0" smtClean="0"/>
          </a:p>
          <a:p>
            <a:pPr lvl="1"/>
            <a:r>
              <a:rPr lang="ja-JP" altLang="en-US" sz="2400" dirty="0" smtClean="0"/>
              <a:t>ただし、</a:t>
            </a:r>
            <a:r>
              <a:rPr lang="en-US" altLang="ja-JP" sz="2400" dirty="0" smtClean="0"/>
              <a:t>34G</a:t>
            </a:r>
            <a:r>
              <a:rPr lang="ja-JP" altLang="en-US" sz="2400" dirty="0" smtClean="0"/>
              <a:t>は空間的にエイリアジングを起こしていることに注意</a:t>
            </a:r>
            <a:endParaRPr kumimoji="1" lang="en-US" altLang="ja-JP" sz="2400" dirty="0" smtClean="0"/>
          </a:p>
          <a:p>
            <a:pPr marL="514350" indent="-514350">
              <a:buFont typeface="+mj-lt"/>
              <a:buAutoNum type="arabicPeriod"/>
            </a:pPr>
            <a:r>
              <a:rPr kumimoji="1" lang="ja-JP" altLang="en-US" sz="2800" dirty="0" smtClean="0"/>
              <a:t>温度・</a:t>
            </a:r>
            <a:r>
              <a:rPr kumimoji="1" lang="en-US" altLang="ja-JP" sz="2800" dirty="0" smtClean="0"/>
              <a:t>EM</a:t>
            </a:r>
            <a:r>
              <a:rPr kumimoji="1" lang="ja-JP" altLang="en-US" sz="2800" dirty="0" smtClean="0"/>
              <a:t>は</a:t>
            </a:r>
            <a:r>
              <a:rPr kumimoji="1" lang="en-US" altLang="ja-JP" sz="2800" dirty="0" smtClean="0"/>
              <a:t>NoRH</a:t>
            </a:r>
            <a:r>
              <a:rPr lang="ja-JP" altLang="en-US" sz="2800" dirty="0" smtClean="0"/>
              <a:t>・</a:t>
            </a:r>
            <a:r>
              <a:rPr lang="en-US" altLang="ja-JP" sz="2800" dirty="0" smtClean="0"/>
              <a:t>AIA</a:t>
            </a:r>
            <a:r>
              <a:rPr lang="ja-JP" altLang="en-US" sz="2800" dirty="0" smtClean="0"/>
              <a:t>両方で</a:t>
            </a:r>
            <a:r>
              <a:rPr kumimoji="1" lang="ja-JP" altLang="en-US" sz="2800" dirty="0" smtClean="0"/>
              <a:t>導出可能</a:t>
            </a:r>
            <a:endParaRPr kumimoji="1" lang="en-US" altLang="ja-JP" sz="2800" dirty="0" smtClean="0"/>
          </a:p>
          <a:p>
            <a:pPr lvl="1"/>
            <a:r>
              <a:rPr lang="en-US" altLang="ja-JP" sz="2400" dirty="0" smtClean="0"/>
              <a:t>EM/</a:t>
            </a:r>
            <a:r>
              <a:rPr lang="en-US" altLang="ja-JP" sz="2400" dirty="0" err="1" smtClean="0"/>
              <a:t>sqrt</a:t>
            </a:r>
            <a:r>
              <a:rPr lang="en-US" altLang="ja-JP" sz="2400" dirty="0" smtClean="0"/>
              <a:t>(T)</a:t>
            </a:r>
            <a:r>
              <a:rPr lang="ja-JP" altLang="en-US" sz="2400" dirty="0" smtClean="0"/>
              <a:t>を</a:t>
            </a:r>
            <a:r>
              <a:rPr lang="en-US" altLang="ja-JP" sz="2400" dirty="0" smtClean="0"/>
              <a:t>NoRH</a:t>
            </a:r>
            <a:r>
              <a:rPr lang="ja-JP" altLang="en-US" sz="2400" dirty="0" smtClean="0"/>
              <a:t>・</a:t>
            </a:r>
            <a:r>
              <a:rPr lang="en-US" altLang="ja-JP" sz="2400" dirty="0" smtClean="0"/>
              <a:t>AIA</a:t>
            </a:r>
            <a:r>
              <a:rPr lang="ja-JP" altLang="en-US" sz="2400" dirty="0" smtClean="0"/>
              <a:t>両方で作って比較する</a:t>
            </a:r>
            <a:endParaRPr lang="en-US" altLang="ja-JP" sz="2400" dirty="0" smtClean="0"/>
          </a:p>
          <a:p>
            <a:pPr lvl="1"/>
            <a:r>
              <a:rPr lang="en-US" altLang="ja-JP" sz="2400" dirty="0" smtClean="0"/>
              <a:t>AIA</a:t>
            </a:r>
            <a:r>
              <a:rPr lang="ja-JP" altLang="en-US" sz="2400" dirty="0" smtClean="0"/>
              <a:t>から出した温度を使って</a:t>
            </a:r>
            <a:r>
              <a:rPr lang="en-US" altLang="ja-JP" sz="2400" dirty="0" smtClean="0"/>
              <a:t>NoRH</a:t>
            </a:r>
            <a:r>
              <a:rPr lang="ja-JP" altLang="en-US" sz="2400" dirty="0" smtClean="0"/>
              <a:t>から</a:t>
            </a:r>
            <a:r>
              <a:rPr lang="en-US" altLang="ja-JP" sz="2400" dirty="0" smtClean="0"/>
              <a:t>EM</a:t>
            </a:r>
            <a:r>
              <a:rPr lang="ja-JP" altLang="en-US" sz="2400" dirty="0" smtClean="0"/>
              <a:t>を出した結果は正しいか？</a:t>
            </a:r>
            <a:endParaRPr kumimoji="1" lang="en-US" altLang="ja-JP" sz="2400" dirty="0" smtClean="0"/>
          </a:p>
          <a:p>
            <a:pPr marL="514350" indent="-514350">
              <a:buFont typeface="+mj-lt"/>
              <a:buAutoNum type="arabicPeriod"/>
            </a:pPr>
            <a:r>
              <a:rPr lang="ja-JP" altLang="en-US" sz="2800" dirty="0" smtClean="0"/>
              <a:t>ループトップの</a:t>
            </a:r>
            <a:r>
              <a:rPr lang="en-US" altLang="ja-JP" sz="2800" dirty="0" smtClean="0"/>
              <a:t>β</a:t>
            </a:r>
            <a:r>
              <a:rPr lang="ja-JP" altLang="en-US" sz="2800" dirty="0" smtClean="0"/>
              <a:t>は予想通りか？</a:t>
            </a:r>
            <a:endParaRPr lang="en-US" altLang="ja-JP" sz="2800" dirty="0" smtClean="0"/>
          </a:p>
          <a:p>
            <a:pPr lvl="1"/>
            <a:r>
              <a:rPr lang="ja-JP" altLang="en-US" sz="2400" dirty="0" smtClean="0"/>
              <a:t>多分</a:t>
            </a:r>
            <a:r>
              <a:rPr lang="en-US" altLang="ja-JP" sz="2400" dirty="0" smtClean="0"/>
              <a:t>low β</a:t>
            </a:r>
            <a:r>
              <a:rPr lang="ja-JP" altLang="en-US" sz="2400" dirty="0" smtClean="0"/>
              <a:t>になっている</a:t>
            </a:r>
            <a:endParaRPr lang="en-US" altLang="ja-JP" sz="2400" dirty="0" smtClean="0"/>
          </a:p>
          <a:p>
            <a:pPr lvl="1"/>
            <a:r>
              <a:rPr lang="ja-JP" altLang="en-US" sz="2400" dirty="0"/>
              <a:t>今回</a:t>
            </a:r>
            <a:r>
              <a:rPr lang="ja-JP" altLang="en-US" sz="2400" dirty="0" smtClean="0"/>
              <a:t>は「観測だけからコロナの</a:t>
            </a:r>
            <a:r>
              <a:rPr lang="en-US" altLang="ja-JP" sz="2400" dirty="0" smtClean="0"/>
              <a:t>β</a:t>
            </a:r>
            <a:r>
              <a:rPr lang="ja-JP" altLang="en-US" sz="2400" dirty="0" smtClean="0"/>
              <a:t>を求める手法」が新しい点、最終結果が予想通りであることで、手法の正当性を検証</a:t>
            </a:r>
            <a:endParaRPr lang="en-US" altLang="ja-JP" sz="2400" dirty="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21</a:t>
            </a:fld>
            <a:endParaRPr lang="ja-JP" altLang="en-US" dirty="0"/>
          </a:p>
        </p:txBody>
      </p:sp>
    </p:spTree>
    <p:extLst>
      <p:ext uri="{BB962C8B-B14F-4D97-AF65-F5344CB8AC3E}">
        <p14:creationId xmlns:p14="http://schemas.microsoft.com/office/powerpoint/2010/main" val="322695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u="sng" dirty="0" smtClean="0"/>
              <a:t>対象</a:t>
            </a:r>
            <a:r>
              <a:rPr kumimoji="1" lang="en-US" altLang="ja-JP" u="sng" dirty="0" smtClean="0"/>
              <a:t>2 </a:t>
            </a:r>
            <a:r>
              <a:rPr kumimoji="1" lang="ja-JP" altLang="en-US" u="sng" dirty="0" smtClean="0"/>
              <a:t>彩層磁場</a:t>
            </a:r>
            <a:endParaRPr kumimoji="1" lang="ja-JP" altLang="en-US" u="sng" dirty="0"/>
          </a:p>
        </p:txBody>
      </p:sp>
      <p:sp>
        <p:nvSpPr>
          <p:cNvPr id="3" name="コンテンツ プレースホルダー 2"/>
          <p:cNvSpPr>
            <a:spLocks noGrp="1"/>
          </p:cNvSpPr>
          <p:nvPr>
            <p:ph idx="1"/>
          </p:nvPr>
        </p:nvSpPr>
        <p:spPr>
          <a:xfrm>
            <a:off x="179512" y="1196752"/>
            <a:ext cx="8712968" cy="5472608"/>
          </a:xfrm>
        </p:spPr>
        <p:txBody>
          <a:bodyPr>
            <a:normAutofit/>
          </a:bodyPr>
          <a:lstStyle/>
          <a:p>
            <a:r>
              <a:rPr kumimoji="1" lang="ja-JP" altLang="en-US" dirty="0" smtClean="0"/>
              <a:t>対象１コロナ磁場と同じ手順で解析</a:t>
            </a:r>
            <a:endParaRPr kumimoji="1" lang="en-US" altLang="ja-JP" dirty="0" smtClean="0"/>
          </a:p>
          <a:p>
            <a:pPr lvl="1"/>
            <a:r>
              <a:rPr lang="ja-JP" altLang="en-US" dirty="0"/>
              <a:t>太陽面</a:t>
            </a:r>
            <a:r>
              <a:rPr lang="ja-JP" altLang="en-US" dirty="0" smtClean="0"/>
              <a:t>の中心付近の活動領域を選択</a:t>
            </a:r>
            <a:endParaRPr lang="en-US" altLang="ja-JP" dirty="0" smtClean="0"/>
          </a:p>
          <a:p>
            <a:pPr lvl="1"/>
            <a:r>
              <a:rPr lang="en-US" altLang="ja-JP" dirty="0" smtClean="0"/>
              <a:t>HMI</a:t>
            </a:r>
            <a:r>
              <a:rPr lang="ja-JP" altLang="en-US" dirty="0" smtClean="0"/>
              <a:t>のマグネトグラムから、</a:t>
            </a:r>
            <a:r>
              <a:rPr lang="en-US" altLang="ja-JP" dirty="0" smtClean="0"/>
              <a:t>2000G</a:t>
            </a:r>
            <a:r>
              <a:rPr lang="ja-JP" altLang="en-US" dirty="0" smtClean="0"/>
              <a:t>以上の磁場領域が無いことを確認</a:t>
            </a:r>
            <a:r>
              <a:rPr lang="en-US" altLang="ja-JP" dirty="0" smtClean="0"/>
              <a:t>(</a:t>
            </a:r>
            <a:r>
              <a:rPr lang="ja-JP" altLang="en-US" dirty="0" smtClean="0"/>
              <a:t>磁気共鳴放射と区別</a:t>
            </a:r>
            <a:r>
              <a:rPr lang="en-US" altLang="ja-JP" dirty="0" smtClean="0"/>
              <a:t>)</a:t>
            </a:r>
          </a:p>
          <a:p>
            <a:pPr lvl="1"/>
            <a:r>
              <a:rPr lang="ja-JP" altLang="en-US" dirty="0" smtClean="0"/>
              <a:t>ループトレースは</a:t>
            </a:r>
            <a:r>
              <a:rPr lang="en-US" altLang="ja-JP" dirty="0" smtClean="0"/>
              <a:t>AIA</a:t>
            </a:r>
            <a:r>
              <a:rPr lang="ja-JP" altLang="en-US" dirty="0" smtClean="0"/>
              <a:t>でも可能</a:t>
            </a:r>
            <a:endParaRPr lang="en-US" altLang="ja-JP" dirty="0" smtClean="0"/>
          </a:p>
          <a:p>
            <a:pPr marL="457200" lvl="1" indent="-457200">
              <a:buNone/>
            </a:pPr>
            <a:r>
              <a:rPr lang="en-US" altLang="ja-JP" dirty="0"/>
              <a:t>+ </a:t>
            </a:r>
            <a:r>
              <a:rPr lang="ja-JP" altLang="en-US" dirty="0"/>
              <a:t>可能で</a:t>
            </a:r>
            <a:r>
              <a:rPr lang="ja-JP" altLang="en-US" dirty="0" smtClean="0"/>
              <a:t>あれば</a:t>
            </a:r>
            <a:endParaRPr lang="en-US" altLang="ja-JP" dirty="0" smtClean="0"/>
          </a:p>
          <a:p>
            <a:pPr lvl="1"/>
            <a:r>
              <a:rPr lang="ja-JP" altLang="en-US" dirty="0" smtClean="0"/>
              <a:t>彩層磁場</a:t>
            </a:r>
            <a:r>
              <a:rPr lang="en-US" altLang="ja-JP" dirty="0" smtClean="0"/>
              <a:t>(10830A</a:t>
            </a:r>
            <a:r>
              <a:rPr lang="ja-JP" altLang="en-US" dirty="0" smtClean="0"/>
              <a:t>等があれば</a:t>
            </a:r>
            <a:r>
              <a:rPr lang="en-US" altLang="ja-JP" dirty="0" smtClean="0"/>
              <a:t>)</a:t>
            </a:r>
            <a:r>
              <a:rPr lang="ja-JP" altLang="en-US" dirty="0" smtClean="0"/>
              <a:t>と比較</a:t>
            </a:r>
            <a:endParaRPr lang="en-US" altLang="ja-JP" dirty="0" smtClean="0"/>
          </a:p>
          <a:p>
            <a:pPr lvl="1"/>
            <a:r>
              <a:rPr kumimoji="1" lang="ja-JP" altLang="en-US" dirty="0" smtClean="0"/>
              <a:t>コロナループ成分についてポテンシャル磁場と比較</a:t>
            </a:r>
            <a:r>
              <a:rPr kumimoji="1" lang="en-US" altLang="ja-JP" dirty="0" smtClean="0"/>
              <a:t>(MDI</a:t>
            </a:r>
            <a:r>
              <a:rPr kumimoji="1" lang="ja-JP" altLang="en-US" dirty="0" smtClean="0"/>
              <a:t>については</a:t>
            </a:r>
            <a:r>
              <a:rPr kumimoji="1" lang="en-US" altLang="ja-JP" dirty="0" err="1" smtClean="0"/>
              <a:t>Magpack</a:t>
            </a:r>
            <a:r>
              <a:rPr kumimoji="1" lang="ja-JP" altLang="en-US" dirty="0" smtClean="0"/>
              <a:t>が利用可能、</a:t>
            </a:r>
            <a:r>
              <a:rPr kumimoji="1" lang="en-US" altLang="ja-JP" dirty="0" smtClean="0"/>
              <a:t>HMI</a:t>
            </a:r>
            <a:r>
              <a:rPr kumimoji="1" lang="ja-JP" altLang="en-US" dirty="0" smtClean="0"/>
              <a:t>についても</a:t>
            </a:r>
            <a:r>
              <a:rPr kumimoji="1" lang="en-US" altLang="ja-JP" dirty="0" smtClean="0"/>
              <a:t>SSW</a:t>
            </a:r>
            <a:r>
              <a:rPr kumimoji="1" lang="ja-JP" altLang="en-US" dirty="0" smtClean="0"/>
              <a:t>上でポテンシャル磁場が引ける</a:t>
            </a:r>
            <a:r>
              <a:rPr kumimoji="1" lang="en-US" altLang="ja-JP" dirty="0" smtClean="0"/>
              <a:t>)</a:t>
            </a:r>
          </a:p>
          <a:p>
            <a:endParaRPr lang="en-US" altLang="ja-JP"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22</a:t>
            </a:fld>
            <a:endParaRPr lang="ja-JP" altLang="en-US" dirty="0"/>
          </a:p>
        </p:txBody>
      </p:sp>
    </p:spTree>
    <p:extLst>
      <p:ext uri="{BB962C8B-B14F-4D97-AF65-F5344CB8AC3E}">
        <p14:creationId xmlns:p14="http://schemas.microsoft.com/office/powerpoint/2010/main" val="257375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0622"/>
            <a:ext cx="8229600" cy="706090"/>
          </a:xfrm>
        </p:spPr>
        <p:txBody>
          <a:bodyPr>
            <a:normAutofit fontScale="90000"/>
          </a:bodyPr>
          <a:lstStyle/>
          <a:p>
            <a:r>
              <a:rPr kumimoji="1" lang="ja-JP" altLang="en-US" u="sng" dirty="0" smtClean="0"/>
              <a:t>方針</a:t>
            </a:r>
            <a:endParaRPr kumimoji="1" lang="ja-JP" altLang="en-US" u="sng" dirty="0"/>
          </a:p>
        </p:txBody>
      </p:sp>
      <p:sp>
        <p:nvSpPr>
          <p:cNvPr id="3" name="コンテンツ プレースホルダー 2"/>
          <p:cNvSpPr>
            <a:spLocks noGrp="1"/>
          </p:cNvSpPr>
          <p:nvPr>
            <p:ph idx="1"/>
          </p:nvPr>
        </p:nvSpPr>
        <p:spPr>
          <a:xfrm>
            <a:off x="251520" y="908720"/>
            <a:ext cx="8686800" cy="5832648"/>
          </a:xfrm>
        </p:spPr>
        <p:txBody>
          <a:bodyPr>
            <a:normAutofit fontScale="92500" lnSpcReduction="20000"/>
          </a:bodyPr>
          <a:lstStyle/>
          <a:p>
            <a:r>
              <a:rPr lang="ja-JP" altLang="en-US" dirty="0" smtClean="0"/>
              <a:t>各自まずは</a:t>
            </a:r>
            <a:r>
              <a:rPr lang="en-US" altLang="ja-JP" dirty="0" smtClean="0"/>
              <a:t>1</a:t>
            </a:r>
            <a:r>
              <a:rPr lang="ja-JP" altLang="en-US" dirty="0" smtClean="0"/>
              <a:t>イベントを選び、電波観測から偏波データを導出</a:t>
            </a:r>
            <a:endParaRPr lang="en-US" altLang="ja-JP" dirty="0" smtClean="0"/>
          </a:p>
          <a:p>
            <a:r>
              <a:rPr lang="ja-JP" altLang="en-US" dirty="0" smtClean="0"/>
              <a:t>磁場が正しく出せるイベントであることを解析結果から示す</a:t>
            </a:r>
            <a:endParaRPr lang="en-US" altLang="ja-JP" u="sng" dirty="0" smtClean="0"/>
          </a:p>
          <a:p>
            <a:r>
              <a:rPr lang="en-US" altLang="ja-JP" dirty="0" smtClean="0"/>
              <a:t>SDO</a:t>
            </a:r>
            <a:r>
              <a:rPr lang="ja-JP" altLang="en-US" dirty="0" smtClean="0"/>
              <a:t>の</a:t>
            </a:r>
            <a:r>
              <a:rPr lang="en-US" altLang="ja-JP" dirty="0" smtClean="0"/>
              <a:t>MAP</a:t>
            </a:r>
            <a:r>
              <a:rPr lang="ja-JP" altLang="en-US" dirty="0" smtClean="0"/>
              <a:t>と重ねる</a:t>
            </a:r>
            <a:r>
              <a:rPr lang="en-US" altLang="ja-JP" u="sng" dirty="0"/>
              <a:t>(</a:t>
            </a:r>
            <a:r>
              <a:rPr lang="ja-JP" altLang="en-US" u="sng" dirty="0"/>
              <a:t>最低限ここまでできれば</a:t>
            </a:r>
            <a:r>
              <a:rPr lang="en-US" altLang="ja-JP" u="sng" dirty="0"/>
              <a:t>OK</a:t>
            </a:r>
            <a:r>
              <a:rPr lang="ja-JP" altLang="en-US" u="sng" dirty="0"/>
              <a:t>！</a:t>
            </a:r>
            <a:r>
              <a:rPr lang="en-US" altLang="ja-JP" u="sng" dirty="0"/>
              <a:t>)</a:t>
            </a:r>
            <a:endParaRPr lang="en-US" altLang="ja-JP" dirty="0" smtClean="0"/>
          </a:p>
          <a:p>
            <a:r>
              <a:rPr lang="en-US" altLang="ja-JP" dirty="0" smtClean="0"/>
              <a:t>STEREO</a:t>
            </a:r>
            <a:r>
              <a:rPr lang="ja-JP" altLang="en-US" dirty="0" smtClean="0"/>
              <a:t>ループトレース、</a:t>
            </a:r>
            <a:r>
              <a:rPr lang="en-US" altLang="ja-JP" dirty="0"/>
              <a:t>AIA</a:t>
            </a:r>
            <a:r>
              <a:rPr lang="ja-JP" altLang="en-US" dirty="0" smtClean="0"/>
              <a:t>の温度・</a:t>
            </a:r>
            <a:r>
              <a:rPr lang="en-US" altLang="ja-JP" dirty="0" smtClean="0"/>
              <a:t>EM</a:t>
            </a:r>
            <a:r>
              <a:rPr lang="ja-JP" altLang="en-US" dirty="0" smtClean="0"/>
              <a:t>診断</a:t>
            </a:r>
            <a:endParaRPr lang="en-US" altLang="ja-JP" dirty="0" smtClean="0"/>
          </a:p>
          <a:p>
            <a:r>
              <a:rPr lang="ja-JP" altLang="en-US" dirty="0" smtClean="0"/>
              <a:t>ループトップ領域のプラズマ</a:t>
            </a:r>
            <a:r>
              <a:rPr lang="en-US" altLang="ja-JP" dirty="0" smtClean="0"/>
              <a:t>β</a:t>
            </a:r>
            <a:r>
              <a:rPr lang="ja-JP" altLang="en-US" dirty="0" smtClean="0"/>
              <a:t>を導出</a:t>
            </a:r>
            <a:endParaRPr lang="en-US" altLang="ja-JP" dirty="0" smtClean="0"/>
          </a:p>
          <a:p>
            <a:pPr marL="0" indent="0">
              <a:buNone/>
            </a:pPr>
            <a:endParaRPr lang="en-US" altLang="ja-JP" dirty="0" smtClean="0"/>
          </a:p>
          <a:p>
            <a:pPr marL="0" indent="0">
              <a:buNone/>
            </a:pPr>
            <a:r>
              <a:rPr lang="ja-JP" altLang="en-US" dirty="0" smtClean="0"/>
              <a:t>研究会後</a:t>
            </a:r>
            <a:endParaRPr lang="en-US" altLang="ja-JP" dirty="0" smtClean="0"/>
          </a:p>
          <a:p>
            <a:r>
              <a:rPr lang="en-US" altLang="ja-JP" dirty="0" smtClean="0"/>
              <a:t>(</a:t>
            </a:r>
            <a:r>
              <a:rPr lang="ja-JP" altLang="en-US" dirty="0" smtClean="0"/>
              <a:t>希望者</a:t>
            </a:r>
            <a:r>
              <a:rPr lang="en-US" altLang="ja-JP" dirty="0" smtClean="0"/>
              <a:t>)</a:t>
            </a:r>
            <a:r>
              <a:rPr lang="ja-JP" altLang="en-US" dirty="0" smtClean="0"/>
              <a:t>追解析も可能。卒論・修論に使う場合も最大限協力します。</a:t>
            </a:r>
            <a:endParaRPr lang="en-US" altLang="ja-JP" dirty="0" smtClean="0"/>
          </a:p>
          <a:p>
            <a:r>
              <a:rPr lang="en-US" altLang="ja-JP" dirty="0" smtClean="0"/>
              <a:t>(</a:t>
            </a:r>
            <a:r>
              <a:rPr lang="ja-JP" altLang="en-US" dirty="0" smtClean="0"/>
              <a:t>岩井</a:t>
            </a:r>
            <a:r>
              <a:rPr lang="en-US" altLang="ja-JP" dirty="0" smtClean="0"/>
              <a:t>)</a:t>
            </a:r>
            <a:r>
              <a:rPr lang="ja-JP" altLang="en-US" dirty="0" smtClean="0"/>
              <a:t>結果を論文にまとめる。</a:t>
            </a:r>
            <a:endParaRPr lang="en-US" altLang="ja-JP" dirty="0"/>
          </a:p>
          <a:p>
            <a:pPr marL="0" indent="0">
              <a:buNone/>
            </a:pPr>
            <a:r>
              <a:rPr lang="en-US" altLang="ja-JP" u="sng" dirty="0" smtClean="0">
                <a:solidFill>
                  <a:srgbClr val="FFFF00"/>
                </a:solidFill>
              </a:rPr>
              <a:t>2</a:t>
            </a:r>
            <a:r>
              <a:rPr lang="ja-JP" altLang="en-US" u="sng" dirty="0" smtClean="0">
                <a:solidFill>
                  <a:srgbClr val="FFFF00"/>
                </a:solidFill>
              </a:rPr>
              <a:t>月のユーザズミーティングまでに投稿します</a:t>
            </a:r>
            <a:endParaRPr lang="en-US" altLang="ja-JP" u="sng" dirty="0">
              <a:solidFill>
                <a:srgbClr val="FFFF00"/>
              </a:solidFill>
            </a:endParaRPr>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23</a:t>
            </a:fld>
            <a:endParaRPr lang="ja-JP" altLang="en-US" dirty="0"/>
          </a:p>
        </p:txBody>
      </p:sp>
    </p:spTree>
    <p:extLst>
      <p:ext uri="{BB962C8B-B14F-4D97-AF65-F5344CB8AC3E}">
        <p14:creationId xmlns:p14="http://schemas.microsoft.com/office/powerpoint/2010/main" val="341891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64704"/>
          </a:xfrm>
        </p:spPr>
        <p:txBody>
          <a:bodyPr>
            <a:normAutofit/>
          </a:bodyPr>
          <a:lstStyle/>
          <a:p>
            <a:r>
              <a:rPr lang="ja-JP" altLang="en-US" u="sng" dirty="0" smtClean="0"/>
              <a:t>対象１</a:t>
            </a:r>
            <a:r>
              <a:rPr kumimoji="1" lang="en-US" altLang="ja-JP" u="sng" dirty="0" smtClean="0"/>
              <a:t>: </a:t>
            </a:r>
            <a:r>
              <a:rPr kumimoji="1" lang="ja-JP" altLang="en-US" u="sng" dirty="0" smtClean="0"/>
              <a:t>コロナ磁場</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3</a:t>
            </a:fld>
            <a:endParaRPr lang="ja-JP" altLang="en-US" dirty="0"/>
          </a:p>
        </p:txBody>
      </p:sp>
      <p:pic>
        <p:nvPicPr>
          <p:cNvPr id="5" name="Picture 2" descr="http://images.astronet.ru/pubd/2005/08/15/0001207591/coronaloop_t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0" y="1412776"/>
            <a:ext cx="4704523" cy="3528392"/>
          </a:xfrm>
          <a:prstGeom prst="rect">
            <a:avLst/>
          </a:prstGeom>
          <a:noFill/>
          <a:extLst>
            <a:ext uri="{909E8E84-426E-40DD-AFC4-6F175D3DCCD1}">
              <a14:hiddenFill xmlns:a14="http://schemas.microsoft.com/office/drawing/2010/main">
                <a:solidFill>
                  <a:srgbClr val="FFFFFF"/>
                </a:solidFill>
              </a14:hiddenFill>
            </a:ext>
          </a:extLst>
        </p:spPr>
      </p:pic>
      <p:sp>
        <p:nvSpPr>
          <p:cNvPr id="8" name="下矢印 7"/>
          <p:cNvSpPr/>
          <p:nvPr/>
        </p:nvSpPr>
        <p:spPr>
          <a:xfrm>
            <a:off x="5908915" y="2042288"/>
            <a:ext cx="1512168" cy="928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下矢印 10"/>
          <p:cNvSpPr/>
          <p:nvPr/>
        </p:nvSpPr>
        <p:spPr>
          <a:xfrm>
            <a:off x="6336196" y="4426225"/>
            <a:ext cx="720080" cy="102988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4880" y="5215840"/>
            <a:ext cx="4491136" cy="646331"/>
          </a:xfrm>
          <a:prstGeom prst="rect">
            <a:avLst/>
          </a:prstGeom>
          <a:noFill/>
        </p:spPr>
        <p:txBody>
          <a:bodyPr wrap="square" rtlCol="0">
            <a:spAutoFit/>
          </a:bodyPr>
          <a:lstStyle/>
          <a:p>
            <a:r>
              <a:rPr kumimoji="1" lang="en-US" altLang="ja-JP" dirty="0" smtClean="0"/>
              <a:t>Fig. TRACE</a:t>
            </a:r>
            <a:r>
              <a:rPr kumimoji="1" lang="ja-JP" altLang="en-US" dirty="0" smtClean="0"/>
              <a:t>で観測されたコロナ磁場のループ構造</a:t>
            </a:r>
            <a:r>
              <a:rPr kumimoji="1" lang="en-US" altLang="ja-JP" dirty="0" smtClean="0"/>
              <a:t> (from NASA HP)</a:t>
            </a:r>
            <a:endParaRPr kumimoji="1" lang="ja-JP" altLang="en-US" dirty="0"/>
          </a:p>
        </p:txBody>
      </p:sp>
      <p:sp>
        <p:nvSpPr>
          <p:cNvPr id="13" name="テキスト ボックス 12"/>
          <p:cNvSpPr txBox="1"/>
          <p:nvPr/>
        </p:nvSpPr>
        <p:spPr>
          <a:xfrm>
            <a:off x="5004048" y="1268760"/>
            <a:ext cx="3098925" cy="584775"/>
          </a:xfrm>
          <a:prstGeom prst="rect">
            <a:avLst/>
          </a:prstGeom>
          <a:noFill/>
        </p:spPr>
        <p:txBody>
          <a:bodyPr wrap="none" rtlCol="0">
            <a:spAutoFit/>
          </a:bodyPr>
          <a:lstStyle/>
          <a:p>
            <a:r>
              <a:rPr lang="ja-JP" altLang="en-US" sz="3200" dirty="0" smtClean="0"/>
              <a:t>コロナ磁場・構造</a:t>
            </a:r>
            <a:endParaRPr kumimoji="1" lang="ja-JP" altLang="en-US" sz="3200" dirty="0"/>
          </a:p>
        </p:txBody>
      </p:sp>
      <p:sp>
        <p:nvSpPr>
          <p:cNvPr id="14" name="テキスト ボックス 13"/>
          <p:cNvSpPr txBox="1"/>
          <p:nvPr/>
        </p:nvSpPr>
        <p:spPr>
          <a:xfrm>
            <a:off x="4932040" y="2996952"/>
            <a:ext cx="4176464" cy="1384995"/>
          </a:xfrm>
          <a:prstGeom prst="rect">
            <a:avLst/>
          </a:prstGeom>
          <a:noFill/>
        </p:spPr>
        <p:txBody>
          <a:bodyPr wrap="square" rtlCol="0">
            <a:spAutoFit/>
          </a:bodyPr>
          <a:lstStyle/>
          <a:p>
            <a:r>
              <a:rPr kumimoji="1" lang="ja-JP" altLang="en-US" sz="2800" dirty="0" smtClean="0"/>
              <a:t>多数のループ構造</a:t>
            </a:r>
            <a:endParaRPr kumimoji="1" lang="en-US" altLang="ja-JP" sz="2800" dirty="0" smtClean="0"/>
          </a:p>
          <a:p>
            <a:r>
              <a:rPr lang="ja-JP" altLang="en-US" sz="2800" dirty="0"/>
              <a:t>太陽面現象</a:t>
            </a:r>
            <a:r>
              <a:rPr lang="ja-JP" altLang="en-US" sz="2800" dirty="0" smtClean="0"/>
              <a:t>の理解に重要</a:t>
            </a:r>
            <a:endParaRPr kumimoji="1" lang="en-US" altLang="ja-JP" sz="2800" dirty="0" smtClean="0"/>
          </a:p>
          <a:p>
            <a:r>
              <a:rPr lang="en-US" altLang="ja-JP" sz="2800" dirty="0"/>
              <a:t>(</a:t>
            </a:r>
            <a:r>
              <a:rPr kumimoji="1" lang="ja-JP" altLang="en-US" sz="2800" dirty="0" smtClean="0"/>
              <a:t>フレア・</a:t>
            </a:r>
            <a:r>
              <a:rPr kumimoji="1" lang="en-US" altLang="ja-JP" sz="2800" dirty="0" smtClean="0"/>
              <a:t>CME</a:t>
            </a:r>
            <a:r>
              <a:rPr kumimoji="1" lang="ja-JP" altLang="en-US" sz="2800" dirty="0" smtClean="0"/>
              <a:t>・等</a:t>
            </a:r>
            <a:r>
              <a:rPr kumimoji="1" lang="en-US" altLang="ja-JP" sz="2800" dirty="0" smtClean="0"/>
              <a:t>)</a:t>
            </a:r>
            <a:endParaRPr kumimoji="1" lang="ja-JP" altLang="en-US" sz="2800" dirty="0"/>
          </a:p>
        </p:txBody>
      </p:sp>
      <p:sp>
        <p:nvSpPr>
          <p:cNvPr id="15" name="テキスト ボックス 14"/>
          <p:cNvSpPr txBox="1"/>
          <p:nvPr/>
        </p:nvSpPr>
        <p:spPr>
          <a:xfrm>
            <a:off x="4716017" y="5652537"/>
            <a:ext cx="4320479" cy="646331"/>
          </a:xfrm>
          <a:prstGeom prst="rect">
            <a:avLst/>
          </a:prstGeom>
          <a:noFill/>
          <a:ln>
            <a:solidFill>
              <a:schemeClr val="tx1"/>
            </a:solidFill>
          </a:ln>
        </p:spPr>
        <p:txBody>
          <a:bodyPr wrap="square" rtlCol="0">
            <a:spAutoFit/>
          </a:bodyPr>
          <a:lstStyle/>
          <a:p>
            <a:r>
              <a:rPr lang="ja-JP" altLang="en-US" sz="3600" dirty="0">
                <a:solidFill>
                  <a:srgbClr val="FFFF00"/>
                </a:solidFill>
              </a:rPr>
              <a:t>磁場</a:t>
            </a:r>
            <a:r>
              <a:rPr lang="ja-JP" altLang="en-US" sz="3600" dirty="0" smtClean="0">
                <a:solidFill>
                  <a:srgbClr val="FFFF00"/>
                </a:solidFill>
              </a:rPr>
              <a:t>の観測は難しい</a:t>
            </a:r>
            <a:endParaRPr kumimoji="1" lang="ja-JP" altLang="en-US" sz="3600" dirty="0">
              <a:solidFill>
                <a:srgbClr val="FFFF00"/>
              </a:solidFill>
            </a:endParaRPr>
          </a:p>
        </p:txBody>
      </p:sp>
    </p:spTree>
    <p:extLst>
      <p:ext uri="{BB962C8B-B14F-4D97-AF65-F5344CB8AC3E}">
        <p14:creationId xmlns:p14="http://schemas.microsoft.com/office/powerpoint/2010/main" val="352329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kazumasa\Desktop\図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629" y="908720"/>
            <a:ext cx="4688763"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188640"/>
            <a:ext cx="8229600" cy="432048"/>
          </a:xfrm>
        </p:spPr>
        <p:txBody>
          <a:bodyPr>
            <a:normAutofit fontScale="90000"/>
          </a:bodyPr>
          <a:lstStyle/>
          <a:p>
            <a:r>
              <a:rPr lang="ja-JP" altLang="en-US" u="sng" dirty="0" smtClean="0"/>
              <a:t>熱制動放射の</a:t>
            </a:r>
            <a:r>
              <a:rPr lang="ja-JP" altLang="en-US" u="sng" dirty="0"/>
              <a:t>偏光メカニズム</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4</a:t>
            </a:fld>
            <a:endParaRPr lang="ja-JP" altLang="en-US" dirty="0"/>
          </a:p>
        </p:txBody>
      </p:sp>
      <p:sp>
        <p:nvSpPr>
          <p:cNvPr id="5" name="テキスト ボックス 4"/>
          <p:cNvSpPr txBox="1"/>
          <p:nvPr/>
        </p:nvSpPr>
        <p:spPr>
          <a:xfrm>
            <a:off x="436501" y="836712"/>
            <a:ext cx="3559435" cy="1569660"/>
          </a:xfrm>
          <a:prstGeom prst="rect">
            <a:avLst/>
          </a:prstGeom>
          <a:noFill/>
          <a:ln>
            <a:solidFill>
              <a:schemeClr val="tx1"/>
            </a:solidFill>
          </a:ln>
        </p:spPr>
        <p:txBody>
          <a:bodyPr wrap="square" rtlCol="0">
            <a:spAutoFit/>
          </a:bodyPr>
          <a:lstStyle/>
          <a:p>
            <a:r>
              <a:rPr lang="en-US" altLang="ja-JP" sz="3200" dirty="0" smtClean="0"/>
              <a:t>(</a:t>
            </a:r>
            <a:r>
              <a:rPr lang="ja-JP" altLang="en-US" sz="3200" dirty="0" smtClean="0"/>
              <a:t>光学的に薄い</a:t>
            </a:r>
            <a:r>
              <a:rPr lang="en-US" altLang="ja-JP" sz="3200" dirty="0" smtClean="0"/>
              <a:t>)</a:t>
            </a:r>
          </a:p>
          <a:p>
            <a:r>
              <a:rPr lang="ja-JP" altLang="en-US" sz="3200" dirty="0" smtClean="0"/>
              <a:t>熱的な制動放射</a:t>
            </a:r>
            <a:r>
              <a:rPr lang="en-US" altLang="ja-JP" sz="3200" dirty="0" smtClean="0"/>
              <a:t> </a:t>
            </a:r>
          </a:p>
          <a:p>
            <a:r>
              <a:rPr lang="en-US" altLang="ja-JP" sz="3200" dirty="0" smtClean="0"/>
              <a:t>(</a:t>
            </a:r>
            <a:r>
              <a:rPr lang="en-US" altLang="ja-JP" sz="3200" dirty="0"/>
              <a:t>f</a:t>
            </a:r>
            <a:r>
              <a:rPr kumimoji="1" lang="en-US" altLang="ja-JP" sz="3200" dirty="0" smtClean="0"/>
              <a:t>ree-free emission) </a:t>
            </a:r>
            <a:endParaRPr lang="en-US" altLang="ja-JP" sz="32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644178" y="2708920"/>
                <a:ext cx="2876108" cy="1098827"/>
              </a:xfrm>
              <a:prstGeom prst="rect">
                <a:avLst/>
              </a:prstGeom>
              <a:noFill/>
              <a:ln>
                <a:solidFill>
                  <a:schemeClr val="tx1"/>
                </a:solidFill>
              </a:ln>
            </p:spPr>
            <p:txBody>
              <a:bodyPr wrap="none" rtlCol="0">
                <a:spAutoFit/>
              </a:bodyPr>
              <a:lstStyle/>
              <a:p>
                <a:r>
                  <a:rPr lang="ja-JP" altLang="en-US" sz="3200" dirty="0" smtClean="0">
                    <a:solidFill>
                      <a:srgbClr val="FFFF00"/>
                    </a:solidFill>
                    <a:latin typeface="Cambria Math"/>
                  </a:rPr>
                  <a:t>磁化プラズマ中</a:t>
                </a:r>
                <a:endParaRPr kumimoji="1" lang="en-US" altLang="ja-JP" sz="3200" dirty="0" smtClean="0">
                  <a:solidFill>
                    <a:srgbClr val="FFFF00"/>
                  </a:solidFill>
                </a:endParaRPr>
              </a:p>
              <a:p>
                <a:pPr lvl="0">
                  <a:defRPr/>
                </a:pPr>
                <a14:m>
                  <m:oMath xmlns:m="http://schemas.openxmlformats.org/officeDocument/2006/math">
                    <m:sSub>
                      <m:sSubPr>
                        <m:ctrlPr>
                          <a:rPr lang="en-US" altLang="ja-JP" sz="3200" i="1" kern="0">
                            <a:solidFill>
                              <a:srgbClr val="FFFF00"/>
                            </a:solidFill>
                            <a:latin typeface="Cambria Math"/>
                          </a:rPr>
                        </m:ctrlPr>
                      </m:sSubPr>
                      <m:e>
                        <m:r>
                          <a:rPr lang="en-US" altLang="ja-JP" sz="3200" i="1" kern="0">
                            <a:solidFill>
                              <a:srgbClr val="FFFF00"/>
                            </a:solidFill>
                            <a:latin typeface="Cambria Math"/>
                          </a:rPr>
                          <m:t>𝑇</m:t>
                        </m:r>
                      </m:e>
                      <m:sub>
                        <m:r>
                          <a:rPr lang="en-US" altLang="ja-JP" sz="3200" i="1" kern="0">
                            <a:solidFill>
                              <a:srgbClr val="FFFF00"/>
                            </a:solidFill>
                            <a:latin typeface="Cambria Math"/>
                          </a:rPr>
                          <m:t>𝐵</m:t>
                        </m:r>
                        <m:r>
                          <a:rPr lang="en-US" altLang="ja-JP" sz="3200" i="1" kern="0">
                            <a:solidFill>
                              <a:srgbClr val="FFFF00"/>
                            </a:solidFill>
                            <a:latin typeface="Cambria Math"/>
                          </a:rPr>
                          <m:t>,   </m:t>
                        </m:r>
                        <m:r>
                          <a:rPr lang="en-US" altLang="ja-JP" sz="3200" i="1" kern="0">
                            <a:solidFill>
                              <a:srgbClr val="FFFF00"/>
                            </a:solidFill>
                            <a:latin typeface="Cambria Math"/>
                          </a:rPr>
                          <m:t>𝑜</m:t>
                        </m:r>
                      </m:sub>
                    </m:sSub>
                    <m:r>
                      <a:rPr lang="en-US" altLang="ja-JP" sz="3200" i="1" kern="0">
                        <a:solidFill>
                          <a:srgbClr val="FFFF00"/>
                        </a:solidFill>
                        <a:latin typeface="Cambria Math"/>
                        <a:ea typeface="Cambria Math"/>
                      </a:rPr>
                      <m:t>≠</m:t>
                    </m:r>
                  </m:oMath>
                </a14:m>
                <a:r>
                  <a:rPr lang="en-US" altLang="ja-JP" sz="3200" kern="0" dirty="0">
                    <a:solidFill>
                      <a:srgbClr val="FFFF00"/>
                    </a:solidFill>
                  </a:rPr>
                  <a:t> </a:t>
                </a:r>
                <a14:m>
                  <m:oMath xmlns:m="http://schemas.openxmlformats.org/officeDocument/2006/math">
                    <m:sSub>
                      <m:sSubPr>
                        <m:ctrlPr>
                          <a:rPr lang="en-US" altLang="ja-JP" sz="3200" i="1" kern="0">
                            <a:solidFill>
                              <a:srgbClr val="FFFF00"/>
                            </a:solidFill>
                            <a:latin typeface="Cambria Math"/>
                          </a:rPr>
                        </m:ctrlPr>
                      </m:sSubPr>
                      <m:e>
                        <m:r>
                          <a:rPr lang="en-US" altLang="ja-JP" sz="3200" i="1" kern="0">
                            <a:solidFill>
                              <a:srgbClr val="FFFF00"/>
                            </a:solidFill>
                            <a:latin typeface="Cambria Math"/>
                          </a:rPr>
                          <m:t>𝑇</m:t>
                        </m:r>
                      </m:e>
                      <m:sub>
                        <m:r>
                          <a:rPr lang="en-US" altLang="ja-JP" sz="3200" i="1" kern="0">
                            <a:solidFill>
                              <a:srgbClr val="FFFF00"/>
                            </a:solidFill>
                            <a:latin typeface="Cambria Math"/>
                          </a:rPr>
                          <m:t>𝐵</m:t>
                        </m:r>
                        <m:r>
                          <a:rPr lang="en-US" altLang="ja-JP" sz="3200" i="1" kern="0">
                            <a:solidFill>
                              <a:srgbClr val="FFFF00"/>
                            </a:solidFill>
                            <a:latin typeface="Cambria Math"/>
                          </a:rPr>
                          <m:t>,   </m:t>
                        </m:r>
                        <m:r>
                          <a:rPr lang="en-US" altLang="ja-JP" sz="3200" i="1" kern="0">
                            <a:solidFill>
                              <a:srgbClr val="FFFF00"/>
                            </a:solidFill>
                            <a:latin typeface="Cambria Math"/>
                          </a:rPr>
                          <m:t>𝑥</m:t>
                        </m:r>
                      </m:sub>
                    </m:sSub>
                  </m:oMath>
                </a14:m>
                <a:endParaRPr lang="ja-JP" altLang="en-US" sz="3200" kern="0" dirty="0">
                  <a:solidFill>
                    <a:srgbClr val="FFFF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44178" y="2708920"/>
                <a:ext cx="2876108" cy="1098827"/>
              </a:xfrm>
              <a:prstGeom prst="rect">
                <a:avLst/>
              </a:prstGeom>
              <a:blipFill rotWithShape="1">
                <a:blip r:embed="rId4"/>
                <a:stretch>
                  <a:fillRect l="-5285" t="-9290" r="-4651"/>
                </a:stretch>
              </a:blipFill>
              <a:ln>
                <a:solidFill>
                  <a:schemeClr val="tx1"/>
                </a:solidFill>
              </a:ln>
            </p:spPr>
            <p:txBody>
              <a:bodyPr/>
              <a:lstStyle/>
              <a:p>
                <a:r>
                  <a:rPr lang="ja-JP" altLang="en-US">
                    <a:noFill/>
                  </a:rPr>
                  <a:t> </a:t>
                </a:r>
              </a:p>
            </p:txBody>
          </p:sp>
        </mc:Fallback>
      </mc:AlternateContent>
      <p:sp>
        <p:nvSpPr>
          <p:cNvPr id="8" name="テキスト ボックス 7"/>
          <p:cNvSpPr txBox="1"/>
          <p:nvPr/>
        </p:nvSpPr>
        <p:spPr>
          <a:xfrm>
            <a:off x="323528" y="4777988"/>
            <a:ext cx="2339102" cy="523220"/>
          </a:xfrm>
          <a:prstGeom prst="rect">
            <a:avLst/>
          </a:prstGeom>
          <a:noFill/>
        </p:spPr>
        <p:txBody>
          <a:bodyPr wrap="none" rtlCol="0">
            <a:spAutoFit/>
          </a:bodyPr>
          <a:lstStyle/>
          <a:p>
            <a:r>
              <a:rPr lang="ja-JP" altLang="en-US" sz="2800" dirty="0"/>
              <a:t>視線方向磁場</a:t>
            </a:r>
          </a:p>
        </p:txBody>
      </p:sp>
      <mc:AlternateContent xmlns:mc="http://schemas.openxmlformats.org/markup-compatibility/2006" xmlns:a14="http://schemas.microsoft.com/office/drawing/2010/main">
        <mc:Choice Requires="a14">
          <p:sp>
            <p:nvSpPr>
              <p:cNvPr id="9" name="テキスト ボックス 8"/>
              <p:cNvSpPr txBox="1"/>
              <p:nvPr/>
            </p:nvSpPr>
            <p:spPr>
              <a:xfrm>
                <a:off x="448631" y="5380620"/>
                <a:ext cx="4423199" cy="115198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i="1" smtClean="0">
                              <a:solidFill>
                                <a:srgbClr val="FFFF00"/>
                              </a:solidFill>
                              <a:latin typeface="Cambria Math"/>
                            </a:rPr>
                          </m:ctrlPr>
                        </m:sSubPr>
                        <m:e>
                          <m:r>
                            <a:rPr lang="en-US" altLang="ja-JP" sz="3200" i="1" smtClean="0">
                              <a:solidFill>
                                <a:srgbClr val="FFFF00"/>
                              </a:solidFill>
                              <a:latin typeface="Cambria Math"/>
                            </a:rPr>
                            <m:t>𝐵</m:t>
                          </m:r>
                        </m:e>
                        <m:sub>
                          <m:r>
                            <a:rPr lang="en-US" altLang="ja-JP" sz="3200" i="1" smtClean="0">
                              <a:solidFill>
                                <a:srgbClr val="FFFF00"/>
                              </a:solidFill>
                              <a:latin typeface="Cambria Math"/>
                            </a:rPr>
                            <m:t>𝑙</m:t>
                          </m:r>
                        </m:sub>
                      </m:sSub>
                      <m:d>
                        <m:dPr>
                          <m:begChr m:val="["/>
                          <m:endChr m:val="]"/>
                          <m:ctrlPr>
                            <a:rPr lang="en-US" altLang="ja-JP" sz="3200" i="1" smtClean="0">
                              <a:solidFill>
                                <a:srgbClr val="FFFF00"/>
                              </a:solidFill>
                              <a:latin typeface="Cambria Math"/>
                            </a:rPr>
                          </m:ctrlPr>
                        </m:dPr>
                        <m:e>
                          <m:r>
                            <a:rPr lang="en-US" altLang="ja-JP" sz="3200" i="1" smtClean="0">
                              <a:solidFill>
                                <a:srgbClr val="FFFF00"/>
                              </a:solidFill>
                              <a:latin typeface="Cambria Math"/>
                            </a:rPr>
                            <m:t>𝐺</m:t>
                          </m:r>
                        </m:e>
                      </m:d>
                      <m:r>
                        <a:rPr lang="en-US" altLang="ja-JP" sz="3200" i="1" smtClean="0">
                          <a:solidFill>
                            <a:srgbClr val="FFFF00"/>
                          </a:solidFill>
                          <a:latin typeface="Cambria Math"/>
                        </a:rPr>
                        <m:t>=10700</m:t>
                      </m:r>
                      <m:f>
                        <m:fPr>
                          <m:ctrlPr>
                            <a:rPr lang="en-US" altLang="ja-JP" sz="3200" i="1" smtClean="0">
                              <a:solidFill>
                                <a:srgbClr val="FFFF00"/>
                              </a:solidFill>
                              <a:latin typeface="Cambria Math"/>
                            </a:rPr>
                          </m:ctrlPr>
                        </m:fPr>
                        <m:num>
                          <m:r>
                            <a:rPr lang="en-US" altLang="ja-JP" sz="3200" i="1" smtClean="0">
                              <a:solidFill>
                                <a:srgbClr val="FFFF00"/>
                              </a:solidFill>
                              <a:latin typeface="Cambria Math"/>
                            </a:rPr>
                            <m:t>1</m:t>
                          </m:r>
                        </m:num>
                        <m:den>
                          <m:r>
                            <a:rPr lang="en-US" altLang="ja-JP" sz="3200" i="1" smtClean="0">
                              <a:solidFill>
                                <a:srgbClr val="FFFF00"/>
                              </a:solidFill>
                              <a:latin typeface="Cambria Math"/>
                            </a:rPr>
                            <m:t>𝑛</m:t>
                          </m:r>
                          <m:sSub>
                            <m:sSubPr>
                              <m:ctrlPr>
                                <a:rPr lang="en-US" altLang="ja-JP" sz="3200" i="1" smtClean="0">
                                  <a:solidFill>
                                    <a:srgbClr val="FFFF00"/>
                                  </a:solidFill>
                                  <a:latin typeface="Cambria Math"/>
                                </a:rPr>
                              </m:ctrlPr>
                            </m:sSubPr>
                            <m:e>
                              <m:r>
                                <a:rPr lang="en-US" altLang="ja-JP" sz="3200" i="1">
                                  <a:solidFill>
                                    <a:srgbClr val="FFFF00"/>
                                  </a:solidFill>
                                  <a:latin typeface="Cambria Math"/>
                                </a:rPr>
                                <m:t>𝜆</m:t>
                              </m:r>
                            </m:e>
                            <m:sub>
                              <m:d>
                                <m:dPr>
                                  <m:begChr m:val="["/>
                                  <m:endChr m:val="]"/>
                                  <m:ctrlPr>
                                    <a:rPr lang="en-US" altLang="ja-JP" sz="3200" i="1" smtClean="0">
                                      <a:solidFill>
                                        <a:srgbClr val="FFFF00"/>
                                      </a:solidFill>
                                      <a:latin typeface="Cambria Math"/>
                                    </a:rPr>
                                  </m:ctrlPr>
                                </m:dPr>
                                <m:e>
                                  <m:r>
                                    <a:rPr lang="en-US" altLang="ja-JP" sz="3200" i="1" smtClean="0">
                                      <a:solidFill>
                                        <a:srgbClr val="FFFF00"/>
                                      </a:solidFill>
                                      <a:latin typeface="Cambria Math"/>
                                    </a:rPr>
                                    <m:t>𝑐𝑚</m:t>
                                  </m:r>
                                </m:e>
                              </m:d>
                            </m:sub>
                          </m:sSub>
                        </m:den>
                      </m:f>
                      <m:f>
                        <m:fPr>
                          <m:ctrlPr>
                            <a:rPr lang="en-US" altLang="ja-JP" sz="3200" i="1" smtClean="0">
                              <a:solidFill>
                                <a:srgbClr val="FFFF00"/>
                              </a:solidFill>
                              <a:latin typeface="Cambria Math"/>
                            </a:rPr>
                          </m:ctrlPr>
                        </m:fPr>
                        <m:num>
                          <m:r>
                            <a:rPr lang="en-US" altLang="ja-JP" sz="3200" i="1" smtClean="0">
                              <a:solidFill>
                                <a:srgbClr val="FFFF00"/>
                              </a:solidFill>
                              <a:latin typeface="Cambria Math"/>
                            </a:rPr>
                            <m:t>𝑉</m:t>
                          </m:r>
                        </m:num>
                        <m:den>
                          <m:r>
                            <a:rPr lang="en-US" altLang="ja-JP" sz="3200" i="1" smtClean="0">
                              <a:solidFill>
                                <a:srgbClr val="FFFF00"/>
                              </a:solidFill>
                              <a:latin typeface="Cambria Math"/>
                            </a:rPr>
                            <m:t>𝐼</m:t>
                          </m:r>
                        </m:den>
                      </m:f>
                    </m:oMath>
                  </m:oMathPara>
                </a14:m>
                <a:endParaRPr lang="ja-JP" altLang="en-US" sz="3200" dirty="0">
                  <a:solidFill>
                    <a:srgbClr val="FFFF00"/>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48631" y="5380620"/>
                <a:ext cx="4423199" cy="1151982"/>
              </a:xfrm>
              <a:prstGeom prst="rect">
                <a:avLst/>
              </a:prstGeom>
              <a:blipFill rotWithShape="1">
                <a:blip r:embed="rId5"/>
                <a:stretch>
                  <a:fillRect/>
                </a:stretch>
              </a:blipFill>
              <a:ln>
                <a:solidFill>
                  <a:schemeClr val="tx1"/>
                </a:solidFill>
              </a:ln>
            </p:spPr>
            <p:txBody>
              <a:bodyPr/>
              <a:lstStyle/>
              <a:p>
                <a:r>
                  <a:rPr lang="ja-JP" altLang="en-US">
                    <a:noFill/>
                  </a:rPr>
                  <a:t> </a:t>
                </a:r>
              </a:p>
            </p:txBody>
          </p:sp>
        </mc:Fallback>
      </mc:AlternateContent>
      <p:sp>
        <p:nvSpPr>
          <p:cNvPr id="11" name="テキスト ボックス 10"/>
          <p:cNvSpPr txBox="1"/>
          <p:nvPr/>
        </p:nvSpPr>
        <p:spPr>
          <a:xfrm>
            <a:off x="5747910" y="5066020"/>
            <a:ext cx="2213106" cy="523220"/>
          </a:xfrm>
          <a:prstGeom prst="rect">
            <a:avLst/>
          </a:prstGeom>
          <a:noFill/>
          <a:ln>
            <a:solidFill>
              <a:schemeClr val="tx1"/>
            </a:solidFill>
          </a:ln>
        </p:spPr>
        <p:txBody>
          <a:bodyPr wrap="none" rtlCol="0">
            <a:spAutoFit/>
          </a:bodyPr>
          <a:lstStyle/>
          <a:p>
            <a:r>
              <a:rPr lang="en-US" altLang="ja-JP" sz="2800" dirty="0" smtClean="0">
                <a:solidFill>
                  <a:prstClr val="white"/>
                </a:solidFill>
              </a:rPr>
              <a:t>V/I:</a:t>
            </a:r>
            <a:r>
              <a:rPr lang="ja-JP" altLang="en-US" sz="2800" dirty="0" smtClean="0">
                <a:solidFill>
                  <a:prstClr val="white"/>
                </a:solidFill>
              </a:rPr>
              <a:t> </a:t>
            </a:r>
            <a:r>
              <a:rPr lang="ja-JP" altLang="en-US" sz="2800" dirty="0">
                <a:solidFill>
                  <a:prstClr val="white"/>
                </a:solidFill>
              </a:rPr>
              <a:t>円偏波率</a:t>
            </a:r>
          </a:p>
        </p:txBody>
      </p:sp>
      <p:sp>
        <p:nvSpPr>
          <p:cNvPr id="12" name="角丸四角形 11"/>
          <p:cNvSpPr/>
          <p:nvPr/>
        </p:nvSpPr>
        <p:spPr>
          <a:xfrm>
            <a:off x="4397574" y="5380620"/>
            <a:ext cx="474255" cy="11519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9" idx="3"/>
            <a:endCxn id="11" idx="1"/>
          </p:cNvCxnSpPr>
          <p:nvPr/>
        </p:nvCxnSpPr>
        <p:spPr>
          <a:xfrm flipV="1">
            <a:off x="4871830" y="5327630"/>
            <a:ext cx="876080" cy="62898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635487" y="4489956"/>
            <a:ext cx="3966983" cy="523220"/>
          </a:xfrm>
          <a:prstGeom prst="rect">
            <a:avLst/>
          </a:prstGeom>
        </p:spPr>
        <p:txBody>
          <a:bodyPr wrap="none">
            <a:spAutoFit/>
          </a:bodyPr>
          <a:lstStyle/>
          <a:p>
            <a:r>
              <a:rPr lang="en-US" altLang="ja-JP" sz="2800" u="sng" dirty="0" err="1" smtClean="0">
                <a:solidFill>
                  <a:prstClr val="white"/>
                </a:solidFill>
              </a:rPr>
              <a:t>Bogod</a:t>
            </a:r>
            <a:r>
              <a:rPr lang="en-US" altLang="ja-JP" sz="2800" u="sng" dirty="0" smtClean="0">
                <a:solidFill>
                  <a:prstClr val="white"/>
                </a:solidFill>
              </a:rPr>
              <a:t> and </a:t>
            </a:r>
            <a:r>
              <a:rPr lang="en-US" altLang="ja-JP" sz="2800" u="sng" dirty="0" err="1" smtClean="0">
                <a:solidFill>
                  <a:prstClr val="white"/>
                </a:solidFill>
              </a:rPr>
              <a:t>Gelfreikh</a:t>
            </a:r>
            <a:r>
              <a:rPr lang="en-US" altLang="ja-JP" sz="2800" u="sng" dirty="0" smtClean="0">
                <a:solidFill>
                  <a:prstClr val="white"/>
                </a:solidFill>
              </a:rPr>
              <a:t> 1980</a:t>
            </a:r>
            <a:endParaRPr lang="ja-JP" altLang="en-US" sz="2800" u="sng" dirty="0">
              <a:solidFill>
                <a:prstClr val="white"/>
              </a:solidFill>
            </a:endParaRPr>
          </a:p>
        </p:txBody>
      </p:sp>
      <p:sp>
        <p:nvSpPr>
          <p:cNvPr id="18" name="テキスト ボックス 17"/>
          <p:cNvSpPr txBox="1"/>
          <p:nvPr/>
        </p:nvSpPr>
        <p:spPr>
          <a:xfrm>
            <a:off x="7595325" y="1052736"/>
            <a:ext cx="1441171" cy="584775"/>
          </a:xfrm>
          <a:prstGeom prst="rect">
            <a:avLst/>
          </a:prstGeom>
          <a:noFill/>
          <a:ln>
            <a:solidFill>
              <a:schemeClr val="tx1"/>
            </a:solidFill>
          </a:ln>
        </p:spPr>
        <p:txBody>
          <a:bodyPr wrap="square" rtlCol="0">
            <a:spAutoFit/>
          </a:bodyPr>
          <a:lstStyle/>
          <a:p>
            <a:r>
              <a:rPr lang="ja-JP" altLang="en-US" sz="3200" dirty="0"/>
              <a:t>観測者</a:t>
            </a:r>
            <a:endParaRPr lang="en-US" altLang="ja-JP" sz="3200" dirty="0"/>
          </a:p>
        </p:txBody>
      </p:sp>
      <p:sp>
        <p:nvSpPr>
          <p:cNvPr id="15" name="下矢印 14"/>
          <p:cNvSpPr/>
          <p:nvPr/>
        </p:nvSpPr>
        <p:spPr>
          <a:xfrm>
            <a:off x="1115616" y="4005064"/>
            <a:ext cx="1800200" cy="772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57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576064"/>
          </a:xfrm>
        </p:spPr>
        <p:txBody>
          <a:bodyPr>
            <a:normAutofit fontScale="90000"/>
          </a:bodyPr>
          <a:lstStyle/>
          <a:p>
            <a:r>
              <a:rPr kumimoji="1" lang="ja-JP" altLang="en-US" u="sng" dirty="0" smtClean="0"/>
              <a:t>これまでの研究結果</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5</a:t>
            </a:fld>
            <a:endParaRPr lang="ja-JP" altLang="en-US" dirty="0"/>
          </a:p>
        </p:txBody>
      </p:sp>
      <p:sp>
        <p:nvSpPr>
          <p:cNvPr id="3" name="テキスト ボックス 2"/>
          <p:cNvSpPr txBox="1"/>
          <p:nvPr/>
        </p:nvSpPr>
        <p:spPr>
          <a:xfrm>
            <a:off x="35496" y="890717"/>
            <a:ext cx="9148658" cy="954107"/>
          </a:xfrm>
          <a:prstGeom prst="rect">
            <a:avLst/>
          </a:prstGeom>
          <a:noFill/>
        </p:spPr>
        <p:txBody>
          <a:bodyPr wrap="none" rtlCol="0">
            <a:spAutoFit/>
          </a:bodyPr>
          <a:lstStyle/>
          <a:p>
            <a:r>
              <a:rPr kumimoji="1" lang="en-US" altLang="ja-JP" sz="2800" dirty="0" smtClean="0"/>
              <a:t>Iwai and </a:t>
            </a:r>
            <a:r>
              <a:rPr kumimoji="1" lang="en-US" altLang="ja-JP" sz="2800" dirty="0" err="1" smtClean="0"/>
              <a:t>Shibasdaki</a:t>
            </a:r>
            <a:r>
              <a:rPr kumimoji="1" lang="en-US" altLang="ja-JP" sz="2800" dirty="0" smtClean="0"/>
              <a:t>, in press</a:t>
            </a:r>
          </a:p>
          <a:p>
            <a:r>
              <a:rPr lang="en-US" altLang="ja-JP" sz="2800" dirty="0" smtClean="0"/>
              <a:t>NoRH</a:t>
            </a:r>
            <a:r>
              <a:rPr lang="ja-JP" altLang="en-US" sz="2800" dirty="0" err="1" smtClean="0"/>
              <a:t>の偏</a:t>
            </a:r>
            <a:r>
              <a:rPr lang="ja-JP" altLang="en-US" sz="2800" dirty="0" smtClean="0"/>
              <a:t>波観測から彩層・コロナの磁場を導出方法を確立</a:t>
            </a:r>
            <a:endParaRPr kumimoji="1" lang="ja-JP" alt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4" y="2060848"/>
            <a:ext cx="32289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808859"/>
            <a:ext cx="3730053" cy="71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635896" y="1854752"/>
            <a:ext cx="5318406" cy="954107"/>
          </a:xfrm>
          <a:prstGeom prst="rect">
            <a:avLst/>
          </a:prstGeom>
          <a:noFill/>
        </p:spPr>
        <p:txBody>
          <a:bodyPr wrap="square" rtlCol="0">
            <a:spAutoFit/>
          </a:bodyPr>
          <a:lstStyle/>
          <a:p>
            <a:pPr marL="893763" indent="-893763"/>
            <a:r>
              <a:rPr kumimoji="1" lang="ja-JP" altLang="en-US" sz="2800" dirty="0" smtClean="0"/>
              <a:t>結論：</a:t>
            </a:r>
            <a:r>
              <a:rPr lang="ja-JP" altLang="en-US" sz="2800" dirty="0" smtClean="0"/>
              <a:t>偏光</a:t>
            </a:r>
            <a:r>
              <a:rPr lang="ja-JP" altLang="en-US" sz="2800" dirty="0"/>
              <a:t>成分</a:t>
            </a:r>
            <a:r>
              <a:rPr lang="ja-JP" altLang="en-US" sz="2800" dirty="0" smtClean="0"/>
              <a:t>は彩層とコロナの重ね合わせ</a:t>
            </a:r>
            <a:endParaRPr kumimoji="1" lang="en-US" altLang="ja-JP" sz="2800" dirty="0" smtClean="0"/>
          </a:p>
        </p:txBody>
      </p:sp>
      <p:sp>
        <p:nvSpPr>
          <p:cNvPr id="6" name="正方形/長方形 5"/>
          <p:cNvSpPr/>
          <p:nvPr/>
        </p:nvSpPr>
        <p:spPr>
          <a:xfrm>
            <a:off x="3645370" y="3631664"/>
            <a:ext cx="5308932" cy="3108543"/>
          </a:xfrm>
          <a:prstGeom prst="rect">
            <a:avLst/>
          </a:prstGeom>
        </p:spPr>
        <p:txBody>
          <a:bodyPr wrap="square">
            <a:spAutoFit/>
          </a:bodyPr>
          <a:lstStyle/>
          <a:p>
            <a:r>
              <a:rPr lang="ja-JP" altLang="en-US" sz="2800" dirty="0"/>
              <a:t>・</a:t>
            </a:r>
            <a:r>
              <a:rPr lang="ja-JP" altLang="en-US" sz="2800" u="sng" dirty="0"/>
              <a:t>活動領域周辺部</a:t>
            </a:r>
            <a:endParaRPr lang="en-US" altLang="ja-JP" sz="2800" u="sng" dirty="0"/>
          </a:p>
          <a:p>
            <a:r>
              <a:rPr lang="ja-JP" altLang="en-US" sz="2800" dirty="0" smtClean="0"/>
              <a:t>見通した先に彩層磁場が無いのに偏光→コロナループ磁場が卓越</a:t>
            </a:r>
            <a:endParaRPr lang="en-US" altLang="ja-JP" sz="2800" dirty="0"/>
          </a:p>
          <a:p>
            <a:endParaRPr lang="en-US" altLang="ja-JP" sz="2800" dirty="0"/>
          </a:p>
          <a:p>
            <a:r>
              <a:rPr lang="ja-JP" altLang="en-US" sz="2800" dirty="0"/>
              <a:t>・</a:t>
            </a:r>
            <a:r>
              <a:rPr lang="ja-JP" altLang="en-US" sz="2800" u="sng" dirty="0"/>
              <a:t>活動領域中心</a:t>
            </a:r>
            <a:endParaRPr lang="en-US" altLang="ja-JP" sz="2800" u="sng" dirty="0"/>
          </a:p>
          <a:p>
            <a:r>
              <a:rPr lang="ja-JP" altLang="en-US" sz="2800" dirty="0" smtClean="0"/>
              <a:t>両成分が混在。</a:t>
            </a:r>
            <a:r>
              <a:rPr lang="en-US" altLang="ja-JP" sz="2800" dirty="0" smtClean="0"/>
              <a:t>2</a:t>
            </a:r>
            <a:r>
              <a:rPr lang="ja-JP" altLang="en-US" sz="2800" dirty="0"/>
              <a:t>成分分離には、モデルや付加的なデータが必要</a:t>
            </a:r>
          </a:p>
        </p:txBody>
      </p:sp>
      <p:sp>
        <p:nvSpPr>
          <p:cNvPr id="7" name="テキスト ボックス 6"/>
          <p:cNvSpPr txBox="1"/>
          <p:nvPr/>
        </p:nvSpPr>
        <p:spPr>
          <a:xfrm>
            <a:off x="285594" y="5410366"/>
            <a:ext cx="3228975" cy="646331"/>
          </a:xfrm>
          <a:prstGeom prst="rect">
            <a:avLst/>
          </a:prstGeom>
          <a:noFill/>
        </p:spPr>
        <p:txBody>
          <a:bodyPr wrap="square" rtlCol="0">
            <a:spAutoFit/>
          </a:bodyPr>
          <a:lstStyle/>
          <a:p>
            <a:r>
              <a:rPr kumimoji="1" lang="en-US" altLang="ja-JP" dirty="0" smtClean="0"/>
              <a:t>HMI</a:t>
            </a:r>
            <a:r>
              <a:rPr kumimoji="1" lang="ja-JP" altLang="en-US" dirty="0" smtClean="0"/>
              <a:t>の</a:t>
            </a:r>
            <a:r>
              <a:rPr lang="ja-JP" altLang="en-US" dirty="0" smtClean="0"/>
              <a:t>磁場</a:t>
            </a:r>
            <a:r>
              <a:rPr lang="en-US" altLang="ja-JP" dirty="0" smtClean="0"/>
              <a:t>(</a:t>
            </a:r>
            <a:r>
              <a:rPr lang="ja-JP" altLang="en-US" dirty="0" smtClean="0"/>
              <a:t>白黒マップ</a:t>
            </a:r>
            <a:r>
              <a:rPr lang="en-US" altLang="ja-JP" dirty="0" smtClean="0"/>
              <a:t>)</a:t>
            </a:r>
            <a:r>
              <a:rPr lang="ja-JP" altLang="en-US" dirty="0" smtClean="0"/>
              <a:t>と</a:t>
            </a:r>
            <a:r>
              <a:rPr lang="en-US" altLang="ja-JP" dirty="0" smtClean="0"/>
              <a:t>NoRH</a:t>
            </a:r>
            <a:r>
              <a:rPr lang="ja-JP" altLang="en-US" dirty="0" err="1" smtClean="0"/>
              <a:t>の</a:t>
            </a:r>
            <a:r>
              <a:rPr lang="ja-JP" altLang="en-US" dirty="0" err="1"/>
              <a:t>円偏</a:t>
            </a:r>
            <a:r>
              <a:rPr lang="ja-JP" altLang="en-US" dirty="0" smtClean="0"/>
              <a:t>波率</a:t>
            </a:r>
            <a:r>
              <a:rPr lang="en-US" altLang="ja-JP" dirty="0" smtClean="0"/>
              <a:t>(</a:t>
            </a:r>
            <a:r>
              <a:rPr lang="ja-JP" altLang="en-US" dirty="0" smtClean="0"/>
              <a:t>赤・青の等高線</a:t>
            </a:r>
            <a:r>
              <a:rPr lang="en-US" altLang="ja-JP" dirty="0" smtClean="0"/>
              <a:t>)</a:t>
            </a:r>
            <a:endParaRPr kumimoji="1" lang="ja-JP" altLang="en-US" dirty="0"/>
          </a:p>
        </p:txBody>
      </p:sp>
    </p:spTree>
    <p:extLst>
      <p:ext uri="{BB962C8B-B14F-4D97-AF65-F5344CB8AC3E}">
        <p14:creationId xmlns:p14="http://schemas.microsoft.com/office/powerpoint/2010/main" val="226867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u="sng" dirty="0" smtClean="0"/>
              <a:t>研究の目的</a:t>
            </a:r>
            <a:endParaRPr kumimoji="1" lang="ja-JP" altLang="en-US" u="sng" dirty="0"/>
          </a:p>
        </p:txBody>
      </p:sp>
      <p:sp>
        <p:nvSpPr>
          <p:cNvPr id="3" name="コンテンツ プレースホルダー 2"/>
          <p:cNvSpPr>
            <a:spLocks noGrp="1"/>
          </p:cNvSpPr>
          <p:nvPr>
            <p:ph idx="1"/>
          </p:nvPr>
        </p:nvSpPr>
        <p:spPr>
          <a:xfrm>
            <a:off x="395536" y="1052736"/>
            <a:ext cx="8229600" cy="5472608"/>
          </a:xfrm>
        </p:spPr>
        <p:txBody>
          <a:bodyPr>
            <a:normAutofit lnSpcReduction="10000"/>
          </a:bodyPr>
          <a:lstStyle/>
          <a:p>
            <a:r>
              <a:rPr kumimoji="1" lang="ja-JP" altLang="en-US" dirty="0" smtClean="0"/>
              <a:t>リムのフレアループ</a:t>
            </a:r>
            <a:endParaRPr kumimoji="1" lang="en-US" altLang="ja-JP" dirty="0" smtClean="0"/>
          </a:p>
          <a:p>
            <a:pPr lvl="1"/>
            <a:r>
              <a:rPr lang="ja-JP" altLang="en-US" dirty="0" smtClean="0"/>
              <a:t>光学的にほぼ薄い</a:t>
            </a:r>
            <a:endParaRPr lang="en-US" altLang="ja-JP" dirty="0" smtClean="0"/>
          </a:p>
          <a:p>
            <a:pPr lvl="1"/>
            <a:r>
              <a:rPr lang="ja-JP" altLang="en-US" dirty="0" smtClean="0"/>
              <a:t>見通した先に彩層が無い</a:t>
            </a:r>
            <a:endParaRPr lang="en-US" altLang="ja-JP" dirty="0" smtClean="0"/>
          </a:p>
          <a:p>
            <a:pPr marL="457200" lvl="1" indent="0">
              <a:buNone/>
            </a:pPr>
            <a:r>
              <a:rPr lang="ja-JP" altLang="en-US" dirty="0" smtClean="0"/>
              <a:t>　　→純粋なコロナ磁場を導出可能</a:t>
            </a:r>
            <a:endParaRPr lang="en-US" altLang="ja-JP" dirty="0" smtClean="0"/>
          </a:p>
          <a:p>
            <a:pPr marL="457200" lvl="1" indent="0">
              <a:buNone/>
            </a:pPr>
            <a:endParaRPr kumimoji="1" lang="en-US" altLang="ja-JP" dirty="0" smtClean="0"/>
          </a:p>
          <a:p>
            <a:pPr marL="0" indent="0">
              <a:buNone/>
            </a:pPr>
            <a:r>
              <a:rPr kumimoji="1" lang="ja-JP" altLang="en-US" dirty="0" smtClean="0"/>
              <a:t>目的</a:t>
            </a:r>
            <a:endParaRPr kumimoji="1" lang="en-US" altLang="ja-JP" dirty="0" smtClean="0"/>
          </a:p>
          <a:p>
            <a:r>
              <a:rPr kumimoji="1" lang="ja-JP" altLang="en-US" dirty="0" smtClean="0"/>
              <a:t>リムのフレアループの偏光観測から、コロナループの視線方向磁場を導出する。</a:t>
            </a:r>
            <a:endParaRPr kumimoji="1" lang="en-US" altLang="ja-JP" dirty="0" smtClean="0"/>
          </a:p>
          <a:p>
            <a:r>
              <a:rPr lang="ja-JP" altLang="en-US" dirty="0"/>
              <a:t>衛星</a:t>
            </a:r>
            <a:r>
              <a:rPr lang="ja-JP" altLang="en-US" dirty="0" smtClean="0"/>
              <a:t>データと組み合わせることで、ベクトル磁場への変換を行い、最終的にコロナのプラズマ</a:t>
            </a:r>
            <a:r>
              <a:rPr lang="en-US" altLang="ja-JP" dirty="0" smtClean="0"/>
              <a:t>β</a:t>
            </a:r>
            <a:r>
              <a:rPr lang="ja-JP" altLang="en-US" dirty="0" smtClean="0"/>
              <a:t>を導出する。</a:t>
            </a:r>
            <a:endParaRPr kumimoji="1" lang="ja-JP" altLang="en-US"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6</a:t>
            </a:fld>
            <a:endParaRPr lang="ja-JP" altLang="en-US" dirty="0"/>
          </a:p>
        </p:txBody>
      </p:sp>
    </p:spTree>
    <p:extLst>
      <p:ext uri="{BB962C8B-B14F-4D97-AF65-F5344CB8AC3E}">
        <p14:creationId xmlns:p14="http://schemas.microsoft.com/office/powerpoint/2010/main" val="203759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31"/>
            <a:ext cx="8229600" cy="562074"/>
          </a:xfrm>
        </p:spPr>
        <p:txBody>
          <a:bodyPr>
            <a:normAutofit fontScale="90000"/>
          </a:bodyPr>
          <a:lstStyle/>
          <a:p>
            <a:r>
              <a:rPr lang="ja-JP" altLang="en-US" u="sng" dirty="0"/>
              <a:t>手順</a:t>
            </a:r>
            <a:r>
              <a:rPr kumimoji="1" lang="en-US" altLang="ja-JP" u="sng" dirty="0" smtClean="0"/>
              <a:t> 1</a:t>
            </a:r>
            <a:r>
              <a:rPr lang="ja-JP" altLang="en-US" u="sng" dirty="0"/>
              <a:t>　</a:t>
            </a:r>
            <a:r>
              <a:rPr lang="ja-JP" altLang="en-US" u="sng" dirty="0" smtClean="0"/>
              <a:t>イベントの選択・確認</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7</a:t>
            </a:fld>
            <a:endParaRPr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6" y="630481"/>
            <a:ext cx="3489190" cy="317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515630" y="648903"/>
            <a:ext cx="4154147" cy="2677656"/>
          </a:xfrm>
          <a:prstGeom prst="rect">
            <a:avLst/>
          </a:prstGeom>
          <a:noFill/>
        </p:spPr>
        <p:txBody>
          <a:bodyPr wrap="square" rtlCol="0">
            <a:spAutoFit/>
          </a:bodyPr>
          <a:lstStyle/>
          <a:p>
            <a:r>
              <a:rPr lang="ja-JP" altLang="en-US" sz="2400" dirty="0" smtClean="0"/>
              <a:t>イベントの条件</a:t>
            </a:r>
            <a:endParaRPr kumimoji="1" lang="en-US" altLang="ja-JP" sz="2400" dirty="0" smtClean="0"/>
          </a:p>
          <a:p>
            <a:pPr marL="179388" indent="-179388">
              <a:buFont typeface="Arial" pitchFamily="34" charset="0"/>
              <a:buChar char="•"/>
            </a:pPr>
            <a:r>
              <a:rPr kumimoji="1" lang="ja-JP" altLang="en-US" sz="2400" dirty="0" smtClean="0"/>
              <a:t>リムフレア</a:t>
            </a:r>
            <a:endParaRPr kumimoji="1" lang="en-US" altLang="ja-JP" sz="2400" dirty="0" smtClean="0"/>
          </a:p>
          <a:p>
            <a:pPr marL="179388" indent="-179388">
              <a:buFont typeface="Arial" pitchFamily="34" charset="0"/>
              <a:buChar char="•"/>
            </a:pPr>
            <a:r>
              <a:rPr lang="ja-JP" altLang="en-US" sz="2400" dirty="0" smtClean="0"/>
              <a:t>ポストフレアループ</a:t>
            </a:r>
            <a:r>
              <a:rPr lang="en-US" altLang="ja-JP" sz="2400" dirty="0" smtClean="0"/>
              <a:t>(</a:t>
            </a:r>
            <a:r>
              <a:rPr lang="ja-JP" altLang="en-US" sz="2400" dirty="0" smtClean="0"/>
              <a:t>明るく磁場を求めやすい</a:t>
            </a:r>
            <a:r>
              <a:rPr lang="en-US" altLang="ja-JP" sz="2400" dirty="0" smtClean="0"/>
              <a:t>)</a:t>
            </a:r>
          </a:p>
          <a:p>
            <a:pPr marL="179388" indent="-179388">
              <a:buFont typeface="Arial" pitchFamily="34" charset="0"/>
              <a:buChar char="•"/>
            </a:pPr>
            <a:endParaRPr lang="en-US" altLang="ja-JP" sz="2400" dirty="0" smtClean="0"/>
          </a:p>
          <a:p>
            <a:r>
              <a:rPr kumimoji="1" lang="en-US" altLang="ja-JP" sz="2400" dirty="0" smtClean="0"/>
              <a:t>NSRO</a:t>
            </a:r>
            <a:r>
              <a:rPr kumimoji="1" lang="ja-JP" altLang="en-US" sz="2400" dirty="0" smtClean="0"/>
              <a:t>の</a:t>
            </a:r>
            <a:r>
              <a:rPr kumimoji="1" lang="en-US" altLang="ja-JP" sz="2400" dirty="0" smtClean="0"/>
              <a:t>HP</a:t>
            </a:r>
            <a:r>
              <a:rPr kumimoji="1" lang="ja-JP" altLang="en-US" sz="2400" dirty="0" smtClean="0"/>
              <a:t>にあるクイックルック等を参照</a:t>
            </a:r>
            <a:endParaRPr kumimoji="1" lang="en-US" altLang="ja-JP" sz="2400" dirty="0" smtClean="0"/>
          </a:p>
        </p:txBody>
      </p:sp>
      <p:sp>
        <p:nvSpPr>
          <p:cNvPr id="8" name="角丸四角形 7"/>
          <p:cNvSpPr/>
          <p:nvPr/>
        </p:nvSpPr>
        <p:spPr>
          <a:xfrm>
            <a:off x="3187443" y="1638594"/>
            <a:ext cx="648072"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80441" y="4149080"/>
            <a:ext cx="4556055" cy="523220"/>
          </a:xfrm>
          <a:prstGeom prst="rect">
            <a:avLst/>
          </a:prstGeom>
          <a:noFill/>
          <a:ln>
            <a:solidFill>
              <a:schemeClr val="tx1"/>
            </a:solidFill>
          </a:ln>
        </p:spPr>
        <p:txBody>
          <a:bodyPr wrap="none" rtlCol="0">
            <a:spAutoFit/>
          </a:bodyPr>
          <a:lstStyle/>
          <a:p>
            <a:r>
              <a:rPr kumimoji="1" lang="ja-JP" altLang="en-US" sz="2800" dirty="0" smtClean="0"/>
              <a:t>純粋な熱制動放射であること</a:t>
            </a:r>
            <a:endParaRPr kumimoji="1" lang="ja-JP" altLang="en-US" sz="2800" dirty="0"/>
          </a:p>
        </p:txBody>
      </p:sp>
      <p:sp>
        <p:nvSpPr>
          <p:cNvPr id="11" name="テキスト ボックス 10"/>
          <p:cNvSpPr txBox="1"/>
          <p:nvPr/>
        </p:nvSpPr>
        <p:spPr>
          <a:xfrm>
            <a:off x="107267" y="6444045"/>
            <a:ext cx="3391634" cy="369332"/>
          </a:xfrm>
          <a:prstGeom prst="rect">
            <a:avLst/>
          </a:prstGeom>
          <a:noFill/>
        </p:spPr>
        <p:txBody>
          <a:bodyPr wrap="none" rtlCol="0">
            <a:spAutoFit/>
          </a:bodyPr>
          <a:lstStyle/>
          <a:p>
            <a:r>
              <a:rPr kumimoji="1" lang="en-US" altLang="ja-JP" dirty="0" smtClean="0"/>
              <a:t>Fig.2 </a:t>
            </a:r>
            <a:r>
              <a:rPr lang="en-US" altLang="ja-JP" dirty="0" smtClean="0"/>
              <a:t>GOES</a:t>
            </a:r>
            <a:r>
              <a:rPr lang="ja-JP" altLang="en-US" dirty="0" smtClean="0"/>
              <a:t>衛星の</a:t>
            </a:r>
            <a:r>
              <a:rPr lang="en-US" altLang="ja-JP" dirty="0" smtClean="0"/>
              <a:t>X</a:t>
            </a:r>
            <a:r>
              <a:rPr lang="ja-JP" altLang="en-US" dirty="0" smtClean="0"/>
              <a:t>線の時間変動</a:t>
            </a:r>
            <a:endParaRPr kumimoji="1" lang="ja-JP" altLang="en-US" dirty="0"/>
          </a:p>
        </p:txBody>
      </p:sp>
      <p:sp>
        <p:nvSpPr>
          <p:cNvPr id="12" name="テキスト ボックス 11"/>
          <p:cNvSpPr txBox="1"/>
          <p:nvPr/>
        </p:nvSpPr>
        <p:spPr>
          <a:xfrm>
            <a:off x="251519" y="3779748"/>
            <a:ext cx="2964273" cy="369332"/>
          </a:xfrm>
          <a:prstGeom prst="rect">
            <a:avLst/>
          </a:prstGeom>
          <a:noFill/>
        </p:spPr>
        <p:txBody>
          <a:bodyPr wrap="none" rtlCol="0">
            <a:spAutoFit/>
          </a:bodyPr>
          <a:lstStyle/>
          <a:p>
            <a:r>
              <a:rPr kumimoji="1" lang="en-US" altLang="ja-JP" dirty="0" smtClean="0"/>
              <a:t>Fig.1</a:t>
            </a:r>
            <a:r>
              <a:rPr lang="en-US" altLang="ja-JP" dirty="0" smtClean="0"/>
              <a:t> 17 GHz</a:t>
            </a:r>
            <a:r>
              <a:rPr lang="ja-JP" altLang="en-US" dirty="0" smtClean="0"/>
              <a:t>の太陽全面画像</a:t>
            </a:r>
            <a:endParaRPr kumimoji="1" lang="ja-JP" alt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49080"/>
            <a:ext cx="4176464" cy="228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3077834" y="4359156"/>
            <a:ext cx="162018" cy="1803291"/>
          </a:xfrm>
          <a:prstGeom prst="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 name="正方形/長方形 2"/>
          <p:cNvSpPr/>
          <p:nvPr/>
        </p:nvSpPr>
        <p:spPr>
          <a:xfrm>
            <a:off x="4464496" y="4829914"/>
            <a:ext cx="4572000" cy="1938992"/>
          </a:xfrm>
          <a:prstGeom prst="rect">
            <a:avLst/>
          </a:prstGeom>
        </p:spPr>
        <p:txBody>
          <a:bodyPr>
            <a:spAutoFit/>
          </a:bodyPr>
          <a:lstStyle/>
          <a:p>
            <a:pPr marL="179388" indent="-179388">
              <a:buFont typeface="Arial" pitchFamily="34" charset="0"/>
              <a:buChar char="•"/>
            </a:pPr>
            <a:r>
              <a:rPr lang="ja-JP" altLang="en-US" sz="2400" dirty="0" smtClean="0"/>
              <a:t>フレアから十分に後の時間帯</a:t>
            </a:r>
            <a:endParaRPr lang="en-US" altLang="ja-JP" sz="2400" dirty="0"/>
          </a:p>
          <a:p>
            <a:r>
              <a:rPr lang="ja-JP" altLang="en-US" sz="2400" dirty="0" smtClean="0"/>
              <a:t>　</a:t>
            </a:r>
            <a:r>
              <a:rPr lang="en-US" altLang="ja-JP" sz="2400" dirty="0" smtClean="0"/>
              <a:t>(</a:t>
            </a:r>
            <a:r>
              <a:rPr lang="ja-JP" altLang="en-US" sz="2400" dirty="0" smtClean="0"/>
              <a:t>フレア直後はシンクロトロン放射が卓越</a:t>
            </a:r>
            <a:r>
              <a:rPr lang="en-US" altLang="ja-JP" sz="2400" dirty="0" smtClean="0"/>
              <a:t>)</a:t>
            </a:r>
          </a:p>
          <a:p>
            <a:endParaRPr lang="en-US" altLang="ja-JP" sz="2400" dirty="0" smtClean="0"/>
          </a:p>
          <a:p>
            <a:r>
              <a:rPr lang="en-US" altLang="ja-JP" sz="2400" dirty="0" smtClean="0"/>
              <a:t>IDK&gt; </a:t>
            </a:r>
            <a:r>
              <a:rPr lang="en-US" altLang="ja-JP" sz="2400" dirty="0" err="1" smtClean="0"/>
              <a:t>goes_plot</a:t>
            </a:r>
            <a:r>
              <a:rPr lang="en-US" altLang="ja-JP" sz="2400" dirty="0" smtClean="0"/>
              <a:t>, start, end</a:t>
            </a:r>
            <a:endParaRPr lang="ja-JP" altLang="en-US" sz="2400" dirty="0"/>
          </a:p>
        </p:txBody>
      </p:sp>
    </p:spTree>
    <p:extLst>
      <p:ext uri="{BB962C8B-B14F-4D97-AF65-F5344CB8AC3E}">
        <p14:creationId xmlns:p14="http://schemas.microsoft.com/office/powerpoint/2010/main" val="370974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u="sng" dirty="0" smtClean="0"/>
              <a:t>イベントリスト</a:t>
            </a:r>
            <a:r>
              <a:rPr lang="ja-JP" altLang="en-US" u="sng" dirty="0" smtClean="0"/>
              <a:t>・データ取得</a:t>
            </a:r>
            <a:endParaRPr kumimoji="1" lang="ja-JP" altLang="en-US" u="sng" dirty="0"/>
          </a:p>
        </p:txBody>
      </p:sp>
      <p:sp>
        <p:nvSpPr>
          <p:cNvPr id="3" name="コンテンツ プレースホルダー 2"/>
          <p:cNvSpPr>
            <a:spLocks noGrp="1"/>
          </p:cNvSpPr>
          <p:nvPr>
            <p:ph idx="1"/>
          </p:nvPr>
        </p:nvSpPr>
        <p:spPr/>
        <p:txBody>
          <a:bodyPr/>
          <a:lstStyle/>
          <a:p>
            <a:r>
              <a:rPr kumimoji="1" lang="ja-JP" altLang="en-US" dirty="0" smtClean="0"/>
              <a:t>ひのでフレアカタログ</a:t>
            </a:r>
            <a:endParaRPr lang="en-US" altLang="ja-JP" dirty="0" smtClean="0"/>
          </a:p>
          <a:p>
            <a:pPr lvl="1"/>
            <a:r>
              <a:rPr lang="ja-JP" altLang="en-US" dirty="0"/>
              <a:t>ひので打ち上げ後の全フレアのリスト</a:t>
            </a:r>
            <a:endParaRPr lang="en-US" altLang="ja-JP" dirty="0"/>
          </a:p>
          <a:p>
            <a:pPr lvl="1"/>
            <a:r>
              <a:rPr lang="en-US" altLang="ja-JP" dirty="0"/>
              <a:t>http://st4a.stelab.nagoya-u.ac.jp/hinode_flare/</a:t>
            </a:r>
          </a:p>
          <a:p>
            <a:endParaRPr kumimoji="1" lang="en-US" altLang="ja-JP" dirty="0"/>
          </a:p>
          <a:p>
            <a:r>
              <a:rPr lang="en-US" altLang="ja-JP" dirty="0" smtClean="0"/>
              <a:t>VSO</a:t>
            </a:r>
          </a:p>
          <a:p>
            <a:pPr lvl="1"/>
            <a:r>
              <a:rPr lang="en-US" altLang="ja-JP" dirty="0" smtClean="0"/>
              <a:t>Web</a:t>
            </a:r>
            <a:r>
              <a:rPr lang="ja-JP" altLang="en-US" dirty="0" smtClean="0"/>
              <a:t>から</a:t>
            </a:r>
            <a:r>
              <a:rPr lang="en-US" altLang="ja-JP" dirty="0" smtClean="0"/>
              <a:t>FITS</a:t>
            </a:r>
            <a:r>
              <a:rPr lang="ja-JP" altLang="en-US" dirty="0" smtClean="0"/>
              <a:t>データを検索・取得できる</a:t>
            </a:r>
            <a:endParaRPr lang="en-US" altLang="ja-JP" dirty="0" smtClean="0"/>
          </a:p>
          <a:p>
            <a:pPr lvl="1"/>
            <a:r>
              <a:rPr lang="en-US" altLang="ja-JP" dirty="0"/>
              <a:t>http://vso.nascom.nasa.gov/cgi-bin/search</a:t>
            </a:r>
            <a:endParaRPr lang="en-US" altLang="ja-JP" dirty="0" smtClean="0"/>
          </a:p>
          <a:p>
            <a:endParaRPr lang="en-US" altLang="ja-JP" dirty="0" smtClean="0"/>
          </a:p>
          <a:p>
            <a:endParaRPr kumimoji="1" lang="en-US" altLang="ja-JP" dirty="0" smtClean="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8</a:t>
            </a:fld>
            <a:endParaRPr lang="ja-JP" altLang="en-US" dirty="0"/>
          </a:p>
        </p:txBody>
      </p:sp>
    </p:spTree>
    <p:extLst>
      <p:ext uri="{BB962C8B-B14F-4D97-AF65-F5344CB8AC3E}">
        <p14:creationId xmlns:p14="http://schemas.microsoft.com/office/powerpoint/2010/main" val="159177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490066"/>
          </a:xfrm>
        </p:spPr>
        <p:txBody>
          <a:bodyPr>
            <a:normAutofit fontScale="90000"/>
          </a:bodyPr>
          <a:lstStyle/>
          <a:p>
            <a:r>
              <a:rPr lang="ja-JP" altLang="en-US" u="sng" dirty="0"/>
              <a:t>手順</a:t>
            </a:r>
            <a:r>
              <a:rPr kumimoji="1" lang="en-US" altLang="ja-JP" u="sng" dirty="0" smtClean="0"/>
              <a:t> 2</a:t>
            </a:r>
            <a:r>
              <a:rPr lang="ja-JP" altLang="en-US" u="sng" dirty="0"/>
              <a:t>　</a:t>
            </a:r>
            <a:r>
              <a:rPr lang="ja-JP" altLang="en-US" u="sng" dirty="0" smtClean="0"/>
              <a:t>ヘリオグの像</a:t>
            </a:r>
            <a:r>
              <a:rPr lang="ja-JP" altLang="en-US" u="sng" dirty="0"/>
              <a:t>合成</a:t>
            </a:r>
            <a:endParaRPr kumimoji="1" lang="ja-JP" altLang="en-US" u="sng" dirty="0"/>
          </a:p>
        </p:txBody>
      </p:sp>
      <p:sp>
        <p:nvSpPr>
          <p:cNvPr id="4" name="スライド番号プレースホルダー 3"/>
          <p:cNvSpPr>
            <a:spLocks noGrp="1"/>
          </p:cNvSpPr>
          <p:nvPr>
            <p:ph type="sldNum" sz="quarter" idx="12"/>
          </p:nvPr>
        </p:nvSpPr>
        <p:spPr/>
        <p:txBody>
          <a:bodyPr/>
          <a:lstStyle/>
          <a:p>
            <a:fld id="{CEE88F61-CD5C-416F-934D-A9914E3AA71A}" type="slidenum">
              <a:rPr lang="ja-JP" altLang="en-US" smtClean="0"/>
              <a:pPr/>
              <a:t>9</a:t>
            </a:fld>
            <a:endParaRPr lang="ja-JP" altLang="en-US" dirty="0"/>
          </a:p>
        </p:txBody>
      </p:sp>
      <p:sp>
        <p:nvSpPr>
          <p:cNvPr id="5" name="テキスト ボックス 4"/>
          <p:cNvSpPr txBox="1"/>
          <p:nvPr/>
        </p:nvSpPr>
        <p:spPr>
          <a:xfrm>
            <a:off x="323529" y="908720"/>
            <a:ext cx="8208912" cy="5262979"/>
          </a:xfrm>
          <a:prstGeom prst="rect">
            <a:avLst/>
          </a:prstGeom>
          <a:noFill/>
        </p:spPr>
        <p:txBody>
          <a:bodyPr wrap="square" rtlCol="0">
            <a:spAutoFit/>
          </a:bodyPr>
          <a:lstStyle/>
          <a:p>
            <a:r>
              <a:rPr lang="ja-JP" altLang="en-US" sz="2800" u="sng" dirty="0">
                <a:solidFill>
                  <a:srgbClr val="FFFF00"/>
                </a:solidFill>
              </a:rPr>
              <a:t>初心者</a:t>
            </a:r>
            <a:r>
              <a:rPr lang="ja-JP" altLang="en-US" sz="2800" u="sng" dirty="0" smtClean="0">
                <a:solidFill>
                  <a:srgbClr val="FFFF00"/>
                </a:solidFill>
              </a:rPr>
              <a:t>講習３の資料だけで導出できます</a:t>
            </a:r>
            <a:endParaRPr lang="en-US" altLang="ja-JP" sz="2800" u="sng" dirty="0" smtClean="0">
              <a:solidFill>
                <a:srgbClr val="FFFF00"/>
              </a:solidFill>
            </a:endParaRPr>
          </a:p>
          <a:p>
            <a:endParaRPr lang="en-US" altLang="ja-JP" sz="2800" dirty="0" smtClean="0"/>
          </a:p>
          <a:p>
            <a:r>
              <a:rPr lang="ja-JP" altLang="en-US" sz="2800" dirty="0" smtClean="0"/>
              <a:t>注意</a:t>
            </a:r>
            <a:r>
              <a:rPr lang="ja-JP" altLang="en-US" sz="2800" dirty="0"/>
              <a:t>すべき点</a:t>
            </a:r>
            <a:endParaRPr lang="en-US" altLang="ja-JP" sz="2800" dirty="0" smtClean="0"/>
          </a:p>
          <a:p>
            <a:r>
              <a:rPr lang="ja-JP" altLang="en-US" sz="2800" dirty="0"/>
              <a:t>１</a:t>
            </a:r>
            <a:r>
              <a:rPr lang="ja-JP" altLang="en-US" sz="2800" dirty="0" smtClean="0"/>
              <a:t>、フレアが無いことを確認して日時を決定</a:t>
            </a:r>
            <a:endParaRPr lang="en-US" altLang="ja-JP" sz="2800" dirty="0" smtClean="0"/>
          </a:p>
          <a:p>
            <a:r>
              <a:rPr lang="ja-JP" altLang="en-US" sz="2800" dirty="0" smtClean="0"/>
              <a:t>２、</a:t>
            </a:r>
            <a:r>
              <a:rPr lang="en-US" altLang="ja-JP" sz="2800" dirty="0" smtClean="0"/>
              <a:t>1</a:t>
            </a:r>
            <a:r>
              <a:rPr lang="ja-JP" altLang="en-US" sz="2800" dirty="0" smtClean="0"/>
              <a:t>秒ごとに像合成</a:t>
            </a:r>
            <a:endParaRPr lang="en-US" altLang="ja-JP" sz="2800" dirty="0"/>
          </a:p>
          <a:p>
            <a:r>
              <a:rPr lang="ja-JP" altLang="en-US" sz="2800" dirty="0" smtClean="0"/>
              <a:t>３、像合成プログラムは</a:t>
            </a:r>
            <a:r>
              <a:rPr lang="en-US" altLang="ja-JP" sz="2800" dirty="0" err="1" smtClean="0"/>
              <a:t>Koshix</a:t>
            </a:r>
            <a:r>
              <a:rPr lang="ja-JP" altLang="en-US" sz="2800" dirty="0" smtClean="0"/>
              <a:t>を使用</a:t>
            </a:r>
            <a:endParaRPr lang="en-US" altLang="ja-JP" sz="2800" dirty="0" smtClean="0"/>
          </a:p>
          <a:p>
            <a:r>
              <a:rPr lang="ja-JP" altLang="en-US" sz="2800" dirty="0" smtClean="0"/>
              <a:t>４、全面画像で像合成</a:t>
            </a:r>
            <a:endParaRPr lang="en-US" altLang="ja-JP" sz="2800" dirty="0" smtClean="0"/>
          </a:p>
          <a:p>
            <a:r>
              <a:rPr lang="ja-JP" altLang="en-US" sz="2800" dirty="0" smtClean="0"/>
              <a:t>５、像合成の目安：</a:t>
            </a:r>
            <a:r>
              <a:rPr lang="en-US" altLang="ja-JP" sz="2800" dirty="0" smtClean="0"/>
              <a:t>1200</a:t>
            </a:r>
            <a:r>
              <a:rPr lang="ja-JP" altLang="en-US" sz="2800" dirty="0" smtClean="0"/>
              <a:t>枚</a:t>
            </a:r>
            <a:r>
              <a:rPr lang="en-US" altLang="ja-JP" sz="2800" dirty="0" smtClean="0"/>
              <a:t>(</a:t>
            </a:r>
            <a:r>
              <a:rPr lang="ja-JP" altLang="en-US" sz="2800" dirty="0" smtClean="0"/>
              <a:t>約</a:t>
            </a:r>
            <a:r>
              <a:rPr lang="en-US" altLang="ja-JP" sz="2800" dirty="0" smtClean="0"/>
              <a:t>20</a:t>
            </a:r>
            <a:r>
              <a:rPr lang="ja-JP" altLang="en-US" sz="2800" dirty="0" smtClean="0"/>
              <a:t>分</a:t>
            </a:r>
            <a:r>
              <a:rPr lang="en-US" altLang="ja-JP" sz="2800" dirty="0" smtClean="0"/>
              <a:t>)</a:t>
            </a:r>
          </a:p>
          <a:p>
            <a:r>
              <a:rPr lang="ja-JP" altLang="en-US" sz="2800" dirty="0" smtClean="0"/>
              <a:t>６、スペクトルは２を仮定してもよい</a:t>
            </a:r>
            <a:endParaRPr lang="en-US" altLang="ja-JP" sz="2800" dirty="0" smtClean="0"/>
          </a:p>
          <a:p>
            <a:r>
              <a:rPr lang="ja-JP" altLang="en-US" sz="2800" dirty="0" smtClean="0"/>
              <a:t>７、</a:t>
            </a:r>
            <a:r>
              <a:rPr lang="en-US" altLang="ja-JP" sz="2800" dirty="0" smtClean="0"/>
              <a:t>1200</a:t>
            </a:r>
            <a:r>
              <a:rPr lang="ja-JP" altLang="en-US" sz="2800" dirty="0" smtClean="0"/>
              <a:t>枚の像造成には約</a:t>
            </a:r>
            <a:r>
              <a:rPr lang="en-US" altLang="ja-JP" sz="2800" dirty="0" smtClean="0"/>
              <a:t>1</a:t>
            </a:r>
            <a:r>
              <a:rPr lang="ja-JP" altLang="en-US" sz="2800" dirty="0" smtClean="0"/>
              <a:t>時間以上かかる。最初に短い時間で試して、うまくいきそうなら長時間像合成する</a:t>
            </a:r>
            <a:endParaRPr lang="en-US" altLang="ja-JP" sz="2800" dirty="0"/>
          </a:p>
        </p:txBody>
      </p:sp>
    </p:spTree>
    <p:extLst>
      <p:ext uri="{BB962C8B-B14F-4D97-AF65-F5344CB8AC3E}">
        <p14:creationId xmlns:p14="http://schemas.microsoft.com/office/powerpoint/2010/main" val="2098255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35679</TotalTime>
  <Words>1692</Words>
  <Application>Microsoft Office PowerPoint</Application>
  <PresentationFormat>画面に合わせる (4:3)</PresentationFormat>
  <Paragraphs>264</Paragraphs>
  <Slides>23</Slides>
  <Notes>4</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Group2　概要</vt:lpstr>
      <vt:lpstr>対象１: コロナ磁場</vt:lpstr>
      <vt:lpstr>熱制動放射の偏光メカニズム</vt:lpstr>
      <vt:lpstr>これまでの研究結果</vt:lpstr>
      <vt:lpstr>研究の目的</vt:lpstr>
      <vt:lpstr>手順 1　イベントの選択・確認</vt:lpstr>
      <vt:lpstr>イベントリスト・データ取得</vt:lpstr>
      <vt:lpstr>手順 2　ヘリオグの像合成</vt:lpstr>
      <vt:lpstr>偏波画像の注意事項</vt:lpstr>
      <vt:lpstr>手順 3　SDO衛星AIA</vt:lpstr>
      <vt:lpstr>手順 4, STEREO衛星の画像解析</vt:lpstr>
      <vt:lpstr>手順 4　STEREO/EUVIを使ったループトレース</vt:lpstr>
      <vt:lpstr>STEREO解析の注意点</vt:lpstr>
      <vt:lpstr>解析の実例</vt:lpstr>
      <vt:lpstr>磁場強度の見積もりの考え方</vt:lpstr>
      <vt:lpstr>手順 5　温度とエミッションメジャーの導出</vt:lpstr>
      <vt:lpstr>手順 6　AIAによる温度とEMの導出</vt:lpstr>
      <vt:lpstr>解析の実例</vt:lpstr>
      <vt:lpstr>手順６ プラズマβの導出</vt:lpstr>
      <vt:lpstr>議論したいこと</vt:lpstr>
      <vt:lpstr>対象2 彩層磁場</vt:lpstr>
      <vt:lpstr>方針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kazumasa</dc:creator>
  <cp:lastModifiedBy>kazumasa</cp:lastModifiedBy>
  <cp:revision>656</cp:revision>
  <cp:lastPrinted>2012-10-30T11:37:41Z</cp:lastPrinted>
  <dcterms:created xsi:type="dcterms:W3CDTF">2012-06-25T00:53:24Z</dcterms:created>
  <dcterms:modified xsi:type="dcterms:W3CDTF">2013-10-02T06:37:54Z</dcterms:modified>
</cp:coreProperties>
</file>