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67" r:id="rId4"/>
    <p:sldId id="266" r:id="rId5"/>
    <p:sldId id="264" r:id="rId6"/>
    <p:sldId id="259" r:id="rId7"/>
    <p:sldId id="260" r:id="rId8"/>
    <p:sldId id="261" r:id="rId9"/>
    <p:sldId id="262" r:id="rId10"/>
    <p:sldId id="273" r:id="rId11"/>
    <p:sldId id="268" r:id="rId12"/>
    <p:sldId id="263" r:id="rId13"/>
    <p:sldId id="278" r:id="rId14"/>
    <p:sldId id="281" r:id="rId15"/>
    <p:sldId id="282" r:id="rId16"/>
    <p:sldId id="279" r:id="rId17"/>
    <p:sldId id="280" r:id="rId18"/>
    <p:sldId id="265" r:id="rId19"/>
    <p:sldId id="283" r:id="rId20"/>
    <p:sldId id="284" r:id="rId21"/>
    <p:sldId id="285" r:id="rId22"/>
    <p:sldId id="288" r:id="rId23"/>
    <p:sldId id="287" r:id="rId24"/>
    <p:sldId id="289" r:id="rId25"/>
    <p:sldId id="291" r:id="rId26"/>
    <p:sldId id="290" r:id="rId27"/>
    <p:sldId id="271" r:id="rId28"/>
    <p:sldId id="286" r:id="rId29"/>
    <p:sldId id="275" r:id="rId30"/>
    <p:sldId id="269" r:id="rId31"/>
    <p:sldId id="270" r:id="rId32"/>
    <p:sldId id="274" r:id="rId33"/>
    <p:sldId id="292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1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tudy\&#37326;&#36794;&#23665;\AR_GR_ARG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altLang="en-US" sz="2800" dirty="0"/>
              <a:t>AR, </a:t>
            </a:r>
            <a:r>
              <a:rPr lang="en-US" altLang="en-US" sz="2800" dirty="0" smtClean="0"/>
              <a:t>G</a:t>
            </a:r>
            <a:r>
              <a:rPr lang="en-US" altLang="ja-JP" sz="2800" dirty="0" smtClean="0"/>
              <a:t>R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and GR/AR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'5e4'!$G$1</c:f>
              <c:strCache>
                <c:ptCount val="1"/>
                <c:pt idx="0">
                  <c:v>AR/year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'5e4'!$G$2:$G$43</c:f>
              <c:numCache>
                <c:formatCode>General</c:formatCode>
                <c:ptCount val="42"/>
                <c:pt idx="0">
                  <c:v>331</c:v>
                </c:pt>
                <c:pt idx="1">
                  <c:v>220</c:v>
                </c:pt>
                <c:pt idx="2">
                  <c:v>144</c:v>
                </c:pt>
                <c:pt idx="3">
                  <c:v>91</c:v>
                </c:pt>
                <c:pt idx="4">
                  <c:v>82</c:v>
                </c:pt>
                <c:pt idx="5">
                  <c:v>208</c:v>
                </c:pt>
                <c:pt idx="6">
                  <c:v>360</c:v>
                </c:pt>
                <c:pt idx="7">
                  <c:v>470</c:v>
                </c:pt>
                <c:pt idx="8">
                  <c:v>472</c:v>
                </c:pt>
                <c:pt idx="9">
                  <c:v>514</c:v>
                </c:pt>
                <c:pt idx="10">
                  <c:v>387</c:v>
                </c:pt>
                <c:pt idx="11">
                  <c:v>251</c:v>
                </c:pt>
                <c:pt idx="12">
                  <c:v>148</c:v>
                </c:pt>
                <c:pt idx="13">
                  <c:v>123</c:v>
                </c:pt>
                <c:pt idx="14">
                  <c:v>67</c:v>
                </c:pt>
                <c:pt idx="15">
                  <c:v>39</c:v>
                </c:pt>
                <c:pt idx="16">
                  <c:v>19</c:v>
                </c:pt>
                <c:pt idx="17">
                  <c:v>63</c:v>
                </c:pt>
                <c:pt idx="18">
                  <c:v>159</c:v>
                </c:pt>
                <c:pt idx="19">
                  <c:v>280</c:v>
                </c:pt>
                <c:pt idx="20">
                  <c:v>275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'5e4'!$K$1</c:f>
              <c:strCache>
                <c:ptCount val="1"/>
                <c:pt idx="0">
                  <c:v>GR/year*10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'5e4'!$K$2:$K$43</c:f>
              <c:numCache>
                <c:formatCode>General</c:formatCode>
                <c:ptCount val="42"/>
                <c:pt idx="0">
                  <c:v>190</c:v>
                </c:pt>
                <c:pt idx="1">
                  <c:v>70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50</c:v>
                </c:pt>
                <c:pt idx="6">
                  <c:v>170</c:v>
                </c:pt>
                <c:pt idx="7">
                  <c:v>300</c:v>
                </c:pt>
                <c:pt idx="8">
                  <c:v>250</c:v>
                </c:pt>
                <c:pt idx="9">
                  <c:v>440</c:v>
                </c:pt>
                <c:pt idx="10">
                  <c:v>330</c:v>
                </c:pt>
                <c:pt idx="11">
                  <c:v>180</c:v>
                </c:pt>
                <c:pt idx="12">
                  <c:v>150</c:v>
                </c:pt>
                <c:pt idx="13">
                  <c:v>80</c:v>
                </c:pt>
                <c:pt idx="14">
                  <c:v>70</c:v>
                </c:pt>
                <c:pt idx="15">
                  <c:v>10</c:v>
                </c:pt>
                <c:pt idx="16">
                  <c:v>0</c:v>
                </c:pt>
                <c:pt idx="17">
                  <c:v>10</c:v>
                </c:pt>
                <c:pt idx="18">
                  <c:v>60</c:v>
                </c:pt>
                <c:pt idx="19">
                  <c:v>140</c:v>
                </c:pt>
                <c:pt idx="20">
                  <c:v>130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'5e4'!$M$1</c:f>
              <c:strCache>
                <c:ptCount val="1"/>
                <c:pt idx="0">
                  <c:v>GR/AR*2000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'5e4'!$M$2:$M$43</c:f>
              <c:numCache>
                <c:formatCode>General</c:formatCode>
                <c:ptCount val="42"/>
                <c:pt idx="0">
                  <c:v>114.80362537764351</c:v>
                </c:pt>
                <c:pt idx="1">
                  <c:v>63.636363636363633</c:v>
                </c:pt>
                <c:pt idx="2">
                  <c:v>0</c:v>
                </c:pt>
                <c:pt idx="3">
                  <c:v>0</c:v>
                </c:pt>
                <c:pt idx="4">
                  <c:v>48.780487804878049</c:v>
                </c:pt>
                <c:pt idx="5">
                  <c:v>48.07692307692308</c:v>
                </c:pt>
                <c:pt idx="6">
                  <c:v>94.444444444444443</c:v>
                </c:pt>
                <c:pt idx="7">
                  <c:v>127.6595744680851</c:v>
                </c:pt>
                <c:pt idx="8">
                  <c:v>105.93220338983051</c:v>
                </c:pt>
                <c:pt idx="9">
                  <c:v>171.20622568093384</c:v>
                </c:pt>
                <c:pt idx="10">
                  <c:v>170.54263565891472</c:v>
                </c:pt>
                <c:pt idx="11">
                  <c:v>143.42629482071715</c:v>
                </c:pt>
                <c:pt idx="12">
                  <c:v>202.70270270270271</c:v>
                </c:pt>
                <c:pt idx="13">
                  <c:v>130.08130081300814</c:v>
                </c:pt>
                <c:pt idx="14">
                  <c:v>208.955223880597</c:v>
                </c:pt>
                <c:pt idx="15">
                  <c:v>51.282051282051277</c:v>
                </c:pt>
                <c:pt idx="16">
                  <c:v>0</c:v>
                </c:pt>
                <c:pt idx="17">
                  <c:v>31.746031746031743</c:v>
                </c:pt>
                <c:pt idx="18">
                  <c:v>75.471698113207538</c:v>
                </c:pt>
                <c:pt idx="19">
                  <c:v>100</c:v>
                </c:pt>
                <c:pt idx="20">
                  <c:v>94.545454545454547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22720"/>
        <c:axId val="73424256"/>
      </c:lineChart>
      <c:dateAx>
        <c:axId val="7342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73424256"/>
        <c:crosses val="autoZero"/>
        <c:auto val="0"/>
        <c:lblOffset val="100"/>
        <c:baseTimeUnit val="days"/>
      </c:dateAx>
      <c:valAx>
        <c:axId val="7342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7342272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altLang="en-US" sz="2800"/>
              <a:t>AR, GR and GR/AR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'1e5'!$G$1</c:f>
              <c:strCache>
                <c:ptCount val="1"/>
                <c:pt idx="0">
                  <c:v>AR/year</c:v>
                </c:pt>
              </c:strCache>
            </c:strRef>
          </c:tx>
          <c:marker>
            <c:symbol val="none"/>
          </c:marker>
          <c:cat>
            <c:numRef>
              <c:f>'1e5'!$F$2:$F$43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'1e5'!$G$2:$G$43</c:f>
              <c:numCache>
                <c:formatCode>General</c:formatCode>
                <c:ptCount val="42"/>
                <c:pt idx="0">
                  <c:v>331</c:v>
                </c:pt>
                <c:pt idx="1">
                  <c:v>220</c:v>
                </c:pt>
                <c:pt idx="2">
                  <c:v>144</c:v>
                </c:pt>
                <c:pt idx="3">
                  <c:v>91</c:v>
                </c:pt>
                <c:pt idx="4">
                  <c:v>82</c:v>
                </c:pt>
                <c:pt idx="5">
                  <c:v>208</c:v>
                </c:pt>
                <c:pt idx="6">
                  <c:v>360</c:v>
                </c:pt>
                <c:pt idx="7">
                  <c:v>470</c:v>
                </c:pt>
                <c:pt idx="8">
                  <c:v>472</c:v>
                </c:pt>
                <c:pt idx="9">
                  <c:v>514</c:v>
                </c:pt>
                <c:pt idx="10">
                  <c:v>387</c:v>
                </c:pt>
                <c:pt idx="11">
                  <c:v>251</c:v>
                </c:pt>
                <c:pt idx="12">
                  <c:v>148</c:v>
                </c:pt>
                <c:pt idx="13">
                  <c:v>123</c:v>
                </c:pt>
                <c:pt idx="14">
                  <c:v>67</c:v>
                </c:pt>
                <c:pt idx="15">
                  <c:v>39</c:v>
                </c:pt>
                <c:pt idx="16">
                  <c:v>19</c:v>
                </c:pt>
                <c:pt idx="17">
                  <c:v>63</c:v>
                </c:pt>
                <c:pt idx="18">
                  <c:v>159</c:v>
                </c:pt>
                <c:pt idx="19">
                  <c:v>280</c:v>
                </c:pt>
                <c:pt idx="20">
                  <c:v>275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'1e5'!$I$1</c:f>
              <c:strCache>
                <c:ptCount val="1"/>
                <c:pt idx="0">
                  <c:v>GR/year*10</c:v>
                </c:pt>
              </c:strCache>
            </c:strRef>
          </c:tx>
          <c:marker>
            <c:symbol val="none"/>
          </c:marker>
          <c:cat>
            <c:numRef>
              <c:f>'1e5'!$F$2:$F$43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'1e5'!$I$2:$I$43</c:f>
              <c:numCache>
                <c:formatCode>General</c:formatCode>
                <c:ptCount val="42"/>
                <c:pt idx="0">
                  <c:v>120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40</c:v>
                </c:pt>
                <c:pt idx="6">
                  <c:v>70</c:v>
                </c:pt>
                <c:pt idx="7">
                  <c:v>180</c:v>
                </c:pt>
                <c:pt idx="8">
                  <c:v>160</c:v>
                </c:pt>
                <c:pt idx="9">
                  <c:v>210</c:v>
                </c:pt>
                <c:pt idx="10">
                  <c:v>240</c:v>
                </c:pt>
                <c:pt idx="11">
                  <c:v>160</c:v>
                </c:pt>
                <c:pt idx="12">
                  <c:v>100</c:v>
                </c:pt>
                <c:pt idx="13">
                  <c:v>120</c:v>
                </c:pt>
                <c:pt idx="14">
                  <c:v>30</c:v>
                </c:pt>
                <c:pt idx="15">
                  <c:v>10</c:v>
                </c:pt>
                <c:pt idx="16">
                  <c:v>0</c:v>
                </c:pt>
                <c:pt idx="17">
                  <c:v>0</c:v>
                </c:pt>
                <c:pt idx="18">
                  <c:v>10</c:v>
                </c:pt>
                <c:pt idx="19">
                  <c:v>90</c:v>
                </c:pt>
                <c:pt idx="20">
                  <c:v>70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'1e5'!$K$1</c:f>
              <c:strCache>
                <c:ptCount val="1"/>
                <c:pt idx="0">
                  <c:v>GR/AR*2000</c:v>
                </c:pt>
              </c:strCache>
            </c:strRef>
          </c:tx>
          <c:marker>
            <c:symbol val="none"/>
          </c:marker>
          <c:cat>
            <c:numRef>
              <c:f>'1e5'!$F$2:$F$43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'1e5'!$K$2:$K$43</c:f>
              <c:numCache>
                <c:formatCode>General</c:formatCode>
                <c:ptCount val="42"/>
                <c:pt idx="0">
                  <c:v>72.507552870090635</c:v>
                </c:pt>
                <c:pt idx="1">
                  <c:v>45.454545454545453</c:v>
                </c:pt>
                <c:pt idx="2">
                  <c:v>0</c:v>
                </c:pt>
                <c:pt idx="3">
                  <c:v>0</c:v>
                </c:pt>
                <c:pt idx="4">
                  <c:v>24.390243902439025</c:v>
                </c:pt>
                <c:pt idx="5">
                  <c:v>38.461538461538467</c:v>
                </c:pt>
                <c:pt idx="6">
                  <c:v>38.888888888888893</c:v>
                </c:pt>
                <c:pt idx="7">
                  <c:v>76.59574468085107</c:v>
                </c:pt>
                <c:pt idx="8">
                  <c:v>67.79661016949153</c:v>
                </c:pt>
                <c:pt idx="9">
                  <c:v>81.712062256809347</c:v>
                </c:pt>
                <c:pt idx="10">
                  <c:v>124.03100775193798</c:v>
                </c:pt>
                <c:pt idx="11">
                  <c:v>127.49003984063745</c:v>
                </c:pt>
                <c:pt idx="12">
                  <c:v>135.13513513513513</c:v>
                </c:pt>
                <c:pt idx="13">
                  <c:v>195.1219512195122</c:v>
                </c:pt>
                <c:pt idx="14">
                  <c:v>89.552238805970148</c:v>
                </c:pt>
                <c:pt idx="15">
                  <c:v>51.282051282051277</c:v>
                </c:pt>
                <c:pt idx="16">
                  <c:v>0</c:v>
                </c:pt>
                <c:pt idx="17">
                  <c:v>0</c:v>
                </c:pt>
                <c:pt idx="18">
                  <c:v>12.578616352201259</c:v>
                </c:pt>
                <c:pt idx="19">
                  <c:v>64.285714285714278</c:v>
                </c:pt>
                <c:pt idx="20">
                  <c:v>50.909090909090914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81024"/>
        <c:axId val="64025344"/>
      </c:lineChart>
      <c:dateAx>
        <c:axId val="104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64025344"/>
        <c:crosses val="autoZero"/>
        <c:auto val="0"/>
        <c:lblOffset val="100"/>
        <c:baseTimeUnit val="days"/>
      </c:dateAx>
      <c:valAx>
        <c:axId val="64025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10481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altLang="en-US" sz="2000"/>
              <a:t>AR, GR and GR/AR for southern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'5e4'!$P$1</c:f>
              <c:strCache>
                <c:ptCount val="1"/>
                <c:pt idx="0">
                  <c:v>AR_s/year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'5e4'!$P$2:$P$43</c:f>
              <c:numCache>
                <c:formatCode>General</c:formatCode>
                <c:ptCount val="42"/>
                <c:pt idx="0">
                  <c:v>175</c:v>
                </c:pt>
                <c:pt idx="1">
                  <c:v>110</c:v>
                </c:pt>
                <c:pt idx="2">
                  <c:v>92</c:v>
                </c:pt>
                <c:pt idx="3">
                  <c:v>40</c:v>
                </c:pt>
                <c:pt idx="4">
                  <c:v>38</c:v>
                </c:pt>
                <c:pt idx="5">
                  <c:v>105</c:v>
                </c:pt>
                <c:pt idx="6">
                  <c:v>159</c:v>
                </c:pt>
                <c:pt idx="7">
                  <c:v>232</c:v>
                </c:pt>
                <c:pt idx="8">
                  <c:v>229</c:v>
                </c:pt>
                <c:pt idx="9">
                  <c:v>259</c:v>
                </c:pt>
                <c:pt idx="10">
                  <c:v>215</c:v>
                </c:pt>
                <c:pt idx="11">
                  <c:v>164</c:v>
                </c:pt>
                <c:pt idx="12">
                  <c:v>91</c:v>
                </c:pt>
                <c:pt idx="13">
                  <c:v>83</c:v>
                </c:pt>
                <c:pt idx="14">
                  <c:v>55</c:v>
                </c:pt>
                <c:pt idx="15">
                  <c:v>28</c:v>
                </c:pt>
                <c:pt idx="16">
                  <c:v>10</c:v>
                </c:pt>
                <c:pt idx="17">
                  <c:v>26</c:v>
                </c:pt>
                <c:pt idx="18">
                  <c:v>57</c:v>
                </c:pt>
                <c:pt idx="19">
                  <c:v>112</c:v>
                </c:pt>
                <c:pt idx="20">
                  <c:v>137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'5e4'!$R$1</c:f>
              <c:strCache>
                <c:ptCount val="1"/>
                <c:pt idx="0">
                  <c:v>GR_s/year*10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'5e4'!$R$2:$R$43</c:f>
              <c:numCache>
                <c:formatCode>General</c:formatCode>
                <c:ptCount val="42"/>
                <c:pt idx="0">
                  <c:v>140</c:v>
                </c:pt>
                <c:pt idx="1">
                  <c:v>20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40</c:v>
                </c:pt>
                <c:pt idx="6">
                  <c:v>40</c:v>
                </c:pt>
                <c:pt idx="7">
                  <c:v>160</c:v>
                </c:pt>
                <c:pt idx="8">
                  <c:v>90</c:v>
                </c:pt>
                <c:pt idx="9">
                  <c:v>260</c:v>
                </c:pt>
                <c:pt idx="10">
                  <c:v>180</c:v>
                </c:pt>
                <c:pt idx="11">
                  <c:v>80</c:v>
                </c:pt>
                <c:pt idx="12">
                  <c:v>80</c:v>
                </c:pt>
                <c:pt idx="13">
                  <c:v>60</c:v>
                </c:pt>
                <c:pt idx="14">
                  <c:v>70</c:v>
                </c:pt>
                <c:pt idx="15">
                  <c:v>10</c:v>
                </c:pt>
                <c:pt idx="16">
                  <c:v>0</c:v>
                </c:pt>
                <c:pt idx="17">
                  <c:v>0</c:v>
                </c:pt>
                <c:pt idx="18">
                  <c:v>10</c:v>
                </c:pt>
                <c:pt idx="19">
                  <c:v>30</c:v>
                </c:pt>
                <c:pt idx="20">
                  <c:v>80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'5e4'!$V$1</c:f>
              <c:strCache>
                <c:ptCount val="1"/>
                <c:pt idx="0">
                  <c:v>GR_s/AR_s*1000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'5e4'!$V$2:$V$43</c:f>
              <c:numCache>
                <c:formatCode>General</c:formatCode>
                <c:ptCount val="42"/>
                <c:pt idx="0">
                  <c:v>80</c:v>
                </c:pt>
                <c:pt idx="1">
                  <c:v>18.18181818181818</c:v>
                </c:pt>
                <c:pt idx="2">
                  <c:v>0</c:v>
                </c:pt>
                <c:pt idx="3">
                  <c:v>0</c:v>
                </c:pt>
                <c:pt idx="4">
                  <c:v>52.631578947368418</c:v>
                </c:pt>
                <c:pt idx="5">
                  <c:v>38.095238095238102</c:v>
                </c:pt>
                <c:pt idx="6">
                  <c:v>25.157232704402517</c:v>
                </c:pt>
                <c:pt idx="7">
                  <c:v>68.965517241379303</c:v>
                </c:pt>
                <c:pt idx="8">
                  <c:v>39.301310043668124</c:v>
                </c:pt>
                <c:pt idx="9">
                  <c:v>100.38610038610038</c:v>
                </c:pt>
                <c:pt idx="10">
                  <c:v>83.720930232558132</c:v>
                </c:pt>
                <c:pt idx="11">
                  <c:v>48.780487804878049</c:v>
                </c:pt>
                <c:pt idx="12">
                  <c:v>87.912087912087912</c:v>
                </c:pt>
                <c:pt idx="13">
                  <c:v>72.289156626506028</c:v>
                </c:pt>
                <c:pt idx="14">
                  <c:v>127.27272727272727</c:v>
                </c:pt>
                <c:pt idx="15">
                  <c:v>35.714285714285715</c:v>
                </c:pt>
                <c:pt idx="16">
                  <c:v>0</c:v>
                </c:pt>
                <c:pt idx="17">
                  <c:v>0</c:v>
                </c:pt>
                <c:pt idx="18">
                  <c:v>17.543859649122805</c:v>
                </c:pt>
                <c:pt idx="19">
                  <c:v>26.785714285714285</c:v>
                </c:pt>
                <c:pt idx="20">
                  <c:v>58.394160583941606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26848"/>
        <c:axId val="81733120"/>
      </c:lineChart>
      <c:dateAx>
        <c:axId val="8172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1733120"/>
        <c:crosses val="autoZero"/>
        <c:auto val="0"/>
        <c:lblOffset val="100"/>
        <c:baseTimeUnit val="days"/>
      </c:dateAx>
      <c:valAx>
        <c:axId val="8173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172684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altLang="en-US" sz="2000"/>
              <a:t>AR, GR and GR/AR for northern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'5e4'!$O$1</c:f>
              <c:strCache>
                <c:ptCount val="1"/>
                <c:pt idx="0">
                  <c:v>AR_n/year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'5e4'!$O$2:$O$43</c:f>
              <c:numCache>
                <c:formatCode>General</c:formatCode>
                <c:ptCount val="42"/>
                <c:pt idx="0">
                  <c:v>158</c:v>
                </c:pt>
                <c:pt idx="1">
                  <c:v>112</c:v>
                </c:pt>
                <c:pt idx="2">
                  <c:v>55</c:v>
                </c:pt>
                <c:pt idx="3">
                  <c:v>53</c:v>
                </c:pt>
                <c:pt idx="4">
                  <c:v>45</c:v>
                </c:pt>
                <c:pt idx="5">
                  <c:v>105</c:v>
                </c:pt>
                <c:pt idx="6">
                  <c:v>204</c:v>
                </c:pt>
                <c:pt idx="7">
                  <c:v>239</c:v>
                </c:pt>
                <c:pt idx="8">
                  <c:v>245</c:v>
                </c:pt>
                <c:pt idx="9">
                  <c:v>255</c:v>
                </c:pt>
                <c:pt idx="10">
                  <c:v>175</c:v>
                </c:pt>
                <c:pt idx="11">
                  <c:v>86</c:v>
                </c:pt>
                <c:pt idx="12">
                  <c:v>59</c:v>
                </c:pt>
                <c:pt idx="13">
                  <c:v>40</c:v>
                </c:pt>
                <c:pt idx="14">
                  <c:v>13</c:v>
                </c:pt>
                <c:pt idx="15">
                  <c:v>11</c:v>
                </c:pt>
                <c:pt idx="16">
                  <c:v>9</c:v>
                </c:pt>
                <c:pt idx="17">
                  <c:v>37</c:v>
                </c:pt>
                <c:pt idx="18">
                  <c:v>103</c:v>
                </c:pt>
                <c:pt idx="19">
                  <c:v>168</c:v>
                </c:pt>
                <c:pt idx="20">
                  <c:v>141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'5e4'!$Q$1</c:f>
              <c:strCache>
                <c:ptCount val="1"/>
                <c:pt idx="0">
                  <c:v>GR_n/year*10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'5e4'!$Q$2:$Q$43</c:f>
              <c:numCache>
                <c:formatCode>General</c:formatCode>
                <c:ptCount val="42"/>
                <c:pt idx="0">
                  <c:v>50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</c:v>
                </c:pt>
                <c:pt idx="6">
                  <c:v>130</c:v>
                </c:pt>
                <c:pt idx="7">
                  <c:v>140</c:v>
                </c:pt>
                <c:pt idx="8">
                  <c:v>160</c:v>
                </c:pt>
                <c:pt idx="9">
                  <c:v>180</c:v>
                </c:pt>
                <c:pt idx="10">
                  <c:v>150</c:v>
                </c:pt>
                <c:pt idx="11">
                  <c:v>100</c:v>
                </c:pt>
                <c:pt idx="12">
                  <c:v>70</c:v>
                </c:pt>
                <c:pt idx="13">
                  <c:v>20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10</c:v>
                </c:pt>
                <c:pt idx="18">
                  <c:v>50</c:v>
                </c:pt>
                <c:pt idx="19">
                  <c:v>110</c:v>
                </c:pt>
                <c:pt idx="20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'5e4'!$T$1</c:f>
              <c:strCache>
                <c:ptCount val="1"/>
                <c:pt idx="0">
                  <c:v>GR_n/AR_n*1000</c:v>
                </c:pt>
              </c:strCache>
            </c:strRef>
          </c:tx>
          <c:marker>
            <c:symbol val="none"/>
          </c:marker>
          <c:cat>
            <c:numRef>
              <c:f>'5e4'!$F$2:$F$43</c:f>
              <c:numCache>
                <c:formatCode>General</c:formatCode>
                <c:ptCount val="4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'5e4'!$T$2:$T$43</c:f>
              <c:numCache>
                <c:formatCode>General</c:formatCode>
                <c:ptCount val="42"/>
                <c:pt idx="0">
                  <c:v>31.645569620253166</c:v>
                </c:pt>
                <c:pt idx="1">
                  <c:v>44.642857142857146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9.5238095238095255</c:v>
                </c:pt>
                <c:pt idx="6">
                  <c:v>63.725490196078425</c:v>
                </c:pt>
                <c:pt idx="7">
                  <c:v>58.577405857740587</c:v>
                </c:pt>
                <c:pt idx="8">
                  <c:v>65.306122448979593</c:v>
                </c:pt>
                <c:pt idx="9">
                  <c:v>70.588235294117652</c:v>
                </c:pt>
                <c:pt idx="10">
                  <c:v>85.714285714285708</c:v>
                </c:pt>
                <c:pt idx="11">
                  <c:v>116.27906976744185</c:v>
                </c:pt>
                <c:pt idx="12">
                  <c:v>118.64406779661017</c:v>
                </c:pt>
                <c:pt idx="13">
                  <c:v>50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27.027027027027028</c:v>
                </c:pt>
                <c:pt idx="18">
                  <c:v>48.543689320388346</c:v>
                </c:pt>
                <c:pt idx="19">
                  <c:v>65.476190476190482</c:v>
                </c:pt>
                <c:pt idx="20">
                  <c:v>35.460992907801419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877248"/>
        <c:axId val="82051840"/>
      </c:lineChart>
      <c:dateAx>
        <c:axId val="8187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2051840"/>
        <c:crosses val="autoZero"/>
        <c:auto val="0"/>
        <c:lblOffset val="100"/>
        <c:baseTimeUnit val="days"/>
      </c:dateAx>
      <c:valAx>
        <c:axId val="8205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8187724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altLang="en-US" sz="2800"/>
              <a:t>GR / AR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'5e4'!$L$1</c:f>
              <c:strCache>
                <c:ptCount val="1"/>
                <c:pt idx="0">
                  <c:v>GR/AR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</c:marker>
          <c:trendline>
            <c:spPr>
              <a:ln w="28575"/>
            </c:spPr>
            <c:trendlineType val="linear"/>
            <c:dispRSqr val="0"/>
            <c:dispEq val="0"/>
          </c:trendline>
          <c:xVal>
            <c:numRef>
              <c:f>'5e4'!$G$2:$G$43</c:f>
              <c:numCache>
                <c:formatCode>General</c:formatCode>
                <c:ptCount val="42"/>
                <c:pt idx="0">
                  <c:v>331</c:v>
                </c:pt>
                <c:pt idx="1">
                  <c:v>220</c:v>
                </c:pt>
                <c:pt idx="2">
                  <c:v>144</c:v>
                </c:pt>
                <c:pt idx="3">
                  <c:v>91</c:v>
                </c:pt>
                <c:pt idx="4">
                  <c:v>82</c:v>
                </c:pt>
                <c:pt idx="5">
                  <c:v>208</c:v>
                </c:pt>
                <c:pt idx="6">
                  <c:v>360</c:v>
                </c:pt>
                <c:pt idx="7">
                  <c:v>470</c:v>
                </c:pt>
                <c:pt idx="8">
                  <c:v>472</c:v>
                </c:pt>
                <c:pt idx="9">
                  <c:v>514</c:v>
                </c:pt>
                <c:pt idx="10">
                  <c:v>387</c:v>
                </c:pt>
                <c:pt idx="11">
                  <c:v>251</c:v>
                </c:pt>
                <c:pt idx="12">
                  <c:v>148</c:v>
                </c:pt>
                <c:pt idx="13">
                  <c:v>123</c:v>
                </c:pt>
                <c:pt idx="14">
                  <c:v>67</c:v>
                </c:pt>
                <c:pt idx="15">
                  <c:v>39</c:v>
                </c:pt>
                <c:pt idx="16">
                  <c:v>19</c:v>
                </c:pt>
                <c:pt idx="17">
                  <c:v>63</c:v>
                </c:pt>
                <c:pt idx="18">
                  <c:v>159</c:v>
                </c:pt>
                <c:pt idx="19">
                  <c:v>280</c:v>
                </c:pt>
                <c:pt idx="20">
                  <c:v>275</c:v>
                </c:pt>
              </c:numCache>
            </c:numRef>
          </c:xVal>
          <c:yVal>
            <c:numRef>
              <c:f>'5e4'!$L$2:$L$43</c:f>
              <c:numCache>
                <c:formatCode>General</c:formatCode>
                <c:ptCount val="42"/>
                <c:pt idx="0">
                  <c:v>5.7401812688821753E-2</c:v>
                </c:pt>
                <c:pt idx="1">
                  <c:v>3.1818181818181815E-2</c:v>
                </c:pt>
                <c:pt idx="2">
                  <c:v>0</c:v>
                </c:pt>
                <c:pt idx="3">
                  <c:v>0</c:v>
                </c:pt>
                <c:pt idx="4">
                  <c:v>2.4390243902439025E-2</c:v>
                </c:pt>
                <c:pt idx="5">
                  <c:v>2.403846153846154E-2</c:v>
                </c:pt>
                <c:pt idx="6">
                  <c:v>4.7222222222222221E-2</c:v>
                </c:pt>
                <c:pt idx="7">
                  <c:v>6.3829787234042548E-2</c:v>
                </c:pt>
                <c:pt idx="8">
                  <c:v>5.2966101694915252E-2</c:v>
                </c:pt>
                <c:pt idx="9">
                  <c:v>8.5603112840466927E-2</c:v>
                </c:pt>
                <c:pt idx="10">
                  <c:v>8.5271317829457363E-2</c:v>
                </c:pt>
                <c:pt idx="11">
                  <c:v>7.1713147410358571E-2</c:v>
                </c:pt>
                <c:pt idx="12">
                  <c:v>0.10135135135135136</c:v>
                </c:pt>
                <c:pt idx="13">
                  <c:v>6.5040650406504072E-2</c:v>
                </c:pt>
                <c:pt idx="14">
                  <c:v>0.1044776119402985</c:v>
                </c:pt>
                <c:pt idx="15">
                  <c:v>2.564102564102564E-2</c:v>
                </c:pt>
                <c:pt idx="16">
                  <c:v>0</c:v>
                </c:pt>
                <c:pt idx="17">
                  <c:v>1.5873015873015872E-2</c:v>
                </c:pt>
                <c:pt idx="18">
                  <c:v>3.7735849056603772E-2</c:v>
                </c:pt>
                <c:pt idx="19">
                  <c:v>0.05</c:v>
                </c:pt>
                <c:pt idx="20">
                  <c:v>4.7272727272727272E-2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108032"/>
        <c:axId val="86348928"/>
      </c:scatterChart>
      <c:valAx>
        <c:axId val="86108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/>
                  <a:t>AR number /year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86348928"/>
        <c:crosses val="autoZero"/>
        <c:crossBetween val="midCat"/>
      </c:valAx>
      <c:valAx>
        <c:axId val="86348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/>
                  <a:t>GR / 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86108032"/>
        <c:crosses val="autoZero"/>
        <c:crossBetween val="midCat"/>
      </c:valAx>
      <c:spPr>
        <a:ln w="28575"/>
      </c:spPr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altLang="en-US" sz="2800"/>
              <a:t>GR/AR (without 2002-2007)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</c:marker>
          <c:trendline>
            <c:spPr>
              <a:ln w="28575"/>
            </c:spPr>
            <c:trendlineType val="linear"/>
            <c:dispRSqr val="0"/>
            <c:dispEq val="1"/>
            <c:trendlineLbl>
              <c:layout>
                <c:manualLayout>
                  <c:x val="-0.13346128608923885"/>
                  <c:y val="-2.554425488480606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ja-JP"/>
                </a:p>
              </c:txPr>
            </c:trendlineLbl>
          </c:trendline>
          <c:xVal>
            <c:numRef>
              <c:f>('5e4'!$G$2:$G$10,'5e4'!$G$17:$G$22)</c:f>
              <c:numCache>
                <c:formatCode>General</c:formatCode>
                <c:ptCount val="15"/>
                <c:pt idx="0">
                  <c:v>331</c:v>
                </c:pt>
                <c:pt idx="1">
                  <c:v>220</c:v>
                </c:pt>
                <c:pt idx="2">
                  <c:v>144</c:v>
                </c:pt>
                <c:pt idx="3">
                  <c:v>91</c:v>
                </c:pt>
                <c:pt idx="4">
                  <c:v>82</c:v>
                </c:pt>
                <c:pt idx="5">
                  <c:v>208</c:v>
                </c:pt>
                <c:pt idx="6">
                  <c:v>360</c:v>
                </c:pt>
                <c:pt idx="7">
                  <c:v>470</c:v>
                </c:pt>
                <c:pt idx="8">
                  <c:v>472</c:v>
                </c:pt>
                <c:pt idx="9">
                  <c:v>39</c:v>
                </c:pt>
                <c:pt idx="10">
                  <c:v>19</c:v>
                </c:pt>
                <c:pt idx="11">
                  <c:v>63</c:v>
                </c:pt>
                <c:pt idx="12">
                  <c:v>159</c:v>
                </c:pt>
                <c:pt idx="13">
                  <c:v>280</c:v>
                </c:pt>
                <c:pt idx="14">
                  <c:v>275</c:v>
                </c:pt>
              </c:numCache>
            </c:numRef>
          </c:xVal>
          <c:yVal>
            <c:numRef>
              <c:f>('5e4'!$L$2:$L$10,'5e4'!$L$17:$L$22)</c:f>
              <c:numCache>
                <c:formatCode>General</c:formatCode>
                <c:ptCount val="15"/>
                <c:pt idx="0">
                  <c:v>5.7401812688821753E-2</c:v>
                </c:pt>
                <c:pt idx="1">
                  <c:v>3.1818181818181815E-2</c:v>
                </c:pt>
                <c:pt idx="2">
                  <c:v>0</c:v>
                </c:pt>
                <c:pt idx="3">
                  <c:v>0</c:v>
                </c:pt>
                <c:pt idx="4">
                  <c:v>2.4390243902439025E-2</c:v>
                </c:pt>
                <c:pt idx="5">
                  <c:v>2.403846153846154E-2</c:v>
                </c:pt>
                <c:pt idx="6">
                  <c:v>4.7222222222222221E-2</c:v>
                </c:pt>
                <c:pt idx="7">
                  <c:v>6.3829787234042548E-2</c:v>
                </c:pt>
                <c:pt idx="8">
                  <c:v>5.2966101694915252E-2</c:v>
                </c:pt>
                <c:pt idx="9">
                  <c:v>2.564102564102564E-2</c:v>
                </c:pt>
                <c:pt idx="10">
                  <c:v>0</c:v>
                </c:pt>
                <c:pt idx="11">
                  <c:v>1.5873015873015872E-2</c:v>
                </c:pt>
                <c:pt idx="12">
                  <c:v>3.7735849056603772E-2</c:v>
                </c:pt>
                <c:pt idx="13">
                  <c:v>0.05</c:v>
                </c:pt>
                <c:pt idx="14">
                  <c:v>4.7272727272727272E-2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29024"/>
        <c:axId val="88930944"/>
      </c:scatterChart>
      <c:valAx>
        <c:axId val="88929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/>
                  <a:t>AR number /year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88930944"/>
        <c:crosses val="autoZero"/>
        <c:crossBetween val="midCat"/>
      </c:valAx>
      <c:valAx>
        <c:axId val="88930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 dirty="0" smtClean="0"/>
                  <a:t>GR / AR</a:t>
                </a:r>
                <a:endParaRPr lang="en-US" alt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889290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altLang="en-US" sz="2800" dirty="0" smtClean="0"/>
              <a:t>GR</a:t>
            </a:r>
            <a:r>
              <a:rPr lang="en-US" altLang="en-US" sz="2800" baseline="0" dirty="0" smtClean="0"/>
              <a:t>/year</a:t>
            </a:r>
            <a:endParaRPr lang="en-US" altLang="en-US" sz="2800" baseline="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'5e4'!$H$1</c:f>
              <c:strCache>
                <c:ptCount val="1"/>
                <c:pt idx="0">
                  <c:v>GR/year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ln w="9525"/>
            </c:spPr>
          </c:marker>
          <c:trendline>
            <c:spPr>
              <a:ln w="28575"/>
            </c:spPr>
            <c:trendlineType val="poly"/>
            <c:order val="2"/>
            <c:dispRSqr val="0"/>
            <c:dispEq val="1"/>
            <c:trendlineLbl>
              <c:layout>
                <c:manualLayout>
                  <c:x val="0.18323558074602861"/>
                  <c:y val="-0.1161679790026246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800"/>
                  </a:pPr>
                  <a:endParaRPr lang="ja-JP"/>
                </a:p>
              </c:txPr>
            </c:trendlineLbl>
          </c:trendline>
          <c:xVal>
            <c:numRef>
              <c:f>'5e4'!$G$2:$G$43</c:f>
              <c:numCache>
                <c:formatCode>General</c:formatCode>
                <c:ptCount val="42"/>
                <c:pt idx="0">
                  <c:v>331</c:v>
                </c:pt>
                <c:pt idx="1">
                  <c:v>220</c:v>
                </c:pt>
                <c:pt idx="2">
                  <c:v>144</c:v>
                </c:pt>
                <c:pt idx="3">
                  <c:v>91</c:v>
                </c:pt>
                <c:pt idx="4">
                  <c:v>82</c:v>
                </c:pt>
                <c:pt idx="5">
                  <c:v>208</c:v>
                </c:pt>
                <c:pt idx="6">
                  <c:v>360</c:v>
                </c:pt>
                <c:pt idx="7">
                  <c:v>470</c:v>
                </c:pt>
                <c:pt idx="8">
                  <c:v>472</c:v>
                </c:pt>
                <c:pt idx="9">
                  <c:v>514</c:v>
                </c:pt>
                <c:pt idx="10">
                  <c:v>387</c:v>
                </c:pt>
                <c:pt idx="11">
                  <c:v>251</c:v>
                </c:pt>
                <c:pt idx="12">
                  <c:v>148</c:v>
                </c:pt>
                <c:pt idx="13">
                  <c:v>123</c:v>
                </c:pt>
                <c:pt idx="14">
                  <c:v>67</c:v>
                </c:pt>
                <c:pt idx="15">
                  <c:v>39</c:v>
                </c:pt>
                <c:pt idx="16">
                  <c:v>19</c:v>
                </c:pt>
                <c:pt idx="17">
                  <c:v>63</c:v>
                </c:pt>
                <c:pt idx="18">
                  <c:v>159</c:v>
                </c:pt>
                <c:pt idx="19">
                  <c:v>280</c:v>
                </c:pt>
                <c:pt idx="20">
                  <c:v>275</c:v>
                </c:pt>
              </c:numCache>
            </c:numRef>
          </c:xVal>
          <c:yVal>
            <c:numRef>
              <c:f>'5e4'!$H$2:$H$43</c:f>
              <c:numCache>
                <c:formatCode>General</c:formatCode>
                <c:ptCount val="42"/>
                <c:pt idx="0">
                  <c:v>19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17</c:v>
                </c:pt>
                <c:pt idx="7">
                  <c:v>30</c:v>
                </c:pt>
                <c:pt idx="8">
                  <c:v>25</c:v>
                </c:pt>
                <c:pt idx="9">
                  <c:v>44</c:v>
                </c:pt>
                <c:pt idx="10">
                  <c:v>33</c:v>
                </c:pt>
                <c:pt idx="11">
                  <c:v>18</c:v>
                </c:pt>
                <c:pt idx="12">
                  <c:v>15</c:v>
                </c:pt>
                <c:pt idx="13">
                  <c:v>8</c:v>
                </c:pt>
                <c:pt idx="14">
                  <c:v>7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6</c:v>
                </c:pt>
                <c:pt idx="19">
                  <c:v>14</c:v>
                </c:pt>
                <c:pt idx="20">
                  <c:v>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0528"/>
        <c:axId val="42681856"/>
      </c:scatterChart>
      <c:valAx>
        <c:axId val="1670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/>
                  <a:t>AR number /year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2681856"/>
        <c:crosses val="autoZero"/>
        <c:crossBetween val="midCat"/>
      </c:valAx>
      <c:valAx>
        <c:axId val="42681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/>
                  <a:t>GR number /year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1670528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ja-JP"/>
          </a:p>
        </c:txPr>
      </c:legendEntry>
      <c:layout/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en-US" altLang="en-US" sz="2800"/>
              <a:t>GR /year (without</a:t>
            </a:r>
            <a:r>
              <a:rPr lang="en-US" altLang="en-US" sz="2800" baseline="0"/>
              <a:t> 2002-2007</a:t>
            </a:r>
            <a:r>
              <a:rPr lang="en-US" altLang="en-US" sz="2800"/>
              <a:t>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</c:marker>
          <c:trendline>
            <c:spPr>
              <a:ln w="28575"/>
            </c:spPr>
            <c:trendlineType val="poly"/>
            <c:order val="2"/>
            <c:dispRSqr val="0"/>
            <c:dispEq val="1"/>
            <c:trendlineLbl>
              <c:layout>
                <c:manualLayout>
                  <c:x val="-0.16304695009733219"/>
                  <c:y val="-5.5831278582116291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en-US" sz="2000" baseline="0" dirty="0"/>
                      <a:t>y = 8E-05x</a:t>
                    </a:r>
                    <a:r>
                      <a:rPr lang="en-US" altLang="en-US" sz="2000" baseline="30000" dirty="0"/>
                      <a:t>2</a:t>
                    </a:r>
                    <a:r>
                      <a:rPr lang="en-US" altLang="en-US" sz="2000" baseline="0" dirty="0"/>
                      <a:t> + 0.0251x - </a:t>
                    </a:r>
                    <a:r>
                      <a:rPr lang="en-US" altLang="en-US" sz="2000" baseline="0" dirty="0" smtClean="0"/>
                      <a:t>1.3171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000" b="0" i="0" baseline="0" dirty="0" smtClean="0">
                        <a:effectLst/>
                      </a:rPr>
                      <a:t>R² = 0.9542</a:t>
                    </a:r>
                    <a:endParaRPr lang="ja-JP" altLang="ja-JP" sz="20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altLang="en-US" sz="2000" dirty="0"/>
                  </a:p>
                </c:rich>
              </c:tx>
              <c:numFmt formatCode="General" sourceLinked="0"/>
            </c:trendlineLbl>
          </c:trendline>
          <c:xVal>
            <c:numRef>
              <c:f>('5e4'!$G$2:$G$10,'5e4'!$G$17:$G$22)</c:f>
              <c:numCache>
                <c:formatCode>General</c:formatCode>
                <c:ptCount val="15"/>
                <c:pt idx="0">
                  <c:v>331</c:v>
                </c:pt>
                <c:pt idx="1">
                  <c:v>220</c:v>
                </c:pt>
                <c:pt idx="2">
                  <c:v>144</c:v>
                </c:pt>
                <c:pt idx="3">
                  <c:v>91</c:v>
                </c:pt>
                <c:pt idx="4">
                  <c:v>82</c:v>
                </c:pt>
                <c:pt idx="5">
                  <c:v>208</c:v>
                </c:pt>
                <c:pt idx="6">
                  <c:v>360</c:v>
                </c:pt>
                <c:pt idx="7">
                  <c:v>470</c:v>
                </c:pt>
                <c:pt idx="8">
                  <c:v>472</c:v>
                </c:pt>
                <c:pt idx="9">
                  <c:v>39</c:v>
                </c:pt>
                <c:pt idx="10">
                  <c:v>19</c:v>
                </c:pt>
                <c:pt idx="11">
                  <c:v>63</c:v>
                </c:pt>
                <c:pt idx="12">
                  <c:v>159</c:v>
                </c:pt>
                <c:pt idx="13">
                  <c:v>280</c:v>
                </c:pt>
                <c:pt idx="14">
                  <c:v>275</c:v>
                </c:pt>
              </c:numCache>
            </c:numRef>
          </c:xVal>
          <c:yVal>
            <c:numRef>
              <c:f>('5e4'!$H$2:$H$10,'5e4'!$H$17:$H$22)</c:f>
              <c:numCache>
                <c:formatCode>General</c:formatCode>
                <c:ptCount val="15"/>
                <c:pt idx="0">
                  <c:v>19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17</c:v>
                </c:pt>
                <c:pt idx="7">
                  <c:v>30</c:v>
                </c:pt>
                <c:pt idx="8">
                  <c:v>25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6</c:v>
                </c:pt>
                <c:pt idx="13">
                  <c:v>14</c:v>
                </c:pt>
                <c:pt idx="14">
                  <c:v>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92544"/>
        <c:axId val="41296256"/>
      </c:scatterChart>
      <c:valAx>
        <c:axId val="41292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altLang="en-US" sz="2000"/>
                  <a:t>AR number /year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1296256"/>
        <c:crosses val="autoZero"/>
        <c:crossBetween val="midCat"/>
      </c:valAx>
      <c:valAx>
        <c:axId val="41296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en-US" sz="2000"/>
                  <a:t>GR number /year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12925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D0583-6648-459F-B98F-103929857F2E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29312-FE97-436D-BC91-1777BD7D85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98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52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02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28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1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60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82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60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2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8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14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AC5F4-884B-4C3A-A610-7E94217DB03A}" type="datetimeFigureOut">
              <a:rPr kumimoji="1" lang="ja-JP" altLang="en-US" smtClean="0"/>
              <a:t>2013/10/2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BA70-456D-4C48-8AC3-2408D65341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7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太陽多波長データ解析研究会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NSRO-CDAW13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Group3</a:t>
            </a:r>
            <a:r>
              <a:rPr kumimoji="1" lang="ja-JP" altLang="en-US" dirty="0" smtClean="0"/>
              <a:t>　長期変動（黒点）</a:t>
            </a:r>
            <a:endParaRPr kumimoji="1" lang="en-US" altLang="ja-JP" dirty="0" smtClean="0"/>
          </a:p>
          <a:p>
            <a:r>
              <a:rPr lang="ja-JP" altLang="en-US" dirty="0" smtClean="0"/>
              <a:t>柴崎　大辻　宮腰　田中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19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Result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GR/AR</a:t>
            </a:r>
            <a:r>
              <a:rPr kumimoji="1" lang="ja-JP" altLang="en-US" dirty="0" smtClean="0"/>
              <a:t>：</a:t>
            </a:r>
            <a:r>
              <a:rPr lang="en-US" altLang="ja-JP" dirty="0" smtClean="0"/>
              <a:t>V &gt; 5e4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0232" y="145516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GR (V &gt;5e4)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91680" y="6021288"/>
            <a:ext cx="66247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GR/AR </a:t>
            </a:r>
            <a:r>
              <a:rPr kumimoji="1" lang="ja-JP" altLang="en-US" sz="2600" dirty="0" smtClean="0"/>
              <a:t>はサイクルでの活動に依存</a:t>
            </a:r>
            <a:endParaRPr kumimoji="1" lang="en-US" altLang="ja-JP" sz="2600" dirty="0" smtClean="0"/>
          </a:p>
          <a:p>
            <a:r>
              <a:rPr kumimoji="1" lang="ja-JP" altLang="en-US" sz="2600" dirty="0" smtClean="0"/>
              <a:t>サイクル</a:t>
            </a:r>
            <a:r>
              <a:rPr kumimoji="1" lang="en-US" altLang="ja-JP" sz="2600" dirty="0" smtClean="0"/>
              <a:t>23</a:t>
            </a:r>
            <a:r>
              <a:rPr kumimoji="1" lang="ja-JP" altLang="en-US" sz="2600" dirty="0" smtClean="0"/>
              <a:t>の後半にかけて</a:t>
            </a:r>
            <a:r>
              <a:rPr kumimoji="1" lang="en-US" altLang="ja-JP" sz="2600" dirty="0" smtClean="0"/>
              <a:t>GR/AR</a:t>
            </a:r>
            <a:r>
              <a:rPr kumimoji="1" lang="ja-JP" altLang="en-US" sz="2600" dirty="0" smtClean="0"/>
              <a:t>が増加</a:t>
            </a:r>
            <a:endParaRPr kumimoji="1" lang="en-US" altLang="ja-JP" sz="2600" dirty="0" smtClean="0"/>
          </a:p>
          <a:p>
            <a:endParaRPr kumimoji="1" lang="ja-JP" altLang="en-US" sz="2600" dirty="0"/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878147"/>
              </p:ext>
            </p:extLst>
          </p:nvPr>
        </p:nvGraphicFramePr>
        <p:xfrm>
          <a:off x="755576" y="1331476"/>
          <a:ext cx="7944882" cy="4766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2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GR/AR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V &gt; 1e5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87624" y="6022449"/>
            <a:ext cx="7488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 smtClean="0"/>
              <a:t>V &gt; 5e4</a:t>
            </a:r>
            <a:r>
              <a:rPr kumimoji="1" lang="ja-JP" altLang="en-US" sz="2600" dirty="0" smtClean="0"/>
              <a:t>の場合と比較して、大きな変化は見られない</a:t>
            </a:r>
            <a:endParaRPr kumimoji="1" lang="ja-JP" altLang="en-US" sz="2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60232" y="148478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GR (V &gt;1e5)</a:t>
            </a: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030749"/>
              </p:ext>
            </p:extLst>
          </p:nvPr>
        </p:nvGraphicFramePr>
        <p:xfrm>
          <a:off x="418281" y="1240363"/>
          <a:ext cx="7970143" cy="478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2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75856" y="476672"/>
            <a:ext cx="7560840" cy="1143000"/>
          </a:xfrm>
        </p:spPr>
        <p:txBody>
          <a:bodyPr/>
          <a:lstStyle/>
          <a:p>
            <a:r>
              <a:rPr kumimoji="1" lang="ja-JP" altLang="en-US" dirty="0" smtClean="0"/>
              <a:t>南北の比較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20072" y="2264092"/>
            <a:ext cx="37444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/>
              <a:t>・半球別の</a:t>
            </a:r>
            <a:r>
              <a:rPr kumimoji="1" lang="en-US" altLang="ja-JP" sz="2600" dirty="0" smtClean="0"/>
              <a:t>GR/AR</a:t>
            </a:r>
            <a:r>
              <a:rPr kumimoji="1" lang="ja-JP" altLang="en-US" sz="2600" dirty="0" smtClean="0"/>
              <a:t>比</a:t>
            </a:r>
            <a:endParaRPr kumimoji="1" lang="en-US" altLang="ja-JP" sz="2600" dirty="0" smtClean="0"/>
          </a:p>
          <a:p>
            <a:r>
              <a:rPr lang="en-US" altLang="ja-JP" sz="2600" dirty="0" smtClean="0"/>
              <a:t>   (V &gt; 5e4)</a:t>
            </a:r>
            <a:endParaRPr kumimoji="1" lang="en-US" altLang="ja-JP" sz="2600" dirty="0" smtClean="0"/>
          </a:p>
          <a:p>
            <a:endParaRPr kumimoji="1" lang="en-US" altLang="ja-JP" sz="2600" dirty="0" smtClean="0"/>
          </a:p>
          <a:p>
            <a:r>
              <a:rPr kumimoji="1" lang="ja-JP" altLang="en-US" sz="2600" dirty="0" smtClean="0"/>
              <a:t>・どちらの半球でも、サイクルの後半にかけて</a:t>
            </a:r>
            <a:r>
              <a:rPr kumimoji="1" lang="en-US" altLang="ja-JP" sz="2600" dirty="0" smtClean="0"/>
              <a:t>GR/AR</a:t>
            </a:r>
            <a:r>
              <a:rPr kumimoji="1" lang="ja-JP" altLang="en-US" sz="2600" dirty="0" smtClean="0"/>
              <a:t>比が増加している</a:t>
            </a:r>
            <a:endParaRPr kumimoji="1" lang="en-US" altLang="ja-JP" sz="2600" dirty="0" smtClean="0"/>
          </a:p>
          <a:p>
            <a:endParaRPr lang="en-US" altLang="ja-JP" sz="2600" dirty="0"/>
          </a:p>
          <a:p>
            <a:r>
              <a:rPr kumimoji="1" lang="ja-JP" altLang="en-US" sz="2600" dirty="0" smtClean="0"/>
              <a:t>・南北による大きな違いは見られない</a:t>
            </a:r>
            <a:endParaRPr kumimoji="1" lang="en-US" altLang="ja-JP" sz="2600" dirty="0" smtClean="0"/>
          </a:p>
          <a:p>
            <a:endParaRPr kumimoji="1" lang="ja-JP" altLang="en-US" sz="2600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113138"/>
              </p:ext>
            </p:extLst>
          </p:nvPr>
        </p:nvGraphicFramePr>
        <p:xfrm>
          <a:off x="44385" y="3480960"/>
          <a:ext cx="5130287" cy="3352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036964"/>
              </p:ext>
            </p:extLst>
          </p:nvPr>
        </p:nvGraphicFramePr>
        <p:xfrm>
          <a:off x="-27623" y="28024"/>
          <a:ext cx="5130287" cy="3352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88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303132"/>
              </p:ext>
            </p:extLst>
          </p:nvPr>
        </p:nvGraphicFramePr>
        <p:xfrm>
          <a:off x="539552" y="1484784"/>
          <a:ext cx="8112900" cy="4867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GR/AR</a:t>
            </a:r>
            <a:r>
              <a:rPr lang="en-US" altLang="ja-JP" dirty="0" smtClean="0"/>
              <a:t> and AR distribution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 rot="21179157">
            <a:off x="1285966" y="2322596"/>
            <a:ext cx="5022840" cy="13461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62217" y="2906941"/>
            <a:ext cx="3190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サイクル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23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の後半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(2002-2007)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に発生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743103"/>
              </p:ext>
            </p:extLst>
          </p:nvPr>
        </p:nvGraphicFramePr>
        <p:xfrm>
          <a:off x="467544" y="1196752"/>
          <a:ext cx="8040893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GR/AR and AR distribution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7864" y="6093296"/>
            <a:ext cx="30963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GR</a:t>
            </a:r>
            <a:r>
              <a:rPr lang="en-US" altLang="ja-JP" sz="2600" dirty="0" smtClean="0"/>
              <a:t>/AR</a:t>
            </a:r>
            <a:r>
              <a:rPr lang="ja-JP" altLang="en-US" sz="2600" dirty="0" smtClean="0"/>
              <a:t>は</a:t>
            </a:r>
            <a:r>
              <a:rPr lang="en-US" altLang="ja-JP" sz="2600" dirty="0" smtClean="0"/>
              <a:t>AR</a:t>
            </a:r>
            <a:r>
              <a:rPr lang="ja-JP" altLang="en-US" sz="2600" dirty="0" smtClean="0"/>
              <a:t>に比例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443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077193"/>
              </p:ext>
            </p:extLst>
          </p:nvPr>
        </p:nvGraphicFramePr>
        <p:xfrm>
          <a:off x="1187624" y="1268760"/>
          <a:ext cx="71287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 and AR distribution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5696" y="6093296"/>
            <a:ext cx="5472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GR</a:t>
            </a:r>
            <a:r>
              <a:rPr kumimoji="1" lang="ja-JP" altLang="en-US" sz="2600" dirty="0" smtClean="0"/>
              <a:t>と</a:t>
            </a:r>
            <a:r>
              <a:rPr kumimoji="1" lang="en-US" altLang="ja-JP" sz="2600" dirty="0" smtClean="0"/>
              <a:t>AR</a:t>
            </a:r>
            <a:r>
              <a:rPr kumimoji="1" lang="ja-JP" altLang="en-US" sz="2600" dirty="0" smtClean="0"/>
              <a:t>の間に</a:t>
            </a:r>
            <a:r>
              <a:rPr kumimoji="1" lang="en-US" altLang="ja-JP" sz="2600" dirty="0" smtClean="0"/>
              <a:t>2</a:t>
            </a:r>
            <a:r>
              <a:rPr kumimoji="1" lang="ja-JP" altLang="en-US" sz="2600" dirty="0" smtClean="0"/>
              <a:t>次の相関が見られる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4884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730918"/>
              </p:ext>
            </p:extLst>
          </p:nvPr>
        </p:nvGraphicFramePr>
        <p:xfrm>
          <a:off x="1187624" y="404664"/>
          <a:ext cx="6624736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34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9715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サイクル</a:t>
            </a:r>
            <a:r>
              <a:rPr kumimoji="1" lang="en-US" altLang="ja-JP" sz="2800" dirty="0" smtClean="0"/>
              <a:t>23</a:t>
            </a:r>
            <a:r>
              <a:rPr kumimoji="1" lang="ja-JP" altLang="en-US" sz="2800" dirty="0" smtClean="0"/>
              <a:t>では、サイクルの後半</a:t>
            </a:r>
            <a:r>
              <a:rPr kumimoji="1" lang="en-US" altLang="ja-JP" sz="2800" dirty="0" smtClean="0"/>
              <a:t>(2002-2007)</a:t>
            </a:r>
            <a:r>
              <a:rPr kumimoji="1" lang="ja-JP" altLang="en-US" sz="2800" dirty="0" smtClean="0"/>
              <a:t>にかけて</a:t>
            </a:r>
            <a:r>
              <a:rPr kumimoji="1" lang="en-US" altLang="ja-JP" sz="2800" dirty="0" smtClean="0"/>
              <a:t>GR</a:t>
            </a:r>
            <a:r>
              <a:rPr kumimoji="1" lang="ja-JP" altLang="en-US" sz="2800" dirty="0" smtClean="0"/>
              <a:t>を起こした活動領域の割合が増加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サイクル</a:t>
            </a:r>
            <a:r>
              <a:rPr lang="en-US" altLang="ja-JP" dirty="0" smtClean="0"/>
              <a:t>22</a:t>
            </a:r>
            <a:r>
              <a:rPr lang="ja-JP" altLang="en-US" dirty="0" smtClean="0"/>
              <a:t>の後半では見られない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サイクル</a:t>
            </a:r>
            <a:r>
              <a:rPr kumimoji="1" lang="en-US" altLang="ja-JP" dirty="0" smtClean="0"/>
              <a:t>23</a:t>
            </a:r>
            <a:r>
              <a:rPr kumimoji="1" lang="ja-JP" altLang="en-US" dirty="0" smtClean="0"/>
              <a:t>のみに特有な傾向？</a:t>
            </a:r>
            <a:endParaRPr lang="en-US" altLang="ja-JP" dirty="0"/>
          </a:p>
          <a:p>
            <a:pPr lvl="1"/>
            <a:r>
              <a:rPr lang="ja-JP" altLang="en-US" dirty="0" smtClean="0"/>
              <a:t>データ不足</a:t>
            </a:r>
            <a:endParaRPr kumimoji="1" lang="en-US" altLang="ja-JP" dirty="0" smtClean="0"/>
          </a:p>
          <a:p>
            <a:r>
              <a:rPr lang="en-US" altLang="ja-JP" sz="2800" dirty="0" smtClean="0"/>
              <a:t>GR</a:t>
            </a:r>
            <a:r>
              <a:rPr lang="ja-JP" altLang="en-US" sz="2800" dirty="0" smtClean="0"/>
              <a:t>数と</a:t>
            </a:r>
            <a:r>
              <a:rPr lang="en-US" altLang="ja-JP" sz="2800" dirty="0" smtClean="0"/>
              <a:t>AR</a:t>
            </a:r>
            <a:r>
              <a:rPr lang="ja-JP" altLang="en-US" sz="2800" dirty="0" smtClean="0"/>
              <a:t>数の間には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次の相関が見られた</a:t>
            </a:r>
            <a:endParaRPr lang="en-US" altLang="ja-JP" sz="2800" dirty="0" smtClean="0"/>
          </a:p>
          <a:p>
            <a:pPr lvl="1"/>
            <a:r>
              <a:rPr kumimoji="1" lang="en-US" altLang="ja-JP" sz="2400" dirty="0" smtClean="0"/>
              <a:t>GR/AR </a:t>
            </a:r>
            <a:r>
              <a:rPr kumimoji="1" lang="ja-JP" altLang="en-US" sz="2400" dirty="0" smtClean="0"/>
              <a:t>は</a:t>
            </a:r>
            <a:r>
              <a:rPr kumimoji="1" lang="en-US" altLang="ja-JP" sz="2400" dirty="0" smtClean="0"/>
              <a:t>AR</a:t>
            </a:r>
            <a:r>
              <a:rPr kumimoji="1" lang="ja-JP" altLang="en-US" sz="2400" dirty="0" smtClean="0"/>
              <a:t>数に比例</a:t>
            </a:r>
            <a:endParaRPr kumimoji="1" lang="en-US" altLang="ja-JP" sz="2400" dirty="0" smtClean="0"/>
          </a:p>
          <a:p>
            <a:r>
              <a:rPr lang="ja-JP" altLang="en-US" sz="2800" dirty="0" smtClean="0"/>
              <a:t>南北による違い</a:t>
            </a:r>
            <a:endParaRPr lang="en-US" altLang="ja-JP" sz="2800" dirty="0"/>
          </a:p>
          <a:p>
            <a:pPr lvl="1"/>
            <a:r>
              <a:rPr lang="ja-JP" altLang="en-US" dirty="0" smtClean="0"/>
              <a:t>どちら</a:t>
            </a:r>
            <a:r>
              <a:rPr lang="ja-JP" altLang="en-US" dirty="0"/>
              <a:t>の半球でもサイクルの後半にかけて</a:t>
            </a:r>
            <a:r>
              <a:rPr lang="en-US" altLang="ja-JP" dirty="0"/>
              <a:t>GR/AR</a:t>
            </a:r>
            <a:r>
              <a:rPr lang="ja-JP" altLang="en-US" dirty="0"/>
              <a:t>比が増加して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613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磁場強度のデータベース化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3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野辺山太陽電波ヘリオグラフの観測開始（</a:t>
            </a:r>
            <a:r>
              <a:rPr lang="en-US" altLang="ja-JP" dirty="0" smtClean="0"/>
              <a:t>1992/07/01~</a:t>
            </a:r>
            <a:r>
              <a:rPr lang="ja-JP" altLang="en-US" dirty="0" smtClean="0"/>
              <a:t>）</a:t>
            </a:r>
            <a:r>
              <a:rPr lang="ja-JP" altLang="en-US" dirty="0"/>
              <a:t>以降の活動領域（</a:t>
            </a:r>
            <a:r>
              <a:rPr lang="en-US" altLang="ja-JP" dirty="0"/>
              <a:t>AR</a:t>
            </a:r>
            <a:r>
              <a:rPr lang="ja-JP" altLang="en-US" dirty="0"/>
              <a:t>）のデータベースの整備</a:t>
            </a:r>
            <a:endParaRPr lang="en-US" altLang="ja-JP" dirty="0"/>
          </a:p>
          <a:p>
            <a:r>
              <a:rPr lang="ja-JP" altLang="en-US" dirty="0" smtClean="0"/>
              <a:t>ジャイロレゾナンス（</a:t>
            </a:r>
            <a:r>
              <a:rPr lang="en-US" altLang="ja-JP" dirty="0" smtClean="0"/>
              <a:t>GR</a:t>
            </a:r>
            <a:r>
              <a:rPr lang="ja-JP" altLang="en-US" dirty="0" smtClean="0"/>
              <a:t>）源の同定やその統計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AR</a:t>
            </a:r>
            <a:r>
              <a:rPr kumimoji="1" lang="ja-JP" altLang="en-US" dirty="0" smtClean="0"/>
              <a:t>数に対する</a:t>
            </a:r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数の比率の年変化など</a:t>
            </a:r>
            <a:endParaRPr kumimoji="1" lang="en-US" altLang="ja-JP" dirty="0" smtClean="0"/>
          </a:p>
          <a:p>
            <a:r>
              <a:rPr lang="ja-JP" altLang="en-US" dirty="0"/>
              <a:t>太陽活動</a:t>
            </a:r>
            <a:r>
              <a:rPr lang="ja-JP" altLang="en-US" dirty="0" smtClean="0"/>
              <a:t>サイクルとの関係性の議論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45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磁場データの入手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Mt. Wilson Observatory (ftp</a:t>
            </a:r>
            <a:r>
              <a:rPr lang="en-US" altLang="ja-JP" dirty="0"/>
              <a:t>://howard.astro.ucla.edu/pub/obs/drawings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による太陽黒点のスケッチ画像から</a:t>
            </a:r>
            <a:r>
              <a:rPr lang="en-US" altLang="ja-JP" dirty="0" smtClean="0"/>
              <a:t>fits</a:t>
            </a:r>
            <a:r>
              <a:rPr lang="ja-JP" altLang="en-US" dirty="0" smtClean="0"/>
              <a:t>ファイルを作成</a:t>
            </a:r>
            <a:endParaRPr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181" y="3545716"/>
            <a:ext cx="4752528" cy="290298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067944" y="638132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画像例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725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磁場データの作成</a:t>
            </a:r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1" y="3691632"/>
            <a:ext cx="8899799" cy="1825600"/>
          </a:xfrm>
        </p:spPr>
      </p:pic>
      <p:sp>
        <p:nvSpPr>
          <p:cNvPr id="10" name="テキスト ボックス 9"/>
          <p:cNvSpPr txBox="1"/>
          <p:nvPr/>
        </p:nvSpPr>
        <p:spPr>
          <a:xfrm>
            <a:off x="683568" y="1755973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得られた画像から磁場強度を読み取り、入力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GR</a:t>
            </a:r>
            <a:r>
              <a:rPr lang="ja-JP" altLang="en-US" sz="2800" dirty="0" smtClean="0"/>
              <a:t>を起こした活動領域についての磁場強度、黒点タイプなどリストを作成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80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Result2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 and Peak , Average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8096250" cy="323850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1691680" y="5157192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GR</a:t>
            </a:r>
            <a:r>
              <a:rPr kumimoji="1" lang="ja-JP" altLang="en-US" sz="2600" dirty="0" smtClean="0"/>
              <a:t>を起こした活動領域の磁場強度と</a:t>
            </a:r>
            <a:endParaRPr kumimoji="1" lang="en-US" altLang="ja-JP" sz="2600" dirty="0" smtClean="0"/>
          </a:p>
          <a:p>
            <a:r>
              <a:rPr kumimoji="1" lang="ja-JP" altLang="en-US" sz="2600" dirty="0" smtClean="0"/>
              <a:t>ピーク値（</a:t>
            </a:r>
            <a:r>
              <a:rPr kumimoji="1" lang="en-US" altLang="ja-JP" sz="2600" dirty="0" smtClean="0"/>
              <a:t>left</a:t>
            </a:r>
            <a:r>
              <a:rPr kumimoji="1" lang="ja-JP" altLang="en-US" sz="2600" dirty="0" smtClean="0"/>
              <a:t>）</a:t>
            </a:r>
            <a:r>
              <a:rPr lang="ja-JP" altLang="en-US" sz="2600" dirty="0"/>
              <a:t>：</a:t>
            </a:r>
            <a:r>
              <a:rPr kumimoji="1" lang="ja-JP" altLang="en-US" sz="2600" dirty="0" smtClean="0"/>
              <a:t>平均強度（</a:t>
            </a:r>
            <a:r>
              <a:rPr kumimoji="1" lang="en-US" altLang="ja-JP" sz="2600" dirty="0" smtClean="0"/>
              <a:t>right</a:t>
            </a:r>
            <a:r>
              <a:rPr kumimoji="1" lang="ja-JP" altLang="en-US" sz="2600" dirty="0" smtClean="0"/>
              <a:t>）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3221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黒点タイプと</a:t>
            </a:r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の発生頻度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69640"/>
              </p:ext>
            </p:extLst>
          </p:nvPr>
        </p:nvGraphicFramePr>
        <p:xfrm>
          <a:off x="539552" y="2069709"/>
          <a:ext cx="3838194" cy="373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8073"/>
                <a:gridCol w="731085"/>
                <a:gridCol w="789036"/>
              </a:tblGrid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Sunspot Type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Num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Ratio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4751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15.1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4665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14.82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3915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12.44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BETA-GAMMA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3763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11.96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BETAAGAMMA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3481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11.06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BETA-GAMMA-DELTA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3285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10.44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ALPHAGAMMA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2689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8.55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BETAAGAMMA-DELTA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2100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6.67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ALPHAGAMMA-DELTA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1992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6.33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171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0.54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136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0.43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136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0.43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BETA-DELTA-DELTA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65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0.21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ALPHAGAMMAA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55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 dirty="0">
                          <a:effectLst/>
                        </a:rPr>
                        <a:t>0.17</a:t>
                      </a:r>
                      <a:endParaRPr lang="en-US" altLang="ja-JP" sz="1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35422"/>
              </p:ext>
            </p:extLst>
          </p:nvPr>
        </p:nvGraphicFramePr>
        <p:xfrm>
          <a:off x="4860264" y="2069706"/>
          <a:ext cx="3766789" cy="373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6699"/>
                <a:gridCol w="731070"/>
                <a:gridCol w="789020"/>
              </a:tblGrid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Sunspot Type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Num</a:t>
                      </a:r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</a:rPr>
                        <a:t>Ratio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BETA-GAMMA-DELTA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287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45.7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BETA-GAMMA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125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19.9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48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7.64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BETAAGAMMA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34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5.41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32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5.1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BETAAGAMMA-DELTA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26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4.14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22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3.5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18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2.87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ALPHAGAMMA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10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1.59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ALPHAGAMMA-DELTA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9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1.43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BETA-DELTA-DELTA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0.96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5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0.8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BETAADELTA-DELTA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0.64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  <a:tr h="249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>
                          <a:effectLst/>
                        </a:rPr>
                        <a:t>BETAAGAMMAA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>
                          <a:effectLst/>
                        </a:rPr>
                        <a:t>2</a:t>
                      </a:r>
                      <a:endParaRPr lang="en-US" altLang="ja-JP" sz="1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500" u="none" strike="noStrike" dirty="0">
                          <a:effectLst/>
                        </a:rPr>
                        <a:t>0.32</a:t>
                      </a:r>
                      <a:endParaRPr lang="en-US" altLang="ja-JP" sz="1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3389" marR="13389" marT="13389" marB="0" anchor="ctr"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331640" y="1498297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全黒点タイプ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60032" y="149885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GR</a:t>
            </a:r>
            <a:r>
              <a:rPr lang="ja-JP" altLang="en-US" sz="2800" dirty="0" smtClean="0"/>
              <a:t>を起こした黒点</a:t>
            </a:r>
            <a:r>
              <a:rPr kumimoji="1" lang="ja-JP" altLang="en-US" sz="2800" dirty="0" smtClean="0"/>
              <a:t>タイプ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815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" y="188640"/>
            <a:ext cx="3136701" cy="590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275856" y="-27384"/>
            <a:ext cx="6176864" cy="1143000"/>
          </a:xfrm>
        </p:spPr>
        <p:txBody>
          <a:bodyPr/>
          <a:lstStyle/>
          <a:p>
            <a:r>
              <a:rPr kumimoji="1" lang="ja-JP" altLang="en-US" dirty="0" smtClean="0"/>
              <a:t>黒点の分類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067944" y="965041"/>
            <a:ext cx="4968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/>
              <a:t>α型：単極性黒点群。</a:t>
            </a:r>
            <a:r>
              <a:rPr lang="en-US" altLang="ja-JP" dirty="0"/>
              <a:t>N</a:t>
            </a:r>
            <a:r>
              <a:rPr lang="ja-JP" altLang="ja-JP" dirty="0"/>
              <a:t>極か</a:t>
            </a:r>
            <a:r>
              <a:rPr lang="en-US" altLang="ja-JP" dirty="0"/>
              <a:t>S</a:t>
            </a:r>
            <a:r>
              <a:rPr lang="ja-JP" altLang="ja-JP" dirty="0"/>
              <a:t>極どちらかの磁場により構成されている黒点群。周囲には逆極性が分布していることが多い。</a:t>
            </a:r>
            <a:r>
              <a:rPr lang="en-US" altLang="ja-JP" dirty="0"/>
              <a:t>(</a:t>
            </a:r>
            <a:r>
              <a:rPr lang="en-US" altLang="ja-JP" i="1" dirty="0"/>
              <a:t>p</a:t>
            </a:r>
            <a:r>
              <a:rPr lang="ja-JP" altLang="ja-JP" dirty="0"/>
              <a:t>は先行領域</a:t>
            </a:r>
            <a:r>
              <a:rPr lang="en-US" altLang="ja-JP" dirty="0"/>
              <a:t>(</a:t>
            </a:r>
            <a:r>
              <a:rPr lang="ja-JP" altLang="ja-JP" dirty="0"/>
              <a:t>西側</a:t>
            </a:r>
            <a:r>
              <a:rPr lang="en-US" altLang="ja-JP" dirty="0"/>
              <a:t>)</a:t>
            </a:r>
            <a:r>
              <a:rPr lang="ja-JP" altLang="ja-JP" dirty="0"/>
              <a:t>に黒点があり、</a:t>
            </a:r>
            <a:r>
              <a:rPr lang="en-US" altLang="ja-JP" i="1" dirty="0"/>
              <a:t>f</a:t>
            </a:r>
            <a:r>
              <a:rPr lang="ja-JP" altLang="ja-JP" dirty="0"/>
              <a:t>は後行領域</a:t>
            </a:r>
            <a:r>
              <a:rPr lang="en-US" altLang="ja-JP" dirty="0"/>
              <a:t>(</a:t>
            </a:r>
            <a:r>
              <a:rPr lang="ja-JP" altLang="ja-JP" dirty="0"/>
              <a:t>東側</a:t>
            </a:r>
            <a:r>
              <a:rPr lang="en-US" altLang="ja-JP" dirty="0"/>
              <a:t>)</a:t>
            </a:r>
            <a:r>
              <a:rPr lang="ja-JP" altLang="ja-JP" dirty="0"/>
              <a:t>に黒点があるもの</a:t>
            </a:r>
            <a:r>
              <a:rPr lang="en-US" altLang="ja-JP" dirty="0"/>
              <a:t>)</a:t>
            </a:r>
            <a:endParaRPr lang="ja-JP" altLang="ja-JP" dirty="0"/>
          </a:p>
          <a:p>
            <a:endParaRPr lang="en-US" altLang="ja-JP" dirty="0" smtClean="0"/>
          </a:p>
          <a:p>
            <a:r>
              <a:rPr lang="ja-JP" altLang="ja-JP" dirty="0" smtClean="0"/>
              <a:t>β型</a:t>
            </a:r>
            <a:r>
              <a:rPr lang="ja-JP" altLang="ja-JP" dirty="0"/>
              <a:t>：双極性黒点群。</a:t>
            </a:r>
            <a:r>
              <a:rPr lang="en-US" altLang="ja-JP" dirty="0"/>
              <a:t>N</a:t>
            </a:r>
            <a:r>
              <a:rPr lang="ja-JP" altLang="ja-JP" dirty="0"/>
              <a:t>極と</a:t>
            </a:r>
            <a:r>
              <a:rPr lang="en-US" altLang="ja-JP" dirty="0"/>
              <a:t>S</a:t>
            </a:r>
            <a:r>
              <a:rPr lang="ja-JP" altLang="ja-JP" dirty="0"/>
              <a:t>極の両方の黒点を持つ。</a:t>
            </a:r>
            <a:r>
              <a:rPr lang="en-US" altLang="ja-JP" dirty="0"/>
              <a:t>2</a:t>
            </a:r>
            <a:r>
              <a:rPr lang="ja-JP" altLang="ja-JP" dirty="0" err="1"/>
              <a:t>つの</a:t>
            </a:r>
            <a:r>
              <a:rPr lang="ja-JP" altLang="ja-JP" dirty="0"/>
              <a:t>極は東西にシンプルな配置になっていて、両極の境が区別できるものを指す。</a:t>
            </a:r>
            <a:r>
              <a:rPr lang="en-US" altLang="ja-JP" dirty="0"/>
              <a:t>(</a:t>
            </a:r>
            <a:r>
              <a:rPr lang="en-US" altLang="ja-JP" i="1" dirty="0"/>
              <a:t>p</a:t>
            </a:r>
            <a:r>
              <a:rPr lang="ja-JP" altLang="ja-JP" dirty="0"/>
              <a:t>は先行領域の黒点が大きく、</a:t>
            </a:r>
            <a:r>
              <a:rPr lang="en-US" altLang="ja-JP" i="1" dirty="0"/>
              <a:t>f</a:t>
            </a:r>
            <a:r>
              <a:rPr lang="ja-JP" altLang="ja-JP" dirty="0"/>
              <a:t>は後行領域の黒点が大きいもの</a:t>
            </a:r>
            <a:r>
              <a:rPr lang="en-US" altLang="ja-JP" dirty="0"/>
              <a:t>)</a:t>
            </a:r>
            <a:endParaRPr lang="ja-JP" altLang="ja-JP" dirty="0"/>
          </a:p>
          <a:p>
            <a:endParaRPr lang="en-US" altLang="ja-JP" dirty="0" smtClean="0"/>
          </a:p>
          <a:p>
            <a:r>
              <a:rPr lang="ja-JP" altLang="ja-JP" dirty="0" smtClean="0"/>
              <a:t>βγ型</a:t>
            </a:r>
            <a:r>
              <a:rPr lang="ja-JP" altLang="ja-JP" dirty="0"/>
              <a:t>：双極型黒点群であるが、一方に逆極性の黒点を含む。</a:t>
            </a:r>
          </a:p>
          <a:p>
            <a:endParaRPr lang="en-US" altLang="ja-JP" dirty="0" smtClean="0"/>
          </a:p>
          <a:p>
            <a:r>
              <a:rPr lang="ja-JP" altLang="ja-JP" dirty="0" smtClean="0"/>
              <a:t>γ型</a:t>
            </a:r>
            <a:r>
              <a:rPr lang="ja-JP" altLang="ja-JP" dirty="0"/>
              <a:t>：複極黒点群。β型とくらべて</a:t>
            </a:r>
            <a:r>
              <a:rPr lang="en-US" altLang="ja-JP" dirty="0"/>
              <a:t>N</a:t>
            </a:r>
            <a:r>
              <a:rPr lang="ja-JP" altLang="ja-JP" dirty="0"/>
              <a:t>極と</a:t>
            </a:r>
            <a:r>
              <a:rPr lang="en-US" altLang="ja-JP" dirty="0"/>
              <a:t>S</a:t>
            </a:r>
            <a:r>
              <a:rPr lang="ja-JP" altLang="ja-JP" dirty="0"/>
              <a:t>極が不規則に分布した複雑な活動領域。</a:t>
            </a:r>
          </a:p>
          <a:p>
            <a:endParaRPr lang="en-US" altLang="ja-JP" dirty="0" smtClean="0"/>
          </a:p>
          <a:p>
            <a:r>
              <a:rPr lang="ja-JP" altLang="ja-JP" dirty="0" smtClean="0"/>
              <a:t>δ型</a:t>
            </a:r>
            <a:r>
              <a:rPr lang="ja-JP" altLang="ja-JP" dirty="0"/>
              <a:t>：密集複極性黒点群。</a:t>
            </a:r>
            <a:r>
              <a:rPr lang="en-US" altLang="ja-JP" dirty="0"/>
              <a:t>1</a:t>
            </a:r>
            <a:r>
              <a:rPr lang="ja-JP" altLang="ja-JP" dirty="0" err="1"/>
              <a:t>つの</a:t>
            </a:r>
            <a:r>
              <a:rPr lang="ja-JP" altLang="ja-JP" dirty="0"/>
              <a:t>活動領域内で複雑な磁場の形状をしめす。逆極性の磁場が密接している。太陽フレアを起こす可能性がある。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512" y="60950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dirty="0"/>
              <a:t>磁場による</a:t>
            </a:r>
            <a:r>
              <a:rPr lang="ja-JP" altLang="ja-JP" dirty="0" smtClean="0"/>
              <a:t>分類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ja-JP" altLang="ja-JP" dirty="0"/>
              <a:t>ウィルソン山天文台分類、左が太陽の西</a:t>
            </a:r>
            <a:r>
              <a:rPr lang="en-US" altLang="ja-JP" dirty="0"/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4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を起こした黒点のタイプを調べると、より複雑な黒点</a:t>
            </a:r>
            <a:r>
              <a:rPr lang="ja-JP" altLang="en-US" dirty="0"/>
              <a:t>（</a:t>
            </a:r>
            <a:r>
              <a:rPr kumimoji="1" lang="en-US" altLang="ja-JP" dirty="0" smtClean="0"/>
              <a:t>Beta, Gamma</a:t>
            </a:r>
            <a:r>
              <a:rPr kumimoji="1" lang="ja-JP" altLang="en-US" dirty="0" smtClean="0"/>
              <a:t>）</a:t>
            </a:r>
            <a:r>
              <a:rPr kumimoji="1" lang="ja-JP" altLang="en-US" dirty="0" err="1" smtClean="0"/>
              <a:t>ほど</a:t>
            </a:r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を起こしやすい傾向が見られる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磁場強度と偏光強度では、正の相関が見られる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245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野辺山電波ヘリオグラフの偏波画像を元に、</a:t>
            </a:r>
            <a:r>
              <a:rPr lang="en-US" altLang="ja-JP" dirty="0" smtClean="0"/>
              <a:t>GR</a:t>
            </a:r>
            <a:r>
              <a:rPr lang="ja-JP" altLang="en-US" dirty="0" smtClean="0"/>
              <a:t>を起こした活動領域のデータベースを作成</a:t>
            </a:r>
            <a:endParaRPr lang="en-US" altLang="ja-JP" dirty="0" smtClean="0"/>
          </a:p>
          <a:p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の同定・データの取得</a:t>
            </a:r>
            <a:endParaRPr kumimoji="1" lang="en-US" altLang="ja-JP" dirty="0" smtClean="0"/>
          </a:p>
          <a:p>
            <a:r>
              <a:rPr lang="en-US" altLang="ja-JP" dirty="0" smtClean="0"/>
              <a:t>GR, GR/AR</a:t>
            </a:r>
            <a:r>
              <a:rPr lang="ja-JP" altLang="en-US" dirty="0" smtClean="0"/>
              <a:t>の年変化、</a:t>
            </a:r>
            <a:r>
              <a:rPr lang="en-US" altLang="ja-JP" dirty="0" smtClean="0"/>
              <a:t>GR</a:t>
            </a:r>
            <a:r>
              <a:rPr lang="ja-JP" altLang="en-US" dirty="0" smtClean="0"/>
              <a:t>数と</a:t>
            </a:r>
            <a:r>
              <a:rPr lang="en-US" altLang="ja-JP" dirty="0" smtClean="0"/>
              <a:t>AR</a:t>
            </a:r>
            <a:r>
              <a:rPr lang="ja-JP" altLang="en-US" dirty="0" smtClean="0"/>
              <a:t>数の関連</a:t>
            </a:r>
            <a:endParaRPr lang="en-US" altLang="ja-JP" dirty="0" smtClean="0"/>
          </a:p>
          <a:p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を起こした活動領域の磁場分布</a:t>
            </a:r>
            <a:endParaRPr kumimoji="1" lang="en-US" altLang="ja-JP" dirty="0" smtClean="0"/>
          </a:p>
          <a:p>
            <a:r>
              <a:rPr lang="en-US" altLang="ja-JP" dirty="0" smtClean="0"/>
              <a:t>GR</a:t>
            </a:r>
            <a:r>
              <a:rPr lang="ja-JP" altLang="en-US" dirty="0" smtClean="0"/>
              <a:t>と黒点タイプの関連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641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GR, AR /year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019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131840" y="580526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年ごとの</a:t>
            </a:r>
            <a:r>
              <a:rPr kumimoji="1" lang="en-US" altLang="ja-JP" sz="2000" dirty="0" smtClean="0"/>
              <a:t>AR</a:t>
            </a:r>
            <a:r>
              <a:rPr kumimoji="1" lang="ja-JP" altLang="en-US" sz="2000" dirty="0" smtClean="0"/>
              <a:t>数と</a:t>
            </a:r>
            <a:r>
              <a:rPr kumimoji="1" lang="en-US" altLang="ja-JP" sz="2000" dirty="0" smtClean="0"/>
              <a:t>GR</a:t>
            </a:r>
            <a:r>
              <a:rPr kumimoji="1" lang="ja-JP" altLang="en-US" sz="2000" dirty="0" smtClean="0"/>
              <a:t>数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898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ジャイロレゾナンス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35496" y="1196752"/>
            <a:ext cx="4392488" cy="5472608"/>
            <a:chOff x="35496" y="1196752"/>
            <a:chExt cx="4392488" cy="5472608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35496" y="1196752"/>
              <a:ext cx="4032448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600" dirty="0" smtClean="0"/>
                <a:t>ジャイロレゾナンス</a:t>
              </a:r>
              <a:endParaRPr kumimoji="1" lang="en-US" altLang="ja-JP" sz="2600" dirty="0" smtClean="0"/>
            </a:p>
            <a:p>
              <a:r>
                <a:rPr lang="ja-JP" altLang="en-US" sz="2600" dirty="0" smtClean="0"/>
                <a:t>・磁場が強く、熱運動している電子から電磁波が放射される機構</a:t>
              </a:r>
              <a:endParaRPr lang="en-US" altLang="ja-JP" sz="2600" dirty="0" smtClean="0"/>
            </a:p>
            <a:p>
              <a:r>
                <a:rPr kumimoji="1" lang="ja-JP" altLang="en-US" sz="2600" dirty="0" smtClean="0"/>
                <a:t>・偏波率が高く、コンパクトに明るく光る</a:t>
              </a:r>
              <a:endParaRPr kumimoji="1" lang="en-US" altLang="ja-JP" sz="2600" dirty="0" smtClean="0"/>
            </a:p>
            <a:p>
              <a:endParaRPr kumimoji="1" lang="ja-JP" altLang="en-US" sz="2600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23528" y="4797152"/>
              <a:ext cx="2592288" cy="72008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0" name="グループ化 29"/>
            <p:cNvGrpSpPr/>
            <p:nvPr/>
          </p:nvGrpSpPr>
          <p:grpSpPr>
            <a:xfrm>
              <a:off x="1583668" y="3930176"/>
              <a:ext cx="624" cy="2091112"/>
              <a:chOff x="1943708" y="2706040"/>
              <a:chExt cx="624" cy="2091112"/>
            </a:xfrm>
          </p:grpSpPr>
          <p:cxnSp>
            <p:nvCxnSpPr>
              <p:cNvPr id="6" name="直線矢印コネクタ 5"/>
              <p:cNvCxnSpPr/>
              <p:nvPr/>
            </p:nvCxnSpPr>
            <p:spPr>
              <a:xfrm flipV="1">
                <a:off x="1943708" y="2706040"/>
                <a:ext cx="0" cy="209111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V="1">
                <a:off x="1944332" y="3068960"/>
                <a:ext cx="0" cy="108201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直線矢印コネクタ 14"/>
            <p:cNvCxnSpPr/>
            <p:nvPr/>
          </p:nvCxnSpPr>
          <p:spPr>
            <a:xfrm flipH="1">
              <a:off x="753844" y="4840206"/>
              <a:ext cx="242932" cy="62399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1619672" y="3645024"/>
              <a:ext cx="14401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600" dirty="0" smtClean="0"/>
                <a:t>磁場 </a:t>
              </a:r>
              <a:r>
                <a:rPr kumimoji="1" lang="en-US" altLang="ja-JP" sz="2600" dirty="0" smtClean="0"/>
                <a:t>B</a:t>
              </a:r>
              <a:endParaRPr kumimoji="1" lang="ja-JP" altLang="en-US" sz="2600" dirty="0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267744" y="5373216"/>
              <a:ext cx="144016" cy="1440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123728" y="4941168"/>
              <a:ext cx="57606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600" dirty="0" smtClean="0"/>
                <a:t>e-</a:t>
              </a:r>
              <a:endParaRPr kumimoji="1" lang="ja-JP" altLang="en-US" sz="2600" dirty="0"/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 flipH="1" flipV="1">
              <a:off x="1619674" y="5157194"/>
              <a:ext cx="576062" cy="216022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>
              <a:off x="2411760" y="5459292"/>
              <a:ext cx="151216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2987824" y="4869160"/>
              <a:ext cx="14401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600" dirty="0" smtClean="0"/>
                <a:t>電磁波</a:t>
              </a:r>
              <a:endParaRPr kumimoji="1" lang="ja-JP" altLang="en-US" sz="26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5496" y="6176917"/>
              <a:ext cx="367240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600" dirty="0" smtClean="0"/>
                <a:t>ローレンツ力による偏光</a:t>
              </a:r>
              <a:endParaRPr kumimoji="1" lang="ja-JP" altLang="en-US" sz="26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4067944" y="1639828"/>
                <a:ext cx="5256584" cy="4493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600" dirty="0" smtClean="0"/>
                  <a:t>ジャイロ運動によって放射される電磁波の周波</a:t>
                </a:r>
                <a:endParaRPr kumimoji="1" lang="en-US" altLang="ja-JP" sz="2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sz="26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altLang="ja-JP" sz="2600" b="0" i="1" smtClean="0"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altLang="ja-JP" sz="2600" dirty="0" smtClean="0"/>
                  <a:t>=2.8MHz*B[Gauss]</a:t>
                </a:r>
              </a:p>
              <a:p>
                <a:endParaRPr kumimoji="1" lang="en-US" altLang="ja-JP" sz="2600" dirty="0" smtClean="0"/>
              </a:p>
              <a:p>
                <a:r>
                  <a:rPr kumimoji="1" lang="ja-JP" altLang="en-US" sz="2600" dirty="0" smtClean="0"/>
                  <a:t>ジャイロ周波数が</a:t>
                </a:r>
                <a:r>
                  <a:rPr kumimoji="1" lang="en-US" altLang="ja-JP" sz="2600" dirty="0" smtClean="0"/>
                  <a:t>17GH</a:t>
                </a:r>
                <a:r>
                  <a:rPr kumimoji="1" lang="ja-JP" altLang="en-US" sz="2600" dirty="0" err="1" smtClean="0"/>
                  <a:t>ｚ</a:t>
                </a:r>
                <a:r>
                  <a:rPr kumimoji="1" lang="ja-JP" altLang="en-US" sz="2600" dirty="0" smtClean="0"/>
                  <a:t>になるには</a:t>
                </a:r>
                <a:endParaRPr kumimoji="1" lang="en-US" altLang="ja-JP" sz="2600" dirty="0" smtClean="0"/>
              </a:p>
              <a:p>
                <a:r>
                  <a:rPr kumimoji="1" lang="en-US" altLang="ja-JP" sz="2600" dirty="0" smtClean="0"/>
                  <a:t>B=6000[G]</a:t>
                </a:r>
                <a:r>
                  <a:rPr kumimoji="1" lang="ja-JP" altLang="en-US" sz="2600" dirty="0" smtClean="0"/>
                  <a:t>が必要となる</a:t>
                </a:r>
                <a:endParaRPr kumimoji="1" lang="en-US" altLang="ja-JP" sz="2600" dirty="0" smtClean="0"/>
              </a:p>
              <a:p>
                <a:endParaRPr kumimoji="1" lang="en-US" altLang="ja-JP" sz="2600" dirty="0" smtClean="0"/>
              </a:p>
              <a:p>
                <a:r>
                  <a:rPr lang="ja-JP" altLang="en-US" sz="2600" dirty="0" smtClean="0"/>
                  <a:t>第三高調波の</a:t>
                </a:r>
                <a:r>
                  <a:rPr kumimoji="1" lang="en-US" altLang="ja-JP" sz="2600" dirty="0" smtClean="0"/>
                  <a:t>B=2000</a:t>
                </a:r>
                <a:r>
                  <a:rPr lang="en-US" altLang="ja-JP" sz="2600" dirty="0" smtClean="0"/>
                  <a:t>[G]</a:t>
                </a:r>
                <a:r>
                  <a:rPr lang="ja-JP" altLang="en-US" sz="2600" dirty="0" smtClean="0"/>
                  <a:t>の磁場からの放射が観測できる</a:t>
                </a:r>
                <a:endParaRPr lang="en-US" altLang="ja-JP" sz="2600" dirty="0" smtClean="0"/>
              </a:p>
              <a:p>
                <a:endParaRPr kumimoji="1" lang="en-US" altLang="ja-JP" sz="2600" dirty="0"/>
              </a:p>
              <a:p>
                <a:r>
                  <a:rPr lang="en-US" altLang="ja-JP" sz="2600" dirty="0" smtClean="0"/>
                  <a:t>GR</a:t>
                </a:r>
                <a:r>
                  <a:rPr lang="ja-JP" altLang="en-US" sz="2600" dirty="0" smtClean="0"/>
                  <a:t>が観測 </a:t>
                </a:r>
                <a:r>
                  <a:rPr lang="en-US" altLang="ja-JP" sz="2600" dirty="0" smtClean="0"/>
                  <a:t>=&gt; 2000[G]</a:t>
                </a:r>
                <a:r>
                  <a:rPr lang="ja-JP" altLang="en-US" sz="2600" dirty="0" smtClean="0"/>
                  <a:t>の磁場が存在</a:t>
                </a:r>
                <a:endParaRPr kumimoji="1" lang="ja-JP" altLang="en-US" sz="2600" dirty="0"/>
              </a:p>
            </p:txBody>
          </p:sp>
        </mc:Choice>
        <mc:Fallback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639828"/>
                <a:ext cx="5256584" cy="4493538"/>
              </a:xfrm>
              <a:prstGeom prst="rect">
                <a:avLst/>
              </a:prstGeom>
              <a:blipFill rotWithShape="1">
                <a:blip r:embed="rId2"/>
                <a:stretch>
                  <a:fillRect l="-1970" t="-1085" r="-116" b="-271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1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数と</a:t>
            </a:r>
            <a:r>
              <a:rPr kumimoji="1" lang="en-US" altLang="ja-JP" dirty="0" smtClean="0"/>
              <a:t>AR</a:t>
            </a:r>
            <a:r>
              <a:rPr kumimoji="1" lang="ja-JP" altLang="en-US" dirty="0" smtClean="0"/>
              <a:t>数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156" y="1204342"/>
            <a:ext cx="5931172" cy="47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822438" y="6105490"/>
            <a:ext cx="5917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半年ごとの活動領域数と</a:t>
            </a:r>
            <a:r>
              <a:rPr kumimoji="1" lang="en-US" altLang="ja-JP" sz="2000" dirty="0" smtClean="0"/>
              <a:t>GR</a:t>
            </a:r>
            <a:r>
              <a:rPr kumimoji="1" lang="ja-JP" altLang="en-US" sz="2000" dirty="0" smtClean="0"/>
              <a:t>を起こした活動領域数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(V &gt; 5e4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904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GR/AR</a:t>
            </a:r>
            <a:r>
              <a:rPr kumimoji="1" lang="ja-JP" altLang="en-US" dirty="0" smtClean="0"/>
              <a:t>：半球別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1060973"/>
            <a:ext cx="5888182" cy="2944091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3941293"/>
            <a:ext cx="5888182" cy="294409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220072" y="2264092"/>
            <a:ext cx="374441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/>
              <a:t>・半球別の</a:t>
            </a:r>
            <a:r>
              <a:rPr kumimoji="1" lang="en-US" altLang="ja-JP" sz="2600" dirty="0" smtClean="0"/>
              <a:t>GR/AR</a:t>
            </a:r>
            <a:r>
              <a:rPr kumimoji="1" lang="ja-JP" altLang="en-US" sz="2600" dirty="0" smtClean="0"/>
              <a:t>比</a:t>
            </a:r>
            <a:endParaRPr kumimoji="1" lang="en-US" altLang="ja-JP" sz="2600" dirty="0" smtClean="0"/>
          </a:p>
          <a:p>
            <a:r>
              <a:rPr lang="en-US" altLang="ja-JP" sz="2600" dirty="0" smtClean="0"/>
              <a:t>   (V &gt; 5e4)</a:t>
            </a:r>
            <a:endParaRPr kumimoji="1" lang="en-US" altLang="ja-JP" sz="2600" dirty="0" smtClean="0"/>
          </a:p>
          <a:p>
            <a:endParaRPr kumimoji="1" lang="en-US" altLang="ja-JP" sz="2600" dirty="0" smtClean="0"/>
          </a:p>
          <a:p>
            <a:r>
              <a:rPr kumimoji="1" lang="ja-JP" altLang="en-US" sz="2600" dirty="0" smtClean="0"/>
              <a:t>・どちらの半球でも、サイクルの後半にかけて</a:t>
            </a:r>
            <a:r>
              <a:rPr kumimoji="1" lang="en-US" altLang="ja-JP" sz="2600" dirty="0" smtClean="0"/>
              <a:t>GR/AR</a:t>
            </a:r>
            <a:r>
              <a:rPr kumimoji="1" lang="ja-JP" altLang="en-US" sz="2600" dirty="0" smtClean="0"/>
              <a:t>比が増加している</a:t>
            </a:r>
            <a:endParaRPr kumimoji="1" lang="en-US" altLang="ja-JP" sz="2600" dirty="0" smtClean="0"/>
          </a:p>
          <a:p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4747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GR/AR</a:t>
            </a:r>
            <a:r>
              <a:rPr lang="ja-JP" altLang="en-US" dirty="0"/>
              <a:t> </a:t>
            </a:r>
            <a:r>
              <a:rPr lang="en-US" altLang="ja-JP" dirty="0" smtClean="0"/>
              <a:t>vs. AR</a:t>
            </a:r>
            <a:r>
              <a:rPr lang="ja-JP" altLang="en-US" dirty="0" smtClean="0"/>
              <a:t>数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05680"/>
            <a:ext cx="7488832" cy="447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1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 &gt; 1e5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0" y="1795729"/>
            <a:ext cx="8595135" cy="4297567"/>
          </a:xfrm>
        </p:spPr>
      </p:pic>
    </p:spTree>
    <p:extLst>
      <p:ext uri="{BB962C8B-B14F-4D97-AF65-F5344CB8AC3E}">
        <p14:creationId xmlns:p14="http://schemas.microsoft.com/office/powerpoint/2010/main" val="12269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活動領域のデータベース作成</a:t>
            </a:r>
            <a:endParaRPr kumimoji="1" lang="ja-JP" altLang="en-US" dirty="0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4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80928"/>
            <a:ext cx="7147607" cy="35936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使用データ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ja-JP" altLang="en-US" dirty="0" smtClean="0"/>
              <a:t>野辺山</a:t>
            </a:r>
            <a:r>
              <a:rPr lang="ja-JP" altLang="en-US" dirty="0"/>
              <a:t>電波</a:t>
            </a:r>
            <a:r>
              <a:rPr lang="ja-JP" altLang="en-US" dirty="0" smtClean="0"/>
              <a:t>ヘリオグラフで観測された偏波画像（</a:t>
            </a:r>
            <a:r>
              <a:rPr lang="en-US" altLang="ja-JP" dirty="0" smtClean="0"/>
              <a:t>17GHz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期間：</a:t>
            </a:r>
            <a:r>
              <a:rPr kumimoji="1" lang="en-US" altLang="ja-JP" dirty="0" smtClean="0"/>
              <a:t>1992/07/01~2013/06/30</a:t>
            </a:r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6279703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画像例　左</a:t>
            </a:r>
            <a:r>
              <a:rPr lang="ja-JP" altLang="en-US" sz="2400" dirty="0"/>
              <a:t>：</a:t>
            </a:r>
            <a:r>
              <a:rPr lang="ja-JP" altLang="en-US" sz="2400" dirty="0" smtClean="0"/>
              <a:t>強度図 </a:t>
            </a:r>
            <a:r>
              <a:rPr lang="en-US" altLang="ja-JP" sz="2400" dirty="0" smtClean="0"/>
              <a:t>(R+L)</a:t>
            </a:r>
            <a:r>
              <a:rPr lang="ja-JP" altLang="en-US" sz="2400" dirty="0" smtClean="0"/>
              <a:t>　右</a:t>
            </a:r>
            <a:r>
              <a:rPr lang="ja-JP" altLang="en-US" sz="2400" dirty="0"/>
              <a:t>：</a:t>
            </a:r>
            <a:r>
              <a:rPr lang="ja-JP" altLang="en-US" sz="2400" dirty="0" smtClean="0"/>
              <a:t>偏波図 </a:t>
            </a:r>
            <a:r>
              <a:rPr lang="en-US" altLang="ja-JP" sz="2400" dirty="0" smtClean="0"/>
              <a:t>(R-L) 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6660232" y="3717032"/>
            <a:ext cx="1152128" cy="1282076"/>
            <a:chOff x="6660232" y="3717032"/>
            <a:chExt cx="1152128" cy="1282076"/>
          </a:xfrm>
        </p:grpSpPr>
        <p:sp>
          <p:nvSpPr>
            <p:cNvPr id="12" name="円/楕円 11"/>
            <p:cNvSpPr/>
            <p:nvPr/>
          </p:nvSpPr>
          <p:spPr>
            <a:xfrm>
              <a:off x="6660232" y="3717032"/>
              <a:ext cx="648072" cy="432048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7164288" y="4567060"/>
              <a:ext cx="648072" cy="432048"/>
            </a:xfrm>
            <a:prstGeom prst="ellipse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237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66" y="2752563"/>
            <a:ext cx="6776706" cy="342972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</a:t>
            </a:r>
            <a:r>
              <a:rPr kumimoji="1" lang="ja-JP" altLang="en-US" dirty="0" smtClean="0"/>
              <a:t>１：</a:t>
            </a:r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源の同定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ヘリオグラフの偏波（</a:t>
            </a:r>
            <a:r>
              <a:rPr kumimoji="1" lang="en-US" altLang="ja-JP" dirty="0" smtClean="0"/>
              <a:t>R-L</a:t>
            </a:r>
            <a:r>
              <a:rPr kumimoji="1" lang="ja-JP" altLang="en-US" dirty="0" smtClean="0"/>
              <a:t>）画像から、</a:t>
            </a:r>
            <a:r>
              <a:rPr kumimoji="1" lang="en-US" altLang="ja-JP" dirty="0" smtClean="0"/>
              <a:t>GR</a:t>
            </a:r>
            <a:r>
              <a:rPr lang="ja-JP" altLang="en-US" dirty="0"/>
              <a:t>が</a:t>
            </a:r>
            <a:r>
              <a:rPr kumimoji="1" lang="ja-JP" altLang="en-US" dirty="0" smtClean="0"/>
              <a:t>起きている</a:t>
            </a:r>
            <a:r>
              <a:rPr lang="ja-JP" altLang="en-US" dirty="0" smtClean="0"/>
              <a:t>場所をカウントし、それがどの活動領域で起きているかを調べる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616704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左</a:t>
            </a:r>
            <a:r>
              <a:rPr lang="ja-JP" altLang="en-US" dirty="0"/>
              <a:t>：</a:t>
            </a:r>
            <a:r>
              <a:rPr lang="ja-JP" altLang="en-US" dirty="0" smtClean="0"/>
              <a:t>強度図 </a:t>
            </a:r>
            <a:r>
              <a:rPr lang="en-US" altLang="ja-JP" dirty="0" smtClean="0"/>
              <a:t>(R+L)</a:t>
            </a:r>
            <a:r>
              <a:rPr lang="ja-JP" altLang="en-US" dirty="0" smtClean="0"/>
              <a:t>　右</a:t>
            </a:r>
            <a:r>
              <a:rPr lang="ja-JP" altLang="en-US" dirty="0"/>
              <a:t>：</a:t>
            </a:r>
            <a:r>
              <a:rPr lang="ja-JP" altLang="en-US" dirty="0" smtClean="0"/>
              <a:t>偏波図 </a:t>
            </a:r>
            <a:r>
              <a:rPr lang="en-US" altLang="ja-JP" dirty="0" smtClean="0"/>
              <a:t>(R-L) </a:t>
            </a:r>
          </a:p>
          <a:p>
            <a:r>
              <a:rPr lang="ja-JP" altLang="en-US" dirty="0" smtClean="0"/>
              <a:t>赤：</a:t>
            </a:r>
            <a:r>
              <a:rPr lang="en-US" altLang="ja-JP" dirty="0" smtClean="0"/>
              <a:t>positive</a:t>
            </a:r>
            <a:r>
              <a:rPr lang="ja-JP" altLang="en-US" dirty="0" smtClean="0"/>
              <a:t>　青：</a:t>
            </a:r>
            <a:r>
              <a:rPr lang="en-US" altLang="ja-JP" dirty="0" smtClean="0"/>
              <a:t>negative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32240" y="3714105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V &gt; 5e4 </a:t>
            </a:r>
            <a:r>
              <a:rPr lang="ja-JP" altLang="en-US" sz="2000" dirty="0"/>
              <a:t>以上を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GR</a:t>
            </a:r>
            <a:r>
              <a:rPr lang="ja-JP" altLang="en-US" sz="2000" dirty="0"/>
              <a:t>として</a:t>
            </a:r>
            <a:r>
              <a:rPr kumimoji="1" lang="ja-JP" altLang="en-US" sz="2000" dirty="0" smtClean="0"/>
              <a:t>カウント</a:t>
            </a:r>
            <a:endParaRPr kumimoji="1" lang="ja-JP" altLang="en-US" sz="2000" dirty="0"/>
          </a:p>
        </p:txBody>
      </p:sp>
      <p:sp>
        <p:nvSpPr>
          <p:cNvPr id="12" name="円/楕円 11"/>
          <p:cNvSpPr/>
          <p:nvPr/>
        </p:nvSpPr>
        <p:spPr>
          <a:xfrm>
            <a:off x="4874100" y="4380955"/>
            <a:ext cx="576064" cy="356475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68" y="1340768"/>
            <a:ext cx="9293106" cy="470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4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STEP2</a:t>
            </a:r>
            <a:r>
              <a:rPr kumimoji="1" lang="ja-JP" altLang="en-US" dirty="0" smtClean="0"/>
              <a:t>：</a:t>
            </a:r>
            <a:r>
              <a:rPr lang="ja-JP" altLang="en-US" dirty="0"/>
              <a:t>活動領域</a:t>
            </a:r>
            <a:r>
              <a:rPr kumimoji="1" lang="ja-JP" altLang="en-US" dirty="0" smtClean="0"/>
              <a:t>のデータベース作成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r>
              <a:rPr kumimoji="1" lang="ja-JP" altLang="en-US" dirty="0" smtClean="0"/>
              <a:t>偏波画像から、</a:t>
            </a:r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を起こしている</a:t>
            </a:r>
            <a:r>
              <a:rPr lang="ja-JP" altLang="en-US" dirty="0"/>
              <a:t>活動</a:t>
            </a:r>
            <a:r>
              <a:rPr lang="ja-JP" altLang="en-US" dirty="0" smtClean="0"/>
              <a:t>領域のデータ（座標、ピーク値、面積、偏波率、等）を取得し、各活動領域のデータベースを作成する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01008"/>
            <a:ext cx="8969368" cy="208823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79512" y="5733256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例：</a:t>
            </a:r>
            <a:r>
              <a:rPr kumimoji="1" lang="en-US" altLang="ja-JP" sz="2000" dirty="0" smtClean="0"/>
              <a:t>NOAA9415</a:t>
            </a:r>
            <a:r>
              <a:rPr kumimoji="1" lang="ja-JP" altLang="en-US" sz="2000" dirty="0" smtClean="0"/>
              <a:t>のデータ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79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STEP3:GR</a:t>
            </a:r>
            <a:r>
              <a:rPr kumimoji="1" lang="ja-JP" altLang="en-US" dirty="0" smtClean="0"/>
              <a:t>を起こす</a:t>
            </a:r>
            <a:r>
              <a:rPr kumimoji="1" lang="en-US" altLang="ja-JP" dirty="0" smtClean="0"/>
              <a:t>AR</a:t>
            </a:r>
            <a:r>
              <a:rPr kumimoji="1" lang="ja-JP" altLang="en-US" dirty="0" smtClean="0"/>
              <a:t>のリスト化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63888" y="1855365"/>
            <a:ext cx="5050904" cy="4525963"/>
          </a:xfrm>
        </p:spPr>
        <p:txBody>
          <a:bodyPr/>
          <a:lstStyle/>
          <a:p>
            <a:r>
              <a:rPr kumimoji="1" lang="ja-JP" altLang="en-US" dirty="0" smtClean="0"/>
              <a:t>偏波画像上で</a:t>
            </a:r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を起こしている活動領域のリストを</a:t>
            </a:r>
            <a:r>
              <a:rPr lang="ja-JP" altLang="en-US" dirty="0"/>
              <a:t>作成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r>
              <a:rPr kumimoji="1" lang="ja-JP" altLang="en-US" dirty="0"/>
              <a:t>複数</a:t>
            </a:r>
            <a:r>
              <a:rPr kumimoji="1" lang="ja-JP" altLang="en-US" dirty="0" smtClean="0"/>
              <a:t>の活動領域で</a:t>
            </a:r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が起きている場合、全てをリスト化する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644404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が発生した日時と、</a:t>
            </a:r>
            <a:r>
              <a:rPr kumimoji="1" lang="en-US" altLang="ja-JP" dirty="0" smtClean="0"/>
              <a:t>NOAA</a:t>
            </a:r>
            <a:r>
              <a:rPr kumimoji="1" lang="ja-JP" altLang="en-US" dirty="0" smtClean="0"/>
              <a:t>番号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91546"/>
            <a:ext cx="3572101" cy="498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525963"/>
          </a:xfrm>
        </p:spPr>
        <p:txBody>
          <a:bodyPr/>
          <a:lstStyle/>
          <a:p>
            <a:r>
              <a:rPr kumimoji="1" lang="en-US" altLang="ja-JP" dirty="0" smtClean="0"/>
              <a:t>GR</a:t>
            </a:r>
            <a:r>
              <a:rPr kumimoji="1" lang="ja-JP" altLang="en-US" dirty="0" smtClean="0"/>
              <a:t>を起こした活動領域の数を</a:t>
            </a:r>
            <a:r>
              <a:rPr lang="ja-JP" altLang="en-US" dirty="0"/>
              <a:t>半年</a:t>
            </a:r>
            <a:r>
              <a:rPr kumimoji="1" lang="ja-JP" altLang="en-US" dirty="0" smtClean="0"/>
              <a:t>毎に</a:t>
            </a:r>
            <a:r>
              <a:rPr lang="ja-JP" altLang="en-US" dirty="0" smtClean="0"/>
              <a:t>カウントし、その活動領域の数と</a:t>
            </a:r>
            <a:r>
              <a:rPr lang="en-US" altLang="ja-JP" dirty="0" smtClean="0"/>
              <a:t>NOAA</a:t>
            </a:r>
            <a:r>
              <a:rPr lang="ja-JP" altLang="en-US" dirty="0" smtClean="0"/>
              <a:t>番号をリスト化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GR</a:t>
            </a:r>
            <a:r>
              <a:rPr lang="ja-JP" altLang="en-US" dirty="0" smtClean="0"/>
              <a:t>や活動領域の関係について調べる</a:t>
            </a:r>
            <a:endParaRPr lang="en-US" altLang="ja-JP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87" y="2708920"/>
            <a:ext cx="8868816" cy="196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6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1201</Words>
  <Application>Microsoft Office PowerPoint</Application>
  <PresentationFormat>画面に合わせる (4:3)</PresentationFormat>
  <Paragraphs>235</Paragraphs>
  <Slides>33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Office ​​テーマ</vt:lpstr>
      <vt:lpstr>太陽多波長データ解析研究会　 NSRO-CDAW13</vt:lpstr>
      <vt:lpstr>目的</vt:lpstr>
      <vt:lpstr>ジャイロレゾナンス</vt:lpstr>
      <vt:lpstr>活動領域のデータベース作成</vt:lpstr>
      <vt:lpstr>使用データ</vt:lpstr>
      <vt:lpstr>STEP１：GR源の同定</vt:lpstr>
      <vt:lpstr>STEP2：活動領域のデータベース作成</vt:lpstr>
      <vt:lpstr>STEP3:GRを起こすARのリスト化</vt:lpstr>
      <vt:lpstr>STEP4</vt:lpstr>
      <vt:lpstr>Result </vt:lpstr>
      <vt:lpstr>GR/AR：V &gt; 5e4</vt:lpstr>
      <vt:lpstr>GR/AR：V &gt; 1e5</vt:lpstr>
      <vt:lpstr>南北の比較</vt:lpstr>
      <vt:lpstr>GR/AR and AR distribution</vt:lpstr>
      <vt:lpstr>GR/AR and AR distribution</vt:lpstr>
      <vt:lpstr>GR and AR distribution</vt:lpstr>
      <vt:lpstr>PowerPoint プレゼンテーション</vt:lpstr>
      <vt:lpstr>Discussion</vt:lpstr>
      <vt:lpstr>磁場強度のデータベース化</vt:lpstr>
      <vt:lpstr>磁場データの入手</vt:lpstr>
      <vt:lpstr>磁場データの作成</vt:lpstr>
      <vt:lpstr>Result2</vt:lpstr>
      <vt:lpstr>B and Peak , Average</vt:lpstr>
      <vt:lpstr>黒点タイプとGRの発生頻度</vt:lpstr>
      <vt:lpstr>黒点の分類</vt:lpstr>
      <vt:lpstr>Discussion</vt:lpstr>
      <vt:lpstr>summary</vt:lpstr>
      <vt:lpstr>PowerPoint プレゼンテーション</vt:lpstr>
      <vt:lpstr>GR, AR /year</vt:lpstr>
      <vt:lpstr>GR数とAR数</vt:lpstr>
      <vt:lpstr>GR/AR：半球別</vt:lpstr>
      <vt:lpstr>GR/AR vs. AR数</vt:lpstr>
      <vt:lpstr>V &gt; 1e5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太陽多波長データ解析研究会　 NSRO-CDAW13</dc:title>
  <dc:creator>yuki</dc:creator>
  <cp:lastModifiedBy>yuki</cp:lastModifiedBy>
  <cp:revision>93</cp:revision>
  <dcterms:created xsi:type="dcterms:W3CDTF">2013-10-02T08:01:32Z</dcterms:created>
  <dcterms:modified xsi:type="dcterms:W3CDTF">2013-10-04T01:48:13Z</dcterms:modified>
</cp:coreProperties>
</file>