
<file path=[Content_Types].xml><?xml version="1.0" encoding="utf-8"?>
<Types xmlns="http://schemas.openxmlformats.org/package/2006/content-types">
  <Default Extension="xml" ContentType="application/xml"/>
  <Default Extension="wmf" ContentType="image/x-wmf"/>
  <Default Extension="jpeg" ContentType="image/jpeg"/>
  <Default Extension="mpg" ContentType="video/unknown"/>
  <Default Extension="rels" ContentType="application/vnd.openxmlformats-package.relationships+xml"/>
  <Default Extension="wdp" ContentType="image/vnd.ms-photo"/>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282" r:id="rId4"/>
    <p:sldId id="284" r:id="rId5"/>
    <p:sldId id="261" r:id="rId6"/>
    <p:sldId id="258" r:id="rId7"/>
    <p:sldId id="269" r:id="rId8"/>
    <p:sldId id="263" r:id="rId9"/>
    <p:sldId id="277" r:id="rId10"/>
    <p:sldId id="285" r:id="rId11"/>
    <p:sldId id="289" r:id="rId12"/>
    <p:sldId id="290" r:id="rId13"/>
    <p:sldId id="291" r:id="rId14"/>
    <p:sldId id="275" r:id="rId15"/>
    <p:sldId id="292" r:id="rId16"/>
    <p:sldId id="293" r:id="rId17"/>
    <p:sldId id="287" r:id="rId18"/>
    <p:sldId id="286" r:id="rId19"/>
    <p:sldId id="288"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6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10565-036F-4D30-ADD2-CBF47C4D3542}" type="datetimeFigureOut">
              <a:rPr kumimoji="1" lang="ja-JP" altLang="en-US" smtClean="0"/>
              <a:t>2014/10/03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5BC14-02A7-49FD-A13D-53E0FA73EC6A}" type="slidenum">
              <a:rPr kumimoji="1" lang="ja-JP" altLang="en-US" smtClean="0"/>
              <a:t>‹#›</a:t>
            </a:fld>
            <a:endParaRPr kumimoji="1" lang="ja-JP" altLang="en-US"/>
          </a:p>
        </p:txBody>
      </p:sp>
    </p:spTree>
    <p:extLst>
      <p:ext uri="{BB962C8B-B14F-4D97-AF65-F5344CB8AC3E}">
        <p14:creationId xmlns:p14="http://schemas.microsoft.com/office/powerpoint/2010/main" val="29228970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フレアスタート時刻</a:t>
            </a:r>
            <a:r>
              <a:rPr kumimoji="1" lang="ja-JP" altLang="en-US" baseline="0" dirty="0" smtClean="0"/>
              <a:t>   </a:t>
            </a:r>
            <a:r>
              <a:rPr kumimoji="1" lang="en-US" altLang="ja-JP" dirty="0" smtClean="0"/>
              <a:t>1:44</a:t>
            </a:r>
          </a:p>
          <a:p>
            <a:r>
              <a:rPr kumimoji="1" lang="ja-JP" altLang="en-US" dirty="0" smtClean="0"/>
              <a:t>ピーク時刻　　</a:t>
            </a:r>
            <a:r>
              <a:rPr kumimoji="1" lang="en-US" altLang="ja-JP" dirty="0" smtClean="0"/>
              <a:t>1:56</a:t>
            </a:r>
          </a:p>
          <a:p>
            <a:r>
              <a:rPr kumimoji="1" lang="ja-JP" altLang="en-US" dirty="0" smtClean="0"/>
              <a:t>終了時刻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6</a:t>
            </a:fld>
            <a:endParaRPr kumimoji="1" lang="ja-JP" altLang="en-US"/>
          </a:p>
        </p:txBody>
      </p:sp>
    </p:spTree>
    <p:extLst>
      <p:ext uri="{BB962C8B-B14F-4D97-AF65-F5344CB8AC3E}">
        <p14:creationId xmlns:p14="http://schemas.microsoft.com/office/powerpoint/2010/main" val="367919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10</a:t>
            </a:fld>
            <a:endParaRPr kumimoji="1" lang="ja-JP" altLang="en-US"/>
          </a:p>
        </p:txBody>
      </p:sp>
    </p:spTree>
    <p:extLst>
      <p:ext uri="{BB962C8B-B14F-4D97-AF65-F5344CB8AC3E}">
        <p14:creationId xmlns:p14="http://schemas.microsoft.com/office/powerpoint/2010/main" val="269893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青線</a:t>
            </a:r>
            <a:r>
              <a:rPr kumimoji="1" lang="en-US" altLang="ja-JP" dirty="0" smtClean="0"/>
              <a:t>power-low,</a:t>
            </a:r>
            <a:r>
              <a:rPr kumimoji="1" lang="ja-JP" altLang="en-US" dirty="0" smtClean="0"/>
              <a:t>黄色電場</a:t>
            </a:r>
            <a:endParaRPr kumimoji="1" lang="en-US" altLang="ja-JP" dirty="0" smtClean="0"/>
          </a:p>
          <a:p>
            <a:r>
              <a:rPr kumimoji="1" lang="en-US" altLang="ja-JP" dirty="0" smtClean="0"/>
              <a:t>RHESSI</a:t>
            </a:r>
            <a:r>
              <a:rPr kumimoji="1" lang="ja-JP" altLang="en-US" dirty="0" smtClean="0"/>
              <a:t>衛星が観測した</a:t>
            </a:r>
            <a:r>
              <a:rPr kumimoji="1" lang="en-US" altLang="ja-JP" dirty="0" smtClean="0"/>
              <a:t>HXR</a:t>
            </a:r>
            <a:r>
              <a:rPr kumimoji="1" lang="ja-JP" altLang="en-US" dirty="0" smtClean="0"/>
              <a:t>の強度から</a:t>
            </a:r>
            <a:r>
              <a:rPr kumimoji="1" lang="en-US" altLang="ja-JP" dirty="0" smtClean="0"/>
              <a:t>power-low</a:t>
            </a:r>
            <a:r>
              <a:rPr kumimoji="1" lang="ja-JP" altLang="en-US" dirty="0" smtClean="0"/>
              <a:t>を求め</a:t>
            </a:r>
            <a:r>
              <a:rPr kumimoji="1" lang="en-US" altLang="ja-JP" dirty="0" smtClean="0"/>
              <a:t>, </a:t>
            </a:r>
            <a:r>
              <a:rPr kumimoji="1" lang="ja-JP" altLang="en-US" dirty="0" smtClean="0"/>
              <a:t>電場と比較したものがこちらの図になります</a:t>
            </a:r>
            <a:r>
              <a:rPr kumimoji="1" lang="en-US" altLang="ja-JP" dirty="0" smtClean="0"/>
              <a:t>.</a:t>
            </a:r>
          </a:p>
          <a:p>
            <a:r>
              <a:rPr kumimoji="1" lang="ja-JP" altLang="en-US" dirty="0" smtClean="0"/>
              <a:t>電場は前ページ（先程）紹介したように求めている</a:t>
            </a:r>
            <a:r>
              <a:rPr kumimoji="1" lang="en-US" altLang="ja-JP" dirty="0" smtClean="0"/>
              <a:t>.  </a:t>
            </a:r>
          </a:p>
          <a:p>
            <a:r>
              <a:rPr kumimoji="1" lang="ja-JP" altLang="en-US" dirty="0" smtClean="0"/>
              <a:t>電場が増加しているところで</a:t>
            </a:r>
            <a:r>
              <a:rPr kumimoji="1" lang="en-US" altLang="ja-JP" dirty="0" smtClean="0"/>
              <a:t>, </a:t>
            </a:r>
            <a:r>
              <a:rPr kumimoji="1" lang="ja-JP" altLang="en-US" dirty="0" err="1" smtClean="0"/>
              <a:t>べきが</a:t>
            </a:r>
            <a:r>
              <a:rPr kumimoji="1" lang="ja-JP" altLang="en-US" dirty="0" smtClean="0"/>
              <a:t>下がってる→非熱的な電子（高エネルギー粒子）が増えてる</a:t>
            </a:r>
            <a:r>
              <a:rPr kumimoji="1"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相関がある可能性が示唆される</a:t>
            </a:r>
            <a:r>
              <a:rPr kumimoji="1" lang="en-US" altLang="ja-JP" dirty="0" smtClean="0"/>
              <a:t>.  </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11</a:t>
            </a:fld>
            <a:endParaRPr kumimoji="1" lang="ja-JP" altLang="en-US"/>
          </a:p>
        </p:txBody>
      </p:sp>
    </p:spTree>
    <p:extLst>
      <p:ext uri="{BB962C8B-B14F-4D97-AF65-F5344CB8AC3E}">
        <p14:creationId xmlns:p14="http://schemas.microsoft.com/office/powerpoint/2010/main" val="92289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1" dirty="0" smtClean="0"/>
              <a:t>Microwave intensity, spectrum (power-law index) vs electric field</a:t>
            </a:r>
          </a:p>
          <a:p>
            <a:r>
              <a:rPr kumimoji="1" lang="ja-JP" altLang="en-US" dirty="0" smtClean="0"/>
              <a:t>電波の冪と電場の関係は理解がむずかしい</a:t>
            </a:r>
            <a:endParaRPr kumimoji="1" lang="en-US" altLang="ja-JP" dirty="0" smtClean="0"/>
          </a:p>
          <a:p>
            <a:r>
              <a:rPr kumimoji="1" lang="ja-JP" altLang="en-US" dirty="0" smtClean="0"/>
              <a:t>電波強度と電場には相関がある可能性</a:t>
            </a:r>
            <a:endParaRPr kumimoji="1" lang="ja-JP" altLang="en-US" dirty="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12</a:t>
            </a:fld>
            <a:endParaRPr kumimoji="1" lang="ja-JP" altLang="en-US"/>
          </a:p>
        </p:txBody>
      </p:sp>
    </p:spTree>
    <p:extLst>
      <p:ext uri="{BB962C8B-B14F-4D97-AF65-F5344CB8AC3E}">
        <p14:creationId xmlns:p14="http://schemas.microsoft.com/office/powerpoint/2010/main" val="379957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Hinode</a:t>
            </a:r>
            <a:r>
              <a:rPr kumimoji="1" lang="en-US" altLang="ja-JP" dirty="0" smtClean="0"/>
              <a:t>/SOT</a:t>
            </a:r>
            <a:r>
              <a:rPr kumimoji="1" lang="ja-JP" altLang="en-US" dirty="0" smtClean="0"/>
              <a:t>のデータと</a:t>
            </a:r>
            <a:r>
              <a:rPr kumimoji="1" lang="en-US" altLang="ja-JP" dirty="0" smtClean="0"/>
              <a:t>RHESSI</a:t>
            </a:r>
            <a:r>
              <a:rPr kumimoji="1" lang="ja-JP" altLang="en-US" dirty="0" smtClean="0"/>
              <a:t>の</a:t>
            </a:r>
            <a:r>
              <a:rPr kumimoji="1" lang="en-US" altLang="ja-JP" dirty="0" smtClean="0"/>
              <a:t>HXR</a:t>
            </a:r>
            <a:r>
              <a:rPr kumimoji="1" lang="ja-JP" altLang="en-US" dirty="0" smtClean="0"/>
              <a:t>のデータから</a:t>
            </a:r>
            <a:r>
              <a:rPr kumimoji="1" lang="en-US" altLang="ja-JP" dirty="0" smtClean="0"/>
              <a:t>HXR</a:t>
            </a:r>
            <a:r>
              <a:rPr kumimoji="1" lang="ja-JP" altLang="en-US" dirty="0" smtClean="0"/>
              <a:t>源が存在する場所の電場を求めることに成功した</a:t>
            </a:r>
            <a:r>
              <a:rPr kumimoji="1" lang="en-US" altLang="ja-JP" dirty="0" smtClean="0"/>
              <a:t>. </a:t>
            </a:r>
          </a:p>
          <a:p>
            <a:r>
              <a:rPr kumimoji="1" lang="en-US" altLang="ja-JP" dirty="0" smtClean="0"/>
              <a:t>HXR</a:t>
            </a:r>
            <a:r>
              <a:rPr kumimoji="1" lang="ja-JP" altLang="en-US" dirty="0" smtClean="0"/>
              <a:t>の</a:t>
            </a:r>
            <a:r>
              <a:rPr kumimoji="1" lang="en-US" altLang="ja-JP" dirty="0" smtClean="0"/>
              <a:t>power-low</a:t>
            </a:r>
            <a:r>
              <a:rPr kumimoji="1" lang="ja-JP" altLang="en-US" dirty="0" smtClean="0"/>
              <a:t>と電場の時間変化をみると電場が増加しているときに</a:t>
            </a:r>
            <a:r>
              <a:rPr kumimoji="1" lang="en-US" altLang="ja-JP" dirty="0" smtClean="0"/>
              <a:t>HXR</a:t>
            </a:r>
            <a:r>
              <a:rPr kumimoji="1" lang="ja-JP" altLang="en-US" dirty="0" smtClean="0"/>
              <a:t>のべきがハードになっていることがわかった</a:t>
            </a:r>
            <a:r>
              <a:rPr kumimoji="1" lang="en-US" altLang="ja-JP" dirty="0" smtClean="0"/>
              <a:t>. . </a:t>
            </a:r>
          </a:p>
          <a:p>
            <a:r>
              <a:rPr kumimoji="1" lang="ja-JP" altLang="en-US" dirty="0" smtClean="0"/>
              <a:t>このことから</a:t>
            </a:r>
            <a:r>
              <a:rPr kumimoji="1" lang="en-US" altLang="ja-JP" dirty="0" smtClean="0"/>
              <a:t>, </a:t>
            </a:r>
            <a:r>
              <a:rPr kumimoji="1" lang="ja-JP" altLang="en-US" dirty="0" smtClean="0"/>
              <a:t>電場と</a:t>
            </a:r>
            <a:r>
              <a:rPr kumimoji="1" lang="en-US" altLang="ja-JP" dirty="0" smtClean="0"/>
              <a:t>HXR</a:t>
            </a:r>
            <a:r>
              <a:rPr kumimoji="1" lang="ja-JP" altLang="en-US" dirty="0" smtClean="0"/>
              <a:t>の</a:t>
            </a:r>
            <a:r>
              <a:rPr kumimoji="1" lang="en-US" altLang="ja-JP" dirty="0" smtClean="0"/>
              <a:t>power-low</a:t>
            </a:r>
            <a:r>
              <a:rPr kumimoji="1" lang="ja-JP" altLang="en-US" dirty="0" smtClean="0"/>
              <a:t>の関係には相関がある可能性がある</a:t>
            </a:r>
            <a:r>
              <a:rPr kumimoji="1" lang="en-US" altLang="ja-JP" dirty="0" smtClean="0"/>
              <a:t>. </a:t>
            </a:r>
          </a:p>
          <a:p>
            <a:r>
              <a:rPr kumimoji="1" lang="ja-JP" altLang="en-US" dirty="0" smtClean="0"/>
              <a:t>また</a:t>
            </a:r>
            <a:r>
              <a:rPr kumimoji="1" lang="en-US" altLang="ja-JP" dirty="0" smtClean="0"/>
              <a:t>, </a:t>
            </a:r>
            <a:r>
              <a:rPr kumimoji="1" lang="ja-JP" altLang="en-US" dirty="0" smtClean="0"/>
              <a:t>電波強度と電場の時間変化をみると電波強度が増加しているときに電場も増加していることがわかった</a:t>
            </a:r>
            <a:r>
              <a:rPr kumimoji="1" lang="en-US" altLang="ja-JP" dirty="0" smtClean="0"/>
              <a:t>. </a:t>
            </a:r>
          </a:p>
          <a:p>
            <a:r>
              <a:rPr kumimoji="1" lang="ja-JP" altLang="en-US" dirty="0" smtClean="0"/>
              <a:t>この二つの関係も相関がある可能性がある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13</a:t>
            </a:fld>
            <a:endParaRPr kumimoji="1" lang="ja-JP" altLang="en-US"/>
          </a:p>
        </p:txBody>
      </p:sp>
    </p:spTree>
    <p:extLst>
      <p:ext uri="{BB962C8B-B14F-4D97-AF65-F5344CB8AC3E}">
        <p14:creationId xmlns:p14="http://schemas.microsoft.com/office/powerpoint/2010/main" val="243885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35BC14-02A7-49FD-A13D-53E0FA73EC6A}" type="slidenum">
              <a:rPr kumimoji="1" lang="ja-JP" altLang="en-US" smtClean="0"/>
              <a:t>15</a:t>
            </a:fld>
            <a:endParaRPr kumimoji="1" lang="ja-JP" altLang="en-US"/>
          </a:p>
        </p:txBody>
      </p:sp>
    </p:spTree>
    <p:extLst>
      <p:ext uri="{BB962C8B-B14F-4D97-AF65-F5344CB8AC3E}">
        <p14:creationId xmlns:p14="http://schemas.microsoft.com/office/powerpoint/2010/main" val="168567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0204A78-E623-455A-83C2-0B331AFEAB91}" type="datetime1">
              <a:rPr kumimoji="1" lang="ja-JP" altLang="en-US" smtClean="0"/>
              <a:t>2014/10/03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45039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ABD481-1DF0-4749-ADB7-C9A55156FE10}" type="datetime1">
              <a:rPr kumimoji="1" lang="ja-JP" altLang="en-US" smtClean="0"/>
              <a:t>2014/10/03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115273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EE2E62-BD35-4B0F-A598-4FA972E13FFE}" type="datetime1">
              <a:rPr kumimoji="1" lang="ja-JP" altLang="en-US" smtClean="0"/>
              <a:t>2014/10/03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284814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B4ED7A-6DAD-4668-A2A0-6E8AB2B570B0}" type="datetime1">
              <a:rPr kumimoji="1" lang="ja-JP" altLang="en-US" smtClean="0"/>
              <a:t>2014/10/03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6896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CC185C-36A6-4509-8D68-55733B119ECB}" type="datetime1">
              <a:rPr kumimoji="1" lang="ja-JP" altLang="en-US" smtClean="0"/>
              <a:t>2014/10/03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427302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45C3101-19EF-4724-8556-C85574A0F6B6}" type="datetime1">
              <a:rPr kumimoji="1" lang="ja-JP" altLang="en-US" smtClean="0"/>
              <a:t>2014/10/03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349189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65F038B-11F1-4994-82BC-24B5244680EF}" type="datetime1">
              <a:rPr kumimoji="1" lang="ja-JP" altLang="en-US" smtClean="0"/>
              <a:t>2014/10/03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16244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CE8866-175B-4C79-BC20-AE45FDED8C0C}" type="datetime1">
              <a:rPr kumimoji="1" lang="ja-JP" altLang="en-US" smtClean="0"/>
              <a:t>2014/10/03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23823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DF9463-4E92-484B-9594-1711BDD74B65}" type="datetime1">
              <a:rPr kumimoji="1" lang="ja-JP" altLang="en-US" smtClean="0"/>
              <a:t>2014/10/03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320616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2A5C8C-65DB-4880-9603-777372CF4493}" type="datetime1">
              <a:rPr kumimoji="1" lang="ja-JP" altLang="en-US" smtClean="0"/>
              <a:t>2014/10/03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53311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259A5D-A670-48F1-AF86-779C439D57DF}" type="datetime1">
              <a:rPr kumimoji="1" lang="ja-JP" altLang="en-US" smtClean="0"/>
              <a:t>2014/10/03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683814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65186-F89F-4ADA-8506-FE73528F13D7}" type="datetime1">
              <a:rPr kumimoji="1" lang="ja-JP" altLang="en-US" smtClean="0"/>
              <a:t>2014/10/03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18406-900D-4052-ADDB-8CB1E1017839}" type="slidenum">
              <a:rPr kumimoji="1" lang="ja-JP" altLang="en-US" smtClean="0"/>
              <a:t>‹#›</a:t>
            </a:fld>
            <a:endParaRPr kumimoji="1" lang="ja-JP" altLang="en-US"/>
          </a:p>
        </p:txBody>
      </p:sp>
    </p:spTree>
    <p:extLst>
      <p:ext uri="{BB962C8B-B14F-4D97-AF65-F5344CB8AC3E}">
        <p14:creationId xmlns:p14="http://schemas.microsoft.com/office/powerpoint/2010/main" val="71828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10.png"/><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5" Type="http://schemas.openxmlformats.org/officeDocument/2006/relationships/image" Target="../media/image20.png"/><Relationship Id="rId1" Type="http://schemas.microsoft.com/office/2007/relationships/media" Target="../media/media2.avi"/><Relationship Id="rId2" Type="http://schemas.openxmlformats.org/officeDocument/2006/relationships/video" Target="../media/media2.avi"/></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pg"/><Relationship Id="rId2" Type="http://schemas.openxmlformats.org/officeDocument/2006/relationships/video" Target="../media/media1.m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pg"/><Relationship Id="rId2" Type="http://schemas.openxmlformats.org/officeDocument/2006/relationships/video" Target="../media/media1.m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r>
              <a:rPr kumimoji="1" lang="en-US" altLang="ja-JP" dirty="0" smtClean="0"/>
              <a:t> </a:t>
            </a:r>
            <a:endParaRPr kumimoji="1" lang="ja-JP" altLang="en-US" dirty="0"/>
          </a:p>
        </p:txBody>
      </p:sp>
      <p:sp>
        <p:nvSpPr>
          <p:cNvPr id="5" name="テキスト ボックス 4"/>
          <p:cNvSpPr txBox="1"/>
          <p:nvPr/>
        </p:nvSpPr>
        <p:spPr>
          <a:xfrm>
            <a:off x="899592" y="1427292"/>
            <a:ext cx="7122017" cy="1569660"/>
          </a:xfrm>
          <a:prstGeom prst="rect">
            <a:avLst/>
          </a:prstGeom>
          <a:noFill/>
        </p:spPr>
        <p:txBody>
          <a:bodyPr wrap="square" rtlCol="0">
            <a:spAutoFit/>
          </a:bodyPr>
          <a:lstStyle/>
          <a:p>
            <a:r>
              <a:rPr lang="en-US" altLang="ja-JP" sz="3200" dirty="0" smtClean="0"/>
              <a:t>CDAW2014   group 1</a:t>
            </a:r>
          </a:p>
          <a:p>
            <a:r>
              <a:rPr lang="en-US" altLang="ja-JP" sz="3200" dirty="0" err="1" smtClean="0"/>
              <a:t>NoRH</a:t>
            </a:r>
            <a:r>
              <a:rPr lang="en-US" altLang="ja-JP" sz="3200" dirty="0" smtClean="0"/>
              <a:t>-RHESSI-</a:t>
            </a:r>
            <a:r>
              <a:rPr lang="en-US" altLang="ja-JP" sz="3200" dirty="0" err="1" smtClean="0"/>
              <a:t>Hinode</a:t>
            </a:r>
            <a:r>
              <a:rPr lang="en-US" altLang="ja-JP" sz="3200" dirty="0" smtClean="0"/>
              <a:t>-SDO</a:t>
            </a:r>
            <a:r>
              <a:rPr lang="ja-JP" altLang="en-US" sz="3200" dirty="0" smtClean="0"/>
              <a:t>を用いた</a:t>
            </a:r>
            <a:endParaRPr lang="en-US" altLang="ja-JP" sz="3200" dirty="0" smtClean="0"/>
          </a:p>
          <a:p>
            <a:r>
              <a:rPr lang="ja-JP" altLang="en-US" sz="3200" dirty="0" smtClean="0"/>
              <a:t>フレア</a:t>
            </a:r>
            <a:r>
              <a:rPr lang="ja-JP" altLang="en-US" sz="3200" dirty="0"/>
              <a:t>・フィラメント放出の多波長解析</a:t>
            </a:r>
            <a:endParaRPr kumimoji="1" lang="ja-JP" altLang="en-US" sz="3200" dirty="0"/>
          </a:p>
        </p:txBody>
      </p:sp>
      <p:sp>
        <p:nvSpPr>
          <p:cNvPr id="6" name="テキスト ボックス 5"/>
          <p:cNvSpPr txBox="1"/>
          <p:nvPr/>
        </p:nvSpPr>
        <p:spPr>
          <a:xfrm>
            <a:off x="2062837" y="4293096"/>
            <a:ext cx="5749523" cy="830997"/>
          </a:xfrm>
          <a:prstGeom prst="rect">
            <a:avLst/>
          </a:prstGeom>
          <a:noFill/>
        </p:spPr>
        <p:txBody>
          <a:bodyPr wrap="none" rtlCol="0">
            <a:spAutoFit/>
          </a:bodyPr>
          <a:lstStyle/>
          <a:p>
            <a:r>
              <a:rPr kumimoji="1" lang="ja-JP" altLang="en-US" sz="2400" dirty="0" smtClean="0"/>
              <a:t>メンバー</a:t>
            </a:r>
            <a:endParaRPr kumimoji="1" lang="en-US" altLang="ja-JP" sz="2400" dirty="0" smtClean="0"/>
          </a:p>
          <a:p>
            <a:r>
              <a:rPr kumimoji="1" lang="ja-JP" altLang="en-US" sz="2400" dirty="0" smtClean="0"/>
              <a:t>増田</a:t>
            </a:r>
            <a:r>
              <a:rPr lang="en-US" altLang="ja-JP" sz="2400" dirty="0" smtClean="0"/>
              <a:t>, </a:t>
            </a:r>
            <a:r>
              <a:rPr lang="ja-JP" altLang="en-US" sz="2400" dirty="0" smtClean="0"/>
              <a:t>林</a:t>
            </a:r>
            <a:r>
              <a:rPr lang="en-US" altLang="ja-JP" sz="2400" dirty="0" smtClean="0"/>
              <a:t>, Lee, Wang, </a:t>
            </a:r>
            <a:r>
              <a:rPr lang="ja-JP" altLang="en-US" sz="2400" dirty="0" smtClean="0"/>
              <a:t>金田</a:t>
            </a:r>
            <a:r>
              <a:rPr lang="en-US" altLang="ja-JP" sz="2400" dirty="0" smtClean="0"/>
              <a:t>, </a:t>
            </a:r>
            <a:r>
              <a:rPr lang="ja-JP" altLang="en-US" sz="2400" dirty="0" smtClean="0"/>
              <a:t>加納</a:t>
            </a:r>
            <a:r>
              <a:rPr lang="en-US" altLang="ja-JP" sz="2400" dirty="0" smtClean="0"/>
              <a:t>, </a:t>
            </a:r>
            <a:r>
              <a:rPr lang="ja-JP" altLang="en-US" sz="2400" dirty="0" smtClean="0"/>
              <a:t>廣瀬</a:t>
            </a:r>
            <a:r>
              <a:rPr lang="en-US" altLang="ja-JP" sz="2400" dirty="0" smtClean="0"/>
              <a:t>, </a:t>
            </a:r>
            <a:r>
              <a:rPr lang="ja-JP" altLang="en-US" sz="2400" dirty="0" smtClean="0"/>
              <a:t>柏木</a:t>
            </a:r>
            <a:endParaRPr kumimoji="1" lang="ja-JP" altLang="en-US" sz="2400" dirty="0"/>
          </a:p>
        </p:txBody>
      </p:sp>
      <p:sp>
        <p:nvSpPr>
          <p:cNvPr id="7" name="スライド番号プレースホルダー 6"/>
          <p:cNvSpPr>
            <a:spLocks noGrp="1"/>
          </p:cNvSpPr>
          <p:nvPr>
            <p:ph type="sldNum" sz="quarter" idx="12"/>
          </p:nvPr>
        </p:nvSpPr>
        <p:spPr/>
        <p:txBody>
          <a:bodyPr/>
          <a:lstStyle/>
          <a:p>
            <a:fld id="{20218406-900D-4052-ADDB-8CB1E1017839}" type="slidenum">
              <a:rPr kumimoji="1" lang="ja-JP" altLang="en-US" smtClean="0"/>
              <a:t>1</a:t>
            </a:fld>
            <a:endParaRPr kumimoji="1" lang="ja-JP" altLang="en-US"/>
          </a:p>
        </p:txBody>
      </p:sp>
    </p:spTree>
    <p:extLst>
      <p:ext uri="{BB962C8B-B14F-4D97-AF65-F5344CB8AC3E}">
        <p14:creationId xmlns:p14="http://schemas.microsoft.com/office/powerpoint/2010/main" val="2190300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4882" r="4589" b="15296"/>
          <a:stretch/>
        </p:blipFill>
        <p:spPr>
          <a:xfrm>
            <a:off x="547441" y="1484784"/>
            <a:ext cx="4499984" cy="3096344"/>
          </a:xfrm>
          <a:prstGeom prst="rect">
            <a:avLst/>
          </a:prstGeom>
        </p:spPr>
      </p:pic>
      <p:sp>
        <p:nvSpPr>
          <p:cNvPr id="7" name="円/楕円 6"/>
          <p:cNvSpPr/>
          <p:nvPr/>
        </p:nvSpPr>
        <p:spPr>
          <a:xfrm>
            <a:off x="565720" y="2924944"/>
            <a:ext cx="755576" cy="576064"/>
          </a:xfrm>
          <a:prstGeom prst="ellipse">
            <a:avLst/>
          </a:prstGeom>
          <a:solidFill>
            <a:schemeClr val="lt1">
              <a:alpha val="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5" name="直線コネクタ 24"/>
          <p:cNvCxnSpPr/>
          <p:nvPr/>
        </p:nvCxnSpPr>
        <p:spPr>
          <a:xfrm>
            <a:off x="1259632" y="4437112"/>
            <a:ext cx="0" cy="2132856"/>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30" name="テキスト ボックス 29"/>
          <p:cNvSpPr txBox="1"/>
          <p:nvPr/>
        </p:nvSpPr>
        <p:spPr>
          <a:xfrm>
            <a:off x="529208" y="2492896"/>
            <a:ext cx="804464" cy="369332"/>
          </a:xfrm>
          <a:prstGeom prst="rect">
            <a:avLst/>
          </a:prstGeom>
          <a:noFill/>
        </p:spPr>
        <p:txBody>
          <a:bodyPr wrap="none" rtlCol="0">
            <a:spAutoFit/>
          </a:bodyPr>
          <a:lstStyle/>
          <a:p>
            <a:r>
              <a:rPr kumimoji="1" lang="en-US" altLang="ja-JP" dirty="0" smtClean="0">
                <a:solidFill>
                  <a:srgbClr val="FFFF00"/>
                </a:solidFill>
              </a:rPr>
              <a:t>HXR</a:t>
            </a:r>
            <a:r>
              <a:rPr lang="ja-JP" altLang="en-US" dirty="0" smtClean="0">
                <a:solidFill>
                  <a:srgbClr val="FFFF00"/>
                </a:solidFill>
              </a:rPr>
              <a:t>源</a:t>
            </a:r>
            <a:endParaRPr kumimoji="1" lang="ja-JP" altLang="en-US" dirty="0">
              <a:solidFill>
                <a:srgbClr val="FFFF00"/>
              </a:solidFill>
            </a:endParaRPr>
          </a:p>
        </p:txBody>
      </p:sp>
      <p:pic>
        <p:nvPicPr>
          <p:cNvPr id="3" name="図 2"/>
          <p:cNvPicPr>
            <a:picLocks noChangeAspect="1"/>
          </p:cNvPicPr>
          <p:nvPr/>
        </p:nvPicPr>
        <p:blipFill>
          <a:blip r:embed="rId4"/>
          <a:stretch>
            <a:fillRect/>
          </a:stretch>
        </p:blipFill>
        <p:spPr>
          <a:xfrm>
            <a:off x="-11352" y="4365104"/>
            <a:ext cx="3615411" cy="2259632"/>
          </a:xfrm>
          <a:prstGeom prst="rect">
            <a:avLst/>
          </a:prstGeom>
        </p:spPr>
      </p:pic>
      <p:cxnSp>
        <p:nvCxnSpPr>
          <p:cNvPr id="11" name="直線矢印コネクタ 10"/>
          <p:cNvCxnSpPr>
            <a:stCxn id="3" idx="0"/>
          </p:cNvCxnSpPr>
          <p:nvPr/>
        </p:nvCxnSpPr>
        <p:spPr>
          <a:xfrm flipH="1" flipV="1">
            <a:off x="961256" y="3212976"/>
            <a:ext cx="835098" cy="1152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 name="タイトル 1"/>
          <p:cNvSpPr>
            <a:spLocks noGrp="1"/>
          </p:cNvSpPr>
          <p:nvPr>
            <p:ph type="title"/>
          </p:nvPr>
        </p:nvSpPr>
        <p:spPr/>
        <p:txBody>
          <a:bodyPr/>
          <a:lstStyle/>
          <a:p>
            <a:r>
              <a:rPr kumimoji="1" lang="ja-JP" altLang="en-US" dirty="0" smtClean="0"/>
              <a:t>各点との比較</a:t>
            </a:r>
            <a:endParaRPr kumimoji="1" lang="ja-JP" altLang="en-US" dirty="0"/>
          </a:p>
        </p:txBody>
      </p:sp>
      <p:sp>
        <p:nvSpPr>
          <p:cNvPr id="4" name="スライド番号プレースホルダー 3"/>
          <p:cNvSpPr>
            <a:spLocks noGrp="1"/>
          </p:cNvSpPr>
          <p:nvPr>
            <p:ph type="sldNum" sz="quarter" idx="12"/>
          </p:nvPr>
        </p:nvSpPr>
        <p:spPr>
          <a:xfrm>
            <a:off x="7118920" y="6356350"/>
            <a:ext cx="2133600" cy="365125"/>
          </a:xfrm>
        </p:spPr>
        <p:txBody>
          <a:bodyPr/>
          <a:lstStyle/>
          <a:p>
            <a:fld id="{20218406-900D-4052-ADDB-8CB1E1017839}" type="slidenum">
              <a:rPr kumimoji="1" lang="ja-JP" altLang="en-US" smtClean="0"/>
              <a:t>10</a:t>
            </a:fld>
            <a:endParaRPr kumimoji="1" lang="ja-JP" altLang="en-US"/>
          </a:p>
        </p:txBody>
      </p:sp>
      <p:pic>
        <p:nvPicPr>
          <p:cNvPr id="8" name="図 7"/>
          <p:cNvPicPr>
            <a:picLocks noChangeAspect="1"/>
          </p:cNvPicPr>
          <p:nvPr/>
        </p:nvPicPr>
        <p:blipFill>
          <a:blip r:embed="rId5"/>
          <a:stretch>
            <a:fillRect/>
          </a:stretch>
        </p:blipFill>
        <p:spPr>
          <a:xfrm>
            <a:off x="3995935" y="4365104"/>
            <a:ext cx="3571597" cy="2232248"/>
          </a:xfrm>
          <a:prstGeom prst="rect">
            <a:avLst/>
          </a:prstGeom>
        </p:spPr>
      </p:pic>
      <p:pic>
        <p:nvPicPr>
          <p:cNvPr id="10" name="図 9"/>
          <p:cNvPicPr>
            <a:picLocks noChangeAspect="1"/>
          </p:cNvPicPr>
          <p:nvPr/>
        </p:nvPicPr>
        <p:blipFill>
          <a:blip r:embed="rId6"/>
          <a:stretch>
            <a:fillRect/>
          </a:stretch>
        </p:blipFill>
        <p:spPr>
          <a:xfrm>
            <a:off x="5148064" y="2276872"/>
            <a:ext cx="3389164" cy="2099445"/>
          </a:xfrm>
          <a:prstGeom prst="rect">
            <a:avLst/>
          </a:prstGeom>
        </p:spPr>
      </p:pic>
      <p:cxnSp>
        <p:nvCxnSpPr>
          <p:cNvPr id="15" name="直線矢印コネクタ 14"/>
          <p:cNvCxnSpPr>
            <a:stCxn id="10" idx="1"/>
          </p:cNvCxnSpPr>
          <p:nvPr/>
        </p:nvCxnSpPr>
        <p:spPr>
          <a:xfrm flipH="1" flipV="1">
            <a:off x="3851920" y="3140969"/>
            <a:ext cx="1296144" cy="18562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直線矢印コネクタ 16"/>
          <p:cNvCxnSpPr/>
          <p:nvPr/>
        </p:nvCxnSpPr>
        <p:spPr>
          <a:xfrm flipH="1" flipV="1">
            <a:off x="2339752" y="3212976"/>
            <a:ext cx="1872208" cy="122413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テキスト ボックス 13"/>
          <p:cNvSpPr txBox="1"/>
          <p:nvPr/>
        </p:nvSpPr>
        <p:spPr>
          <a:xfrm>
            <a:off x="2512883" y="6457890"/>
            <a:ext cx="6631117" cy="400110"/>
          </a:xfrm>
          <a:prstGeom prst="rect">
            <a:avLst/>
          </a:prstGeom>
          <a:noFill/>
        </p:spPr>
        <p:txBody>
          <a:bodyPr wrap="none" rtlCol="0">
            <a:spAutoFit/>
          </a:bodyPr>
          <a:lstStyle/>
          <a:p>
            <a:r>
              <a:rPr kumimoji="1" lang="en-US" altLang="ja-JP" sz="2000" dirty="0" smtClean="0"/>
              <a:t>HXR</a:t>
            </a:r>
            <a:r>
              <a:rPr lang="ja-JP" altLang="en-US" sz="2000" dirty="0" smtClean="0"/>
              <a:t>源の電場は他の点と比べても非常に強いことがわかる。</a:t>
            </a:r>
            <a:endParaRPr kumimoji="1" lang="ja-JP" altLang="en-US" sz="2000" dirty="0"/>
          </a:p>
        </p:txBody>
      </p:sp>
      <p:pic>
        <p:nvPicPr>
          <p:cNvPr id="16" name="図 15"/>
          <p:cNvPicPr>
            <a:picLocks noChangeAspect="1"/>
          </p:cNvPicPr>
          <p:nvPr/>
        </p:nvPicPr>
        <p:blipFill>
          <a:blip r:embed="rId7"/>
          <a:stretch>
            <a:fillRect/>
          </a:stretch>
        </p:blipFill>
        <p:spPr>
          <a:xfrm>
            <a:off x="6228184" y="332656"/>
            <a:ext cx="3131840" cy="1957400"/>
          </a:xfrm>
          <a:prstGeom prst="rect">
            <a:avLst/>
          </a:prstGeom>
        </p:spPr>
      </p:pic>
      <p:cxnSp>
        <p:nvCxnSpPr>
          <p:cNvPr id="28" name="直線矢印コネクタ 27"/>
          <p:cNvCxnSpPr/>
          <p:nvPr/>
        </p:nvCxnSpPr>
        <p:spPr>
          <a:xfrm flipH="1">
            <a:off x="1187624" y="1628800"/>
            <a:ext cx="4968552" cy="15121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4166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STEP2 </a:t>
            </a:r>
            <a:endParaRPr kumimoji="1" lang="ja-JP" altLang="en-US" dirty="0"/>
          </a:p>
        </p:txBody>
      </p:sp>
      <p:sp>
        <p:nvSpPr>
          <p:cNvPr id="3" name="コンテンツ プレースホルダー 2"/>
          <p:cNvSpPr>
            <a:spLocks noGrp="1"/>
          </p:cNvSpPr>
          <p:nvPr>
            <p:ph idx="1"/>
          </p:nvPr>
        </p:nvSpPr>
        <p:spPr>
          <a:xfrm>
            <a:off x="457200" y="1484784"/>
            <a:ext cx="7787208" cy="864096"/>
          </a:xfrm>
        </p:spPr>
        <p:txBody>
          <a:bodyPr>
            <a:normAutofit/>
          </a:bodyPr>
          <a:lstStyle/>
          <a:p>
            <a:r>
              <a:rPr lang="en-US" altLang="ja-JP" dirty="0" smtClean="0"/>
              <a:t>HXR</a:t>
            </a:r>
            <a:r>
              <a:rPr lang="ja-JP" altLang="en-US" dirty="0" smtClean="0"/>
              <a:t>強度（黒）</a:t>
            </a:r>
            <a:r>
              <a:rPr lang="en-US" altLang="ja-JP" dirty="0" smtClean="0"/>
              <a:t>, </a:t>
            </a:r>
            <a:r>
              <a:rPr lang="ja-JP" altLang="en-US" dirty="0" smtClean="0"/>
              <a:t>冪（青）</a:t>
            </a:r>
            <a:r>
              <a:rPr lang="en-US" altLang="ja-JP" dirty="0" smtClean="0"/>
              <a:t>, </a:t>
            </a:r>
            <a:r>
              <a:rPr lang="ja-JP" altLang="en-US" dirty="0" smtClean="0"/>
              <a:t>電場（黄）の比較</a:t>
            </a:r>
            <a:endParaRPr lang="en-US" altLang="ja-JP" dirty="0" smtClean="0"/>
          </a:p>
        </p:txBody>
      </p:sp>
      <p:sp>
        <p:nvSpPr>
          <p:cNvPr id="6" name="スライド番号プレースホルダー 5"/>
          <p:cNvSpPr>
            <a:spLocks noGrp="1"/>
          </p:cNvSpPr>
          <p:nvPr>
            <p:ph type="sldNum" sz="quarter" idx="12"/>
          </p:nvPr>
        </p:nvSpPr>
        <p:spPr/>
        <p:txBody>
          <a:bodyPr/>
          <a:lstStyle/>
          <a:p>
            <a:fld id="{20218406-900D-4052-ADDB-8CB1E1017839}" type="slidenum">
              <a:rPr kumimoji="1" lang="ja-JP" altLang="en-US" smtClean="0"/>
              <a:t>11</a:t>
            </a:fld>
            <a:endParaRPr kumimoji="1" lang="ja-JP" altLang="en-US"/>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477219"/>
            <a:ext cx="6743700" cy="4048125"/>
          </a:xfrm>
          <a:prstGeom prst="rect">
            <a:avLst/>
          </a:prstGeom>
        </p:spPr>
      </p:pic>
      <p:sp>
        <p:nvSpPr>
          <p:cNvPr id="10" name="円/楕円 9"/>
          <p:cNvSpPr/>
          <p:nvPr/>
        </p:nvSpPr>
        <p:spPr>
          <a:xfrm>
            <a:off x="3707904" y="3717032"/>
            <a:ext cx="1872208"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6736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026568" cy="1143000"/>
          </a:xfrm>
        </p:spPr>
        <p:txBody>
          <a:bodyPr/>
          <a:lstStyle/>
          <a:p>
            <a:pPr algn="l"/>
            <a:r>
              <a:rPr kumimoji="1" lang="en-US" altLang="ja-JP" dirty="0" smtClean="0"/>
              <a:t>STEP2 </a:t>
            </a:r>
            <a:endParaRPr kumimoji="1" lang="ja-JP" altLang="en-US" dirty="0"/>
          </a:p>
        </p:txBody>
      </p:sp>
      <p:sp>
        <p:nvSpPr>
          <p:cNvPr id="3" name="コンテンツ プレースホルダー 2"/>
          <p:cNvSpPr>
            <a:spLocks noGrp="1"/>
          </p:cNvSpPr>
          <p:nvPr>
            <p:ph idx="1"/>
          </p:nvPr>
        </p:nvSpPr>
        <p:spPr>
          <a:xfrm>
            <a:off x="302840" y="1240160"/>
            <a:ext cx="8229600" cy="892696"/>
          </a:xfrm>
        </p:spPr>
        <p:txBody>
          <a:bodyPr>
            <a:normAutofit/>
          </a:bodyPr>
          <a:lstStyle/>
          <a:p>
            <a:r>
              <a:rPr lang="ja-JP" altLang="en-US" dirty="0" smtClean="0"/>
              <a:t>マイクロ波の電波強度</a:t>
            </a:r>
            <a:r>
              <a:rPr lang="en-US" altLang="ja-JP" dirty="0" smtClean="0"/>
              <a:t>, </a:t>
            </a:r>
            <a:r>
              <a:rPr lang="ja-JP" altLang="en-US" dirty="0" smtClean="0"/>
              <a:t>冪</a:t>
            </a:r>
            <a:r>
              <a:rPr lang="en-US" altLang="ja-JP" dirty="0" smtClean="0"/>
              <a:t>,</a:t>
            </a:r>
            <a:r>
              <a:rPr lang="ja-JP" altLang="en-US" dirty="0" smtClean="0"/>
              <a:t>電場の比較</a:t>
            </a:r>
            <a:endParaRPr lang="en-US" altLang="ja-JP" dirty="0" smtClean="0"/>
          </a:p>
        </p:txBody>
      </p:sp>
      <p:sp>
        <p:nvSpPr>
          <p:cNvPr id="5" name="スライド番号プレースホルダー 4"/>
          <p:cNvSpPr>
            <a:spLocks noGrp="1"/>
          </p:cNvSpPr>
          <p:nvPr>
            <p:ph type="sldNum" sz="quarter" idx="12"/>
          </p:nvPr>
        </p:nvSpPr>
        <p:spPr/>
        <p:txBody>
          <a:bodyPr/>
          <a:lstStyle/>
          <a:p>
            <a:fld id="{20218406-900D-4052-ADDB-8CB1E1017839}" type="slidenum">
              <a:rPr kumimoji="1" lang="ja-JP" altLang="en-US" smtClean="0"/>
              <a:t>12</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588" y="2592288"/>
            <a:ext cx="4800600" cy="3429000"/>
          </a:xfrm>
          <a:prstGeom prst="rect">
            <a:avLst/>
          </a:prstGeom>
        </p:spPr>
      </p:pic>
      <p:sp>
        <p:nvSpPr>
          <p:cNvPr id="9" name="円/楕円 8"/>
          <p:cNvSpPr/>
          <p:nvPr/>
        </p:nvSpPr>
        <p:spPr>
          <a:xfrm>
            <a:off x="5508104" y="2348880"/>
            <a:ext cx="1080120" cy="3456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2288"/>
            <a:ext cx="4800600" cy="3429000"/>
          </a:xfrm>
          <a:prstGeom prst="rect">
            <a:avLst/>
          </a:prstGeom>
        </p:spPr>
      </p:pic>
      <p:sp>
        <p:nvSpPr>
          <p:cNvPr id="4" name="正方形/長方形 3"/>
          <p:cNvSpPr/>
          <p:nvPr/>
        </p:nvSpPr>
        <p:spPr>
          <a:xfrm>
            <a:off x="852776" y="6195152"/>
            <a:ext cx="6768752" cy="369332"/>
          </a:xfrm>
          <a:prstGeom prst="rect">
            <a:avLst/>
          </a:prstGeom>
        </p:spPr>
        <p:txBody>
          <a:bodyPr wrap="square">
            <a:spAutoFit/>
          </a:bodyPr>
          <a:lstStyle/>
          <a:p>
            <a:r>
              <a:rPr lang="ja-JP" altLang="en-US" dirty="0" smtClean="0"/>
              <a:t>左：電波の冪と電場の比較</a:t>
            </a:r>
            <a:r>
              <a:rPr lang="en-US" altLang="ja-JP" dirty="0" smtClean="0"/>
              <a:t>, </a:t>
            </a:r>
            <a:r>
              <a:rPr lang="ja-JP" altLang="en-US" dirty="0" smtClean="0"/>
              <a:t>右</a:t>
            </a:r>
            <a:r>
              <a:rPr lang="en-US" altLang="ja-JP" dirty="0" smtClean="0"/>
              <a:t>:</a:t>
            </a:r>
            <a:r>
              <a:rPr lang="ja-JP" altLang="en-US" dirty="0" smtClean="0"/>
              <a:t>電波強度と電場の比較</a:t>
            </a:r>
            <a:endParaRPr lang="ja-JP" altLang="en-US" dirty="0"/>
          </a:p>
        </p:txBody>
      </p:sp>
      <p:pic>
        <p:nvPicPr>
          <p:cNvPr id="6" name="図 5" descr="スクリーンショット 2014-07-23 17.38.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68201" y="3796593"/>
            <a:ext cx="3240360" cy="488950"/>
          </a:xfrm>
          <a:prstGeom prst="rect">
            <a:avLst/>
          </a:prstGeom>
        </p:spPr>
      </p:pic>
      <p:sp>
        <p:nvSpPr>
          <p:cNvPr id="7" name="テキスト ボックス 6"/>
          <p:cNvSpPr txBox="1"/>
          <p:nvPr/>
        </p:nvSpPr>
        <p:spPr>
          <a:xfrm>
            <a:off x="179512" y="4077072"/>
            <a:ext cx="372330"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11" name="テキスト ボックス 10"/>
          <p:cNvSpPr txBox="1"/>
          <p:nvPr/>
        </p:nvSpPr>
        <p:spPr>
          <a:xfrm>
            <a:off x="179512" y="4725144"/>
            <a:ext cx="372330"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12" name="テキスト ボックス 11"/>
          <p:cNvSpPr txBox="1"/>
          <p:nvPr/>
        </p:nvSpPr>
        <p:spPr>
          <a:xfrm>
            <a:off x="167222" y="3356992"/>
            <a:ext cx="372330" cy="369332"/>
          </a:xfrm>
          <a:prstGeom prst="rect">
            <a:avLst/>
          </a:prstGeom>
          <a:noFill/>
        </p:spPr>
        <p:txBody>
          <a:bodyPr wrap="none" rtlCol="0">
            <a:spAutoFit/>
          </a:bodyPr>
          <a:lstStyle/>
          <a:p>
            <a:r>
              <a:rPr kumimoji="1" lang="en-US" altLang="ja-JP" dirty="0" smtClean="0"/>
              <a:t>-3</a:t>
            </a:r>
            <a:endParaRPr kumimoji="1" lang="ja-JP" altLang="en-US" dirty="0"/>
          </a:p>
        </p:txBody>
      </p:sp>
      <p:pic>
        <p:nvPicPr>
          <p:cNvPr id="14" name="図 13" descr="スクリーンショット 2014-07-23 17.38.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167844" y="3897053"/>
            <a:ext cx="3240360" cy="288031"/>
          </a:xfrm>
          <a:prstGeom prst="rect">
            <a:avLst/>
          </a:prstGeom>
        </p:spPr>
      </p:pic>
      <p:sp>
        <p:nvSpPr>
          <p:cNvPr id="15" name="テキスト ボックス 14"/>
          <p:cNvSpPr txBox="1"/>
          <p:nvPr/>
        </p:nvSpPr>
        <p:spPr>
          <a:xfrm>
            <a:off x="4783453" y="4005064"/>
            <a:ext cx="652643" cy="369332"/>
          </a:xfrm>
          <a:prstGeom prst="rect">
            <a:avLst/>
          </a:prstGeom>
          <a:noFill/>
        </p:spPr>
        <p:txBody>
          <a:bodyPr wrap="none" rtlCol="0">
            <a:spAutoFit/>
          </a:bodyPr>
          <a:lstStyle/>
          <a:p>
            <a:r>
              <a:rPr kumimoji="1" lang="en-US" altLang="ja-JP" dirty="0" smtClean="0"/>
              <a:t>2000</a:t>
            </a:r>
            <a:endParaRPr kumimoji="1" lang="ja-JP" altLang="en-US" dirty="0"/>
          </a:p>
        </p:txBody>
      </p:sp>
      <p:sp>
        <p:nvSpPr>
          <p:cNvPr id="16" name="テキスト ボックス 15"/>
          <p:cNvSpPr txBox="1"/>
          <p:nvPr/>
        </p:nvSpPr>
        <p:spPr>
          <a:xfrm>
            <a:off x="4783453" y="4715852"/>
            <a:ext cx="652643" cy="369332"/>
          </a:xfrm>
          <a:prstGeom prst="rect">
            <a:avLst/>
          </a:prstGeom>
          <a:noFill/>
        </p:spPr>
        <p:txBody>
          <a:bodyPr wrap="none" rtlCol="0">
            <a:spAutoFit/>
          </a:bodyPr>
          <a:lstStyle/>
          <a:p>
            <a:r>
              <a:rPr kumimoji="1" lang="en-US" altLang="ja-JP" dirty="0" smtClean="0"/>
              <a:t>1000</a:t>
            </a:r>
            <a:endParaRPr kumimoji="1" lang="ja-JP" altLang="en-US" dirty="0"/>
          </a:p>
        </p:txBody>
      </p:sp>
      <p:sp>
        <p:nvSpPr>
          <p:cNvPr id="17" name="テキスト ボックス 16"/>
          <p:cNvSpPr txBox="1"/>
          <p:nvPr/>
        </p:nvSpPr>
        <p:spPr>
          <a:xfrm>
            <a:off x="4788024" y="3284984"/>
            <a:ext cx="652643" cy="369332"/>
          </a:xfrm>
          <a:prstGeom prst="rect">
            <a:avLst/>
          </a:prstGeom>
          <a:noFill/>
        </p:spPr>
        <p:txBody>
          <a:bodyPr wrap="none" rtlCol="0">
            <a:spAutoFit/>
          </a:bodyPr>
          <a:lstStyle/>
          <a:p>
            <a:r>
              <a:rPr kumimoji="1" lang="en-US" altLang="ja-JP" dirty="0" smtClean="0"/>
              <a:t>3000</a:t>
            </a:r>
            <a:endParaRPr kumimoji="1" lang="ja-JP" altLang="en-US" dirty="0"/>
          </a:p>
        </p:txBody>
      </p:sp>
    </p:spTree>
    <p:extLst>
      <p:ext uri="{BB962C8B-B14F-4D97-AF65-F5344CB8AC3E}">
        <p14:creationId xmlns:p14="http://schemas.microsoft.com/office/powerpoint/2010/main" val="5839445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結果</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HXR</a:t>
            </a:r>
            <a:r>
              <a:rPr kumimoji="1" lang="ja-JP" altLang="en-US" dirty="0" smtClean="0"/>
              <a:t>源が存在する場所の</a:t>
            </a:r>
            <a:r>
              <a:rPr lang="ja-JP" altLang="en-US" dirty="0" smtClean="0"/>
              <a:t>電場を求めることに成功した</a:t>
            </a:r>
            <a:r>
              <a:rPr lang="en-US" altLang="ja-JP" dirty="0" smtClean="0"/>
              <a:t>. </a:t>
            </a:r>
            <a:endParaRPr kumimoji="1" lang="en-US" altLang="ja-JP" dirty="0" smtClean="0"/>
          </a:p>
          <a:p>
            <a:r>
              <a:rPr kumimoji="1" lang="ja-JP" altLang="en-US" dirty="0" smtClean="0"/>
              <a:t>電場が増加しているときに</a:t>
            </a:r>
            <a:r>
              <a:rPr kumimoji="1" lang="en-US" altLang="ja-JP" dirty="0" smtClean="0"/>
              <a:t>,HXR</a:t>
            </a:r>
            <a:r>
              <a:rPr kumimoji="1" lang="ja-JP" altLang="en-US" dirty="0" smtClean="0"/>
              <a:t>の冪がハードになっている</a:t>
            </a:r>
            <a:r>
              <a:rPr kumimoji="1" lang="en-US" altLang="ja-JP" dirty="0" smtClean="0"/>
              <a:t>.</a:t>
            </a:r>
            <a:r>
              <a:rPr kumimoji="1" lang="ja-JP" altLang="en-US" dirty="0" smtClean="0"/>
              <a:t>→相関がある可能性</a:t>
            </a:r>
            <a:r>
              <a:rPr kumimoji="1" lang="en-US" altLang="ja-JP" dirty="0" smtClean="0"/>
              <a:t> </a:t>
            </a:r>
          </a:p>
          <a:p>
            <a:r>
              <a:rPr kumimoji="1" lang="ja-JP" altLang="en-US" dirty="0" smtClean="0"/>
              <a:t>マイクロ波の電波強度と</a:t>
            </a:r>
            <a:r>
              <a:rPr lang="ja-JP" altLang="en-US" dirty="0" smtClean="0"/>
              <a:t>電場の関係も相関がある可能性</a:t>
            </a:r>
            <a:endParaRPr kumimoji="1" lang="ja-JP" altLang="en-US" dirty="0"/>
          </a:p>
        </p:txBody>
      </p:sp>
      <p:sp>
        <p:nvSpPr>
          <p:cNvPr id="5" name="スライド番号プレースホルダー 4"/>
          <p:cNvSpPr>
            <a:spLocks noGrp="1"/>
          </p:cNvSpPr>
          <p:nvPr>
            <p:ph type="sldNum" sz="quarter" idx="12"/>
          </p:nvPr>
        </p:nvSpPr>
        <p:spPr/>
        <p:txBody>
          <a:bodyPr/>
          <a:lstStyle/>
          <a:p>
            <a:fld id="{20218406-900D-4052-ADDB-8CB1E1017839}" type="slidenum">
              <a:rPr kumimoji="1" lang="ja-JP" altLang="en-US" smtClean="0"/>
              <a:t>13</a:t>
            </a:fld>
            <a:endParaRPr kumimoji="1" lang="ja-JP" altLang="en-US"/>
          </a:p>
        </p:txBody>
      </p:sp>
    </p:spTree>
    <p:extLst>
      <p:ext uri="{BB962C8B-B14F-4D97-AF65-F5344CB8AC3E}">
        <p14:creationId xmlns:p14="http://schemas.microsoft.com/office/powerpoint/2010/main" val="3509397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問題点・改良点</a:t>
            </a:r>
            <a:endParaRPr kumimoji="1" lang="ja-JP" altLang="en-US" dirty="0"/>
          </a:p>
        </p:txBody>
      </p:sp>
      <p:sp>
        <p:nvSpPr>
          <p:cNvPr id="3" name="コンテンツ プレースホルダー 2"/>
          <p:cNvSpPr>
            <a:spLocks noGrp="1"/>
          </p:cNvSpPr>
          <p:nvPr>
            <p:ph idx="1"/>
          </p:nvPr>
        </p:nvSpPr>
        <p:spPr>
          <a:xfrm>
            <a:off x="457200" y="1600200"/>
            <a:ext cx="8686800" cy="4525963"/>
          </a:xfrm>
        </p:spPr>
        <p:txBody>
          <a:bodyPr>
            <a:normAutofit lnSpcReduction="10000"/>
          </a:bodyPr>
          <a:lstStyle/>
          <a:p>
            <a:r>
              <a:rPr lang="ja-JP" altLang="en-US" dirty="0" smtClean="0"/>
              <a:t>リボンは磁気中性線に垂直に動くなど、電場を導出する際に様々な仮定が入っているのが問題点。</a:t>
            </a:r>
            <a:endParaRPr lang="en-US" altLang="ja-JP" dirty="0" smtClean="0"/>
          </a:p>
          <a:p>
            <a:endParaRPr lang="en-US" altLang="ja-JP" dirty="0" smtClean="0"/>
          </a:p>
          <a:p>
            <a:r>
              <a:rPr lang="en-US" altLang="ja-JP" dirty="0" smtClean="0"/>
              <a:t>Liu et al</a:t>
            </a:r>
            <a:r>
              <a:rPr lang="ja-JP" altLang="en-US" dirty="0" smtClean="0"/>
              <a:t>のような</a:t>
            </a:r>
            <a:r>
              <a:rPr kumimoji="1" lang="ja-JP" altLang="en-US" dirty="0" smtClean="0"/>
              <a:t>スキャッタープロットを作り相関を比較したい。</a:t>
            </a:r>
            <a:endParaRPr kumimoji="1" lang="en-US" altLang="ja-JP" dirty="0" smtClean="0"/>
          </a:p>
          <a:p>
            <a:endParaRPr kumimoji="1" lang="en-US" altLang="ja-JP" dirty="0"/>
          </a:p>
          <a:p>
            <a:r>
              <a:rPr lang="ja-JP" altLang="en-US" dirty="0" smtClean="0"/>
              <a:t>電場の時間分解能をもっと上げていきたい。現在は</a:t>
            </a:r>
            <a:r>
              <a:rPr lang="en-US" altLang="ja-JP" dirty="0" smtClean="0"/>
              <a:t>1</a:t>
            </a:r>
            <a:r>
              <a:rPr lang="ja-JP" altLang="en-US" dirty="0" smtClean="0"/>
              <a:t>分で解析している。</a:t>
            </a:r>
            <a:endParaRPr lang="en-US" altLang="ja-JP" dirty="0" smtClean="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14</a:t>
            </a:fld>
            <a:endParaRPr kumimoji="1" lang="ja-JP" altLang="en-US" dirty="0"/>
          </a:p>
        </p:txBody>
      </p:sp>
    </p:spTree>
    <p:extLst>
      <p:ext uri="{BB962C8B-B14F-4D97-AF65-F5344CB8AC3E}">
        <p14:creationId xmlns:p14="http://schemas.microsoft.com/office/powerpoint/2010/main" val="29836148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まとめ</a:t>
            </a:r>
            <a:endParaRPr kumimoji="1" lang="ja-JP" altLang="en-US" dirty="0"/>
          </a:p>
        </p:txBody>
      </p:sp>
      <p:sp>
        <p:nvSpPr>
          <p:cNvPr id="3" name="コンテンツ プレースホルダー 2"/>
          <p:cNvSpPr>
            <a:spLocks noGrp="1"/>
          </p:cNvSpPr>
          <p:nvPr>
            <p:ph idx="1"/>
          </p:nvPr>
        </p:nvSpPr>
        <p:spPr>
          <a:xfrm>
            <a:off x="457200" y="1600201"/>
            <a:ext cx="8229600" cy="3484984"/>
          </a:xfrm>
        </p:spPr>
        <p:txBody>
          <a:bodyPr>
            <a:normAutofit/>
          </a:bodyPr>
          <a:lstStyle/>
          <a:p>
            <a:r>
              <a:rPr lang="ja-JP" altLang="en-US" sz="2800" dirty="0" smtClean="0"/>
              <a:t>粒子加速と磁気リコネクションの関係を理解するために</a:t>
            </a:r>
            <a:r>
              <a:rPr lang="en-US" altLang="ja-JP" sz="2800" dirty="0" smtClean="0"/>
              <a:t>, </a:t>
            </a:r>
            <a:r>
              <a:rPr lang="en-US" altLang="ja-JP" sz="2800" dirty="0" err="1" smtClean="0"/>
              <a:t>NoRH</a:t>
            </a:r>
            <a:r>
              <a:rPr lang="en-US" altLang="ja-JP" sz="2800" dirty="0" smtClean="0"/>
              <a:t>-RHESSI-</a:t>
            </a:r>
            <a:r>
              <a:rPr lang="en-US" altLang="ja-JP" sz="2800" dirty="0" err="1" smtClean="0"/>
              <a:t>Hinode</a:t>
            </a:r>
            <a:r>
              <a:rPr lang="en-US" altLang="ja-JP" sz="2800" dirty="0" smtClean="0"/>
              <a:t>-SDO</a:t>
            </a:r>
            <a:r>
              <a:rPr lang="ja-JP" altLang="en-US" sz="2800" dirty="0"/>
              <a:t>を</a:t>
            </a:r>
            <a:r>
              <a:rPr lang="ja-JP" altLang="en-US" sz="2800" dirty="0" smtClean="0"/>
              <a:t>用いて</a:t>
            </a:r>
            <a:r>
              <a:rPr lang="en-US" altLang="ja-JP" sz="2800" dirty="0" smtClean="0"/>
              <a:t>2011</a:t>
            </a:r>
            <a:r>
              <a:rPr lang="ja-JP" altLang="en-US" sz="2800" dirty="0" smtClean="0"/>
              <a:t>年</a:t>
            </a:r>
            <a:r>
              <a:rPr lang="en-US" altLang="ja-JP" sz="2800" dirty="0" smtClean="0"/>
              <a:t>2</a:t>
            </a:r>
            <a:r>
              <a:rPr lang="ja-JP" altLang="en-US" sz="2800" dirty="0" smtClean="0"/>
              <a:t>月</a:t>
            </a:r>
            <a:r>
              <a:rPr lang="en-US" altLang="ja-JP" sz="2800" dirty="0" smtClean="0"/>
              <a:t>15</a:t>
            </a:r>
            <a:r>
              <a:rPr lang="ja-JP" altLang="en-US" sz="2800" dirty="0" smtClean="0"/>
              <a:t>日の</a:t>
            </a:r>
            <a:r>
              <a:rPr lang="en-US" altLang="ja-JP" sz="2800" dirty="0" smtClean="0"/>
              <a:t>X2.2</a:t>
            </a:r>
            <a:r>
              <a:rPr lang="ja-JP" altLang="en-US" sz="2800" dirty="0" smtClean="0"/>
              <a:t>クラスのフレアについて解析を行った</a:t>
            </a:r>
            <a:r>
              <a:rPr lang="en-US" altLang="ja-JP" sz="2800" dirty="0" smtClean="0"/>
              <a:t>. </a:t>
            </a:r>
          </a:p>
          <a:p>
            <a:r>
              <a:rPr lang="en-US" altLang="ja-JP" sz="2800" dirty="0"/>
              <a:t>HXR</a:t>
            </a:r>
            <a:r>
              <a:rPr lang="ja-JP" altLang="en-US" sz="2800" dirty="0"/>
              <a:t>源が存在する場所の電場を求めることに成功した</a:t>
            </a:r>
            <a:endParaRPr lang="en-US" altLang="ja-JP" sz="2800" dirty="0" smtClean="0"/>
          </a:p>
          <a:p>
            <a:r>
              <a:rPr lang="ja-JP" altLang="en-US" sz="2800" dirty="0" smtClean="0"/>
              <a:t>電場と</a:t>
            </a:r>
            <a:r>
              <a:rPr lang="en-US" altLang="ja-JP" sz="2800" dirty="0" smtClean="0"/>
              <a:t>HXR</a:t>
            </a:r>
            <a:r>
              <a:rPr lang="ja-JP" altLang="en-US" sz="2800" dirty="0" smtClean="0"/>
              <a:t>の強度</a:t>
            </a:r>
            <a:r>
              <a:rPr lang="en-US" altLang="ja-JP" sz="2800" dirty="0" smtClean="0"/>
              <a:t>,</a:t>
            </a:r>
            <a:r>
              <a:rPr lang="ja-JP" altLang="en-US" sz="2800" dirty="0" smtClean="0"/>
              <a:t>冪</a:t>
            </a:r>
            <a:r>
              <a:rPr lang="en-US" altLang="ja-JP" sz="2800" dirty="0" smtClean="0"/>
              <a:t>, </a:t>
            </a:r>
            <a:r>
              <a:rPr lang="ja-JP" altLang="en-US" sz="2800" dirty="0" smtClean="0"/>
              <a:t>電場とマイクロ波の電波強度には相関がある可能性が示唆された</a:t>
            </a:r>
            <a:r>
              <a:rPr lang="en-US" altLang="ja-JP" sz="2800" dirty="0" smtClean="0"/>
              <a:t>. </a:t>
            </a:r>
            <a:endParaRPr lang="en-US" altLang="ja-JP" sz="2800"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15</a:t>
            </a:fld>
            <a:endParaRPr kumimoji="1" lang="ja-JP" altLang="en-US"/>
          </a:p>
        </p:txBody>
      </p:sp>
      <p:sp>
        <p:nvSpPr>
          <p:cNvPr id="5" name="タイトル 1"/>
          <p:cNvSpPr txBox="1">
            <a:spLocks/>
          </p:cNvSpPr>
          <p:nvPr/>
        </p:nvSpPr>
        <p:spPr>
          <a:xfrm>
            <a:off x="374848" y="47251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今後</a:t>
            </a:r>
            <a:endParaRPr lang="ja-JP" altLang="en-US" dirty="0"/>
          </a:p>
        </p:txBody>
      </p:sp>
      <p:sp>
        <p:nvSpPr>
          <p:cNvPr id="6" name="コンテンツ プレースホルダー 2"/>
          <p:cNvSpPr txBox="1">
            <a:spLocks/>
          </p:cNvSpPr>
          <p:nvPr/>
        </p:nvSpPr>
        <p:spPr>
          <a:xfrm>
            <a:off x="457200" y="5628381"/>
            <a:ext cx="8363272" cy="9788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800" dirty="0" smtClean="0"/>
              <a:t>イベント数を増やす</a:t>
            </a:r>
            <a:endParaRPr lang="en-US" altLang="ja-JP" sz="2800" dirty="0" smtClean="0"/>
          </a:p>
          <a:p>
            <a:r>
              <a:rPr lang="ja-JP" altLang="en-US" sz="2800" dirty="0" smtClean="0"/>
              <a:t>問題点と改良点からより精度のあるデータを得る</a:t>
            </a:r>
            <a:endParaRPr lang="ja-JP" altLang="en-US" sz="2800" dirty="0"/>
          </a:p>
        </p:txBody>
      </p:sp>
    </p:spTree>
    <p:extLst>
      <p:ext uri="{BB962C8B-B14F-4D97-AF65-F5344CB8AC3E}">
        <p14:creationId xmlns:p14="http://schemas.microsoft.com/office/powerpoint/2010/main" val="28651839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3754760" cy="994122"/>
          </a:xfrm>
        </p:spPr>
        <p:txBody>
          <a:bodyPr>
            <a:normAutofit/>
          </a:bodyPr>
          <a:lstStyle/>
          <a:p>
            <a:pPr algn="l"/>
            <a:r>
              <a:rPr lang="en-US" altLang="ja-JP" sz="3600" dirty="0" smtClean="0"/>
              <a:t>II</a:t>
            </a:r>
            <a:r>
              <a:rPr lang="ja-JP" altLang="en-US" sz="3600" dirty="0" smtClean="0"/>
              <a:t>型バーストと電場</a:t>
            </a:r>
            <a:endParaRPr kumimoji="1" lang="ja-JP" altLang="en-US" sz="3600"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16</a:t>
            </a:fld>
            <a:endParaRPr kumimoji="1" lang="ja-JP" altLang="en-US"/>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21925" r="3560" b="13978"/>
          <a:stretch/>
        </p:blipFill>
        <p:spPr>
          <a:xfrm>
            <a:off x="144664" y="4216471"/>
            <a:ext cx="5040560" cy="2551695"/>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188640"/>
            <a:ext cx="4534644" cy="4027831"/>
          </a:xfrm>
          <a:prstGeom prst="rect">
            <a:avLst/>
          </a:prstGeom>
        </p:spPr>
      </p:pic>
      <p:cxnSp>
        <p:nvCxnSpPr>
          <p:cNvPr id="15" name="直線矢印コネクタ 14"/>
          <p:cNvCxnSpPr/>
          <p:nvPr/>
        </p:nvCxnSpPr>
        <p:spPr>
          <a:xfrm flipV="1">
            <a:off x="4015740" y="1412776"/>
            <a:ext cx="4372684" cy="4454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195736" y="3356992"/>
            <a:ext cx="2664296" cy="21353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正方形/長方形 2"/>
              <p:cNvSpPr/>
              <p:nvPr/>
            </p:nvSpPr>
            <p:spPr>
              <a:xfrm>
                <a:off x="144664" y="1412776"/>
                <a:ext cx="3793155" cy="1282723"/>
              </a:xfrm>
              <a:prstGeom prst="rect">
                <a:avLst/>
              </a:prstGeom>
            </p:spPr>
            <p:txBody>
              <a:bodyPr wrap="square">
                <a:spAutoFit/>
              </a:bodyPr>
              <a:lstStyle/>
              <a:p>
                <a:r>
                  <a:rPr lang="ja-JP" altLang="en-US" dirty="0"/>
                  <a:t>プラズマ放射→周波数∝</a:t>
                </a:r>
                <a:r>
                  <a:rPr lang="en-US" altLang="ja-JP" dirty="0"/>
                  <a:t>9</a:t>
                </a:r>
                <a14:m>
                  <m:oMath xmlns:m="http://schemas.openxmlformats.org/officeDocument/2006/math" xmlns="">
                    <m:rad>
                      <m:radPr>
                        <m:degHide m:val="on"/>
                        <m:ctrlPr>
                          <a:rPr lang="en-US" altLang="ja-JP" i="1">
                            <a:latin typeface="Cambria Math"/>
                          </a:rPr>
                        </m:ctrlPr>
                      </m:radPr>
                      <m:deg/>
                      <m:e>
                        <m:r>
                          <a:rPr lang="ja-JP" altLang="en-US" i="1">
                            <a:latin typeface="Cambria Math"/>
                          </a:rPr>
                          <m:t>密度</m:t>
                        </m:r>
                      </m:e>
                    </m:rad>
                  </m:oMath>
                </a14:m>
                <a:endParaRPr lang="en-US" altLang="ja-JP" dirty="0" smtClean="0"/>
              </a:p>
              <a:p>
                <a:r>
                  <a:rPr lang="en-US" altLang="ja-JP" dirty="0"/>
                  <a:t>Newkirk</a:t>
                </a:r>
                <a:r>
                  <a:rPr lang="ja-JP" altLang="en-US" dirty="0" smtClean="0"/>
                  <a:t>の</a:t>
                </a:r>
                <a:r>
                  <a:rPr lang="ja-JP" altLang="en-US" dirty="0"/>
                  <a:t>コロナ</a:t>
                </a:r>
                <a:r>
                  <a:rPr lang="ja-JP" altLang="en-US" dirty="0" smtClean="0"/>
                  <a:t>密度</a:t>
                </a:r>
                <a:r>
                  <a:rPr lang="ja-JP" altLang="en-US" dirty="0"/>
                  <a:t>モデル</a:t>
                </a:r>
                <a:r>
                  <a:rPr lang="en-US" altLang="ja-JP" dirty="0"/>
                  <a:t>(</a:t>
                </a:r>
                <a14:m>
                  <m:oMath xmlns:m="http://schemas.openxmlformats.org/officeDocument/2006/math" xmlns="">
                    <m:sSub>
                      <m:sSubPr>
                        <m:ctrlPr>
                          <a:rPr lang="en-US" altLang="ja-JP" i="1">
                            <a:latin typeface="Cambria Math"/>
                          </a:rPr>
                        </m:ctrlPr>
                      </m:sSubPr>
                      <m:e>
                        <m:r>
                          <a:rPr lang="en-US" altLang="ja-JP" i="1">
                            <a:latin typeface="Cambria Math"/>
                          </a:rPr>
                          <m:t>𝑛</m:t>
                        </m:r>
                      </m:e>
                      <m:sub>
                        <m:r>
                          <a:rPr lang="en-US" altLang="ja-JP" i="1">
                            <a:latin typeface="Cambria Math"/>
                          </a:rPr>
                          <m:t>𝑒</m:t>
                        </m:r>
                      </m:sub>
                    </m:sSub>
                    <m:r>
                      <a:rPr lang="en-US" altLang="ja-JP" i="1">
                        <a:latin typeface="Cambria Math"/>
                      </a:rPr>
                      <m:t>=4.2</m:t>
                    </m:r>
                    <m:r>
                      <a:rPr lang="en-US" altLang="ja-JP" i="1">
                        <a:latin typeface="Cambria Math"/>
                        <a:ea typeface="Cambria Math"/>
                      </a:rPr>
                      <m:t>×</m:t>
                    </m:r>
                    <m:sSup>
                      <m:sSupPr>
                        <m:ctrlPr>
                          <a:rPr lang="en-US" altLang="ja-JP" i="1">
                            <a:latin typeface="Cambria Math"/>
                            <a:ea typeface="Cambria Math"/>
                          </a:rPr>
                        </m:ctrlPr>
                      </m:sSupPr>
                      <m:e>
                        <m:r>
                          <a:rPr lang="en-US" altLang="ja-JP" i="1">
                            <a:latin typeface="Cambria Math"/>
                            <a:ea typeface="Cambria Math"/>
                          </a:rPr>
                          <m:t>10</m:t>
                        </m:r>
                      </m:e>
                      <m:sup>
                        <m:r>
                          <a:rPr lang="en-US" altLang="ja-JP" i="1">
                            <a:latin typeface="Cambria Math"/>
                            <a:ea typeface="Cambria Math"/>
                          </a:rPr>
                          <m:t>4</m:t>
                        </m:r>
                      </m:sup>
                    </m:sSup>
                    <m:r>
                      <a:rPr lang="en-US" altLang="ja-JP" i="1">
                        <a:latin typeface="Cambria Math"/>
                        <a:ea typeface="Cambria Math"/>
                      </a:rPr>
                      <m:t>×</m:t>
                    </m:r>
                    <m:sSup>
                      <m:sSupPr>
                        <m:ctrlPr>
                          <a:rPr lang="en-US" altLang="ja-JP" i="1">
                            <a:latin typeface="Cambria Math"/>
                            <a:ea typeface="Cambria Math"/>
                          </a:rPr>
                        </m:ctrlPr>
                      </m:sSupPr>
                      <m:e>
                        <m:r>
                          <a:rPr lang="en-US" altLang="ja-JP" i="1">
                            <a:latin typeface="Cambria Math"/>
                            <a:ea typeface="Cambria Math"/>
                          </a:rPr>
                          <m:t>10</m:t>
                        </m:r>
                      </m:e>
                      <m:sup>
                        <m:f>
                          <m:fPr>
                            <m:type m:val="lin"/>
                            <m:ctrlPr>
                              <a:rPr lang="en-US" altLang="ja-JP" i="1">
                                <a:latin typeface="Cambria Math"/>
                                <a:ea typeface="Cambria Math"/>
                              </a:rPr>
                            </m:ctrlPr>
                          </m:fPr>
                          <m:num>
                            <m:r>
                              <a:rPr lang="en-US" altLang="ja-JP" i="1">
                                <a:latin typeface="Cambria Math"/>
                                <a:ea typeface="Cambria Math"/>
                              </a:rPr>
                              <m:t>4.32</m:t>
                            </m:r>
                            <m:sSub>
                              <m:sSubPr>
                                <m:ctrlPr>
                                  <a:rPr lang="en-US" altLang="ja-JP" i="1">
                                    <a:latin typeface="Cambria Math"/>
                                    <a:ea typeface="Cambria Math"/>
                                  </a:rPr>
                                </m:ctrlPr>
                              </m:sSubPr>
                              <m:e>
                                <m:r>
                                  <a:rPr lang="en-US" altLang="ja-JP" i="1">
                                    <a:latin typeface="Cambria Math"/>
                                    <a:ea typeface="Cambria Math"/>
                                  </a:rPr>
                                  <m:t>𝑟</m:t>
                                </m:r>
                              </m:e>
                              <m:sub>
                                <m:r>
                                  <a:rPr lang="en-US" altLang="ja-JP" i="1">
                                    <a:latin typeface="Cambria Math"/>
                                    <a:ea typeface="Cambria Math"/>
                                  </a:rPr>
                                  <m:t>𝑠</m:t>
                                </m:r>
                              </m:sub>
                            </m:sSub>
                          </m:num>
                          <m:den>
                            <m:r>
                              <a:rPr lang="en-US" altLang="ja-JP" i="1">
                                <a:latin typeface="Cambria Math"/>
                                <a:ea typeface="Cambria Math"/>
                              </a:rPr>
                              <m:t>𝑟</m:t>
                            </m:r>
                          </m:den>
                        </m:f>
                      </m:sup>
                    </m:sSup>
                  </m:oMath>
                </a14:m>
                <a:r>
                  <a:rPr lang="en-US" altLang="ja-JP" dirty="0" smtClean="0"/>
                  <a:t>)</a:t>
                </a:r>
              </a:p>
              <a:p>
                <a:r>
                  <a:rPr lang="ja-JP" altLang="en-US" dirty="0" smtClean="0"/>
                  <a:t>から高度を算出</a:t>
                </a:r>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44664" y="1412776"/>
                <a:ext cx="3793155" cy="1282723"/>
              </a:xfrm>
              <a:prstGeom prst="rect">
                <a:avLst/>
              </a:prstGeom>
              <a:blipFill rotWithShape="1">
                <a:blip r:embed="rId4"/>
                <a:stretch>
                  <a:fillRect l="-1447" b="-761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203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17</a:t>
            </a:fld>
            <a:endParaRPr kumimoji="1" lang="ja-JP" altLang="en-US"/>
          </a:p>
        </p:txBody>
      </p:sp>
      <p:grpSp>
        <p:nvGrpSpPr>
          <p:cNvPr id="13" name="図形グループ 12"/>
          <p:cNvGrpSpPr/>
          <p:nvPr/>
        </p:nvGrpSpPr>
        <p:grpSpPr>
          <a:xfrm>
            <a:off x="-36512" y="-99392"/>
            <a:ext cx="4002745" cy="2604473"/>
            <a:chOff x="281222" y="1644953"/>
            <a:chExt cx="4002745" cy="2604473"/>
          </a:xfrm>
        </p:grpSpPr>
        <p:pic>
          <p:nvPicPr>
            <p:cNvPr id="5" name="図 4" descr="スクリーンショット 2014-10-03 5.49.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22" y="1644953"/>
              <a:ext cx="4002745" cy="2604473"/>
            </a:xfrm>
            <a:prstGeom prst="rect">
              <a:avLst/>
            </a:prstGeom>
          </p:spPr>
        </p:pic>
        <p:cxnSp>
          <p:nvCxnSpPr>
            <p:cNvPr id="7" name="直線コネクタ 6"/>
            <p:cNvCxnSpPr/>
            <p:nvPr/>
          </p:nvCxnSpPr>
          <p:spPr>
            <a:xfrm flipV="1">
              <a:off x="1505359" y="2381185"/>
              <a:ext cx="1728191" cy="991960"/>
            </a:xfrm>
            <a:prstGeom prst="line">
              <a:avLst/>
            </a:prstGeom>
          </p:spPr>
          <p:style>
            <a:lnRef idx="2">
              <a:schemeClr val="accent6"/>
            </a:lnRef>
            <a:fillRef idx="0">
              <a:schemeClr val="accent6"/>
            </a:fillRef>
            <a:effectRef idx="1">
              <a:schemeClr val="accent6"/>
            </a:effectRef>
            <a:fontRef idx="minor">
              <a:schemeClr val="tx1"/>
            </a:fontRef>
          </p:style>
        </p:cxnSp>
        <p:sp>
          <p:nvSpPr>
            <p:cNvPr id="8" name="テキスト ボックス 7"/>
            <p:cNvSpPr txBox="1"/>
            <p:nvPr/>
          </p:nvSpPr>
          <p:spPr>
            <a:xfrm>
              <a:off x="1259632" y="3501008"/>
              <a:ext cx="301660" cy="369332"/>
            </a:xfrm>
            <a:prstGeom prst="rect">
              <a:avLst/>
            </a:prstGeom>
            <a:noFill/>
          </p:spPr>
          <p:txBody>
            <a:bodyPr wrap="none" rtlCol="0">
              <a:spAutoFit/>
            </a:bodyPr>
            <a:lstStyle/>
            <a:p>
              <a:r>
                <a:rPr kumimoji="1" lang="en-US" altLang="ja-JP" dirty="0" smtClean="0">
                  <a:solidFill>
                    <a:srgbClr val="FFFFFF"/>
                  </a:solidFill>
                </a:rPr>
                <a:t>0</a:t>
              </a:r>
              <a:endParaRPr kumimoji="1" lang="ja-JP" altLang="en-US" dirty="0">
                <a:solidFill>
                  <a:srgbClr val="FFFFFF"/>
                </a:solidFill>
              </a:endParaRPr>
            </a:p>
          </p:txBody>
        </p:sp>
        <p:sp>
          <p:nvSpPr>
            <p:cNvPr id="11" name="テキスト ボックス 10"/>
            <p:cNvSpPr txBox="1"/>
            <p:nvPr/>
          </p:nvSpPr>
          <p:spPr>
            <a:xfrm>
              <a:off x="3203847" y="2365033"/>
              <a:ext cx="418654" cy="369332"/>
            </a:xfrm>
            <a:prstGeom prst="rect">
              <a:avLst/>
            </a:prstGeom>
            <a:noFill/>
          </p:spPr>
          <p:txBody>
            <a:bodyPr wrap="none" rtlCol="0">
              <a:spAutoFit/>
            </a:bodyPr>
            <a:lstStyle/>
            <a:p>
              <a:r>
                <a:rPr kumimoji="1" lang="en-US" altLang="ja-JP" dirty="0" smtClean="0">
                  <a:solidFill>
                    <a:srgbClr val="FFFFFF"/>
                  </a:solidFill>
                </a:rPr>
                <a:t>50</a:t>
              </a:r>
              <a:endParaRPr kumimoji="1" lang="ja-JP" altLang="en-US" dirty="0">
                <a:solidFill>
                  <a:srgbClr val="FFFFFF"/>
                </a:solidFill>
              </a:endParaRPr>
            </a:p>
          </p:txBody>
        </p:sp>
        <p:sp>
          <p:nvSpPr>
            <p:cNvPr id="12" name="テキスト ボックス 11"/>
            <p:cNvSpPr txBox="1"/>
            <p:nvPr/>
          </p:nvSpPr>
          <p:spPr>
            <a:xfrm>
              <a:off x="2209130" y="2941097"/>
              <a:ext cx="418654" cy="369332"/>
            </a:xfrm>
            <a:prstGeom prst="rect">
              <a:avLst/>
            </a:prstGeom>
            <a:noFill/>
          </p:spPr>
          <p:txBody>
            <a:bodyPr wrap="none" rtlCol="0">
              <a:spAutoFit/>
            </a:bodyPr>
            <a:lstStyle/>
            <a:p>
              <a:r>
                <a:rPr kumimoji="1" lang="en-US" altLang="ja-JP" dirty="0" smtClean="0">
                  <a:solidFill>
                    <a:srgbClr val="FFFFFF"/>
                  </a:solidFill>
                </a:rPr>
                <a:t>25</a:t>
              </a:r>
              <a:endParaRPr kumimoji="1" lang="ja-JP" altLang="en-US" dirty="0">
                <a:solidFill>
                  <a:srgbClr val="FFFFFF"/>
                </a:solidFill>
              </a:endParaRPr>
            </a:p>
          </p:txBody>
        </p:sp>
      </p:grpSp>
      <p:pic>
        <p:nvPicPr>
          <p:cNvPr id="16" name="new_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53427" y="2020442"/>
            <a:ext cx="7524800" cy="4837558"/>
          </a:xfrm>
          <a:prstGeom prst="rect">
            <a:avLst/>
          </a:prstGeom>
        </p:spPr>
      </p:pic>
    </p:spTree>
    <p:extLst>
      <p:ext uri="{BB962C8B-B14F-4D97-AF65-F5344CB8AC3E}">
        <p14:creationId xmlns:p14="http://schemas.microsoft.com/office/powerpoint/2010/main" val="13642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二つ目の山？？</a:t>
            </a:r>
            <a:endParaRPr kumimoji="1" lang="ja-JP" altLang="en-US"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18</a:t>
            </a:fld>
            <a:endParaRPr kumimoji="1" lang="ja-JP" altLang="en-US"/>
          </a:p>
        </p:txBody>
      </p:sp>
      <p:pic>
        <p:nvPicPr>
          <p:cNvPr id="5" name="SOT_XR_20s.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729" t="9315" r="7141" b="6769"/>
          <a:stretch/>
        </p:blipFill>
        <p:spPr>
          <a:xfrm>
            <a:off x="323528" y="1205360"/>
            <a:ext cx="6032999" cy="5680024"/>
          </a:xfrm>
          <a:prstGeom prst="rect">
            <a:avLst/>
          </a:prstGeom>
          <a:noFill/>
          <a:ln>
            <a:noFill/>
          </a:ln>
        </p:spPr>
      </p:pic>
      <p:sp>
        <p:nvSpPr>
          <p:cNvPr id="6" name="テキスト ボックス 5"/>
          <p:cNvSpPr txBox="1"/>
          <p:nvPr/>
        </p:nvSpPr>
        <p:spPr>
          <a:xfrm>
            <a:off x="6300192" y="2348880"/>
            <a:ext cx="2970885" cy="3416320"/>
          </a:xfrm>
          <a:prstGeom prst="rect">
            <a:avLst/>
          </a:prstGeom>
          <a:noFill/>
        </p:spPr>
        <p:txBody>
          <a:bodyPr wrap="none" rtlCol="0">
            <a:spAutoFit/>
          </a:bodyPr>
          <a:lstStyle/>
          <a:p>
            <a:r>
              <a:rPr kumimoji="1" lang="ja-JP" altLang="en-US" dirty="0" smtClean="0"/>
              <a:t>新しいフレアリボンが</a:t>
            </a:r>
            <a:endParaRPr kumimoji="1" lang="en-US" altLang="ja-JP" dirty="0" smtClean="0"/>
          </a:p>
          <a:p>
            <a:r>
              <a:rPr kumimoji="1" lang="ja-JP" altLang="en-US" dirty="0" smtClean="0"/>
              <a:t>できるのが見て分かる。</a:t>
            </a:r>
            <a:endParaRPr kumimoji="1" lang="en-US" altLang="ja-JP" dirty="0" smtClean="0"/>
          </a:p>
          <a:p>
            <a:endParaRPr lang="en-US" altLang="ja-JP" dirty="0"/>
          </a:p>
          <a:p>
            <a:r>
              <a:rPr kumimoji="1" lang="ja-JP" altLang="en-US" dirty="0" smtClean="0"/>
              <a:t>それの立ち上がりの時に</a:t>
            </a:r>
            <a:endParaRPr kumimoji="1" lang="en-US" altLang="ja-JP" dirty="0" smtClean="0"/>
          </a:p>
          <a:p>
            <a:r>
              <a:rPr kumimoji="1" lang="ja-JP" altLang="en-US" dirty="0" smtClean="0"/>
              <a:t>足下でごちゃごちゃリボンが</a:t>
            </a:r>
            <a:endParaRPr kumimoji="1" lang="en-US" altLang="ja-JP" dirty="0" smtClean="0"/>
          </a:p>
          <a:p>
            <a:r>
              <a:rPr lang="ja-JP" altLang="en-US" dirty="0" smtClean="0"/>
              <a:t>動く。</a:t>
            </a:r>
            <a:endParaRPr lang="en-US" altLang="ja-JP" dirty="0" smtClean="0"/>
          </a:p>
          <a:p>
            <a:endParaRPr lang="en-US" altLang="ja-JP" dirty="0"/>
          </a:p>
          <a:p>
            <a:r>
              <a:rPr lang="ja-JP" altLang="en-US" dirty="0" smtClean="0"/>
              <a:t>これが山を作っているのでは</a:t>
            </a:r>
            <a:endParaRPr lang="en-US" altLang="ja-JP" dirty="0" smtClean="0"/>
          </a:p>
          <a:p>
            <a:r>
              <a:rPr lang="ja-JP" altLang="en-US" dirty="0" smtClean="0"/>
              <a:t>ないか？？</a:t>
            </a:r>
            <a:endParaRPr lang="en-US" altLang="ja-JP" dirty="0" smtClean="0"/>
          </a:p>
          <a:p>
            <a:endParaRPr lang="en-US" altLang="ja-JP" dirty="0"/>
          </a:p>
          <a:p>
            <a:r>
              <a:rPr lang="en-US" altLang="ja-JP" dirty="0" smtClean="0"/>
              <a:t>X</a:t>
            </a:r>
            <a:r>
              <a:rPr lang="ja-JP" altLang="en-US" dirty="0" smtClean="0"/>
              <a:t>線もそこから出ているように</a:t>
            </a:r>
            <a:endParaRPr lang="en-US" altLang="ja-JP" dirty="0" smtClean="0"/>
          </a:p>
          <a:p>
            <a:r>
              <a:rPr lang="ja-JP" altLang="en-US" dirty="0" smtClean="0"/>
              <a:t>見える。</a:t>
            </a:r>
            <a:endParaRPr lang="en-US" altLang="ja-JP" dirty="0"/>
          </a:p>
        </p:txBody>
      </p:sp>
    </p:spTree>
    <p:extLst>
      <p:ext uri="{BB962C8B-B14F-4D97-AF65-F5344CB8AC3E}">
        <p14:creationId xmlns:p14="http://schemas.microsoft.com/office/powerpoint/2010/main" val="307160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19</a:t>
            </a:fld>
            <a:endParaRPr kumimoji="1" lang="ja-JP" altLang="en-US"/>
          </a:p>
        </p:txBody>
      </p:sp>
      <p:pic>
        <p:nvPicPr>
          <p:cNvPr id="5" name="図 4"/>
          <p:cNvPicPr>
            <a:picLocks noChangeAspect="1"/>
          </p:cNvPicPr>
          <p:nvPr/>
        </p:nvPicPr>
        <p:blipFill>
          <a:blip r:embed="rId2"/>
          <a:stretch>
            <a:fillRect/>
          </a:stretch>
        </p:blipFill>
        <p:spPr>
          <a:xfrm>
            <a:off x="0" y="503042"/>
            <a:ext cx="9144000" cy="5878286"/>
          </a:xfrm>
          <a:prstGeom prst="rect">
            <a:avLst/>
          </a:prstGeom>
        </p:spPr>
      </p:pic>
    </p:spTree>
    <p:extLst>
      <p:ext uri="{BB962C8B-B14F-4D97-AF65-F5344CB8AC3E}">
        <p14:creationId xmlns:p14="http://schemas.microsoft.com/office/powerpoint/2010/main" val="227139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smtClean="0"/>
              <a:t>背景</a:t>
            </a:r>
            <a:endParaRPr kumimoji="1" lang="ja-JP" altLang="en-US"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2</a:t>
            </a:fld>
            <a:endParaRPr kumimoji="1" lang="ja-JP"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77" y="1469338"/>
            <a:ext cx="4859337"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1541657" y="4872627"/>
            <a:ext cx="216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dirty="0" smtClean="0">
                <a:solidFill>
                  <a:srgbClr val="000000"/>
                </a:solidFill>
                <a:latin typeface="Times New Roman" panose="02020603050405020304" pitchFamily="18" charset="0"/>
                <a:ea typeface="ＭＳ Ｐ明朝" panose="02020600040205080304" pitchFamily="18" charset="-128"/>
              </a:rPr>
              <a:t>(Liu et al. 2008)</a:t>
            </a:r>
          </a:p>
        </p:txBody>
      </p:sp>
      <p:sp>
        <p:nvSpPr>
          <p:cNvPr id="7" name="テキスト ボックス 6"/>
          <p:cNvSpPr txBox="1"/>
          <p:nvPr/>
        </p:nvSpPr>
        <p:spPr>
          <a:xfrm>
            <a:off x="5076056" y="1790397"/>
            <a:ext cx="3960439" cy="3970318"/>
          </a:xfrm>
          <a:prstGeom prst="rect">
            <a:avLst/>
          </a:prstGeom>
          <a:noFill/>
        </p:spPr>
        <p:txBody>
          <a:bodyPr wrap="square" rtlCol="0">
            <a:spAutoFit/>
          </a:bodyPr>
          <a:lstStyle/>
          <a:p>
            <a:r>
              <a:rPr lang="en-US" altLang="ja-JP" sz="2800" dirty="0" smtClean="0"/>
              <a:t>Liu et al. 2008</a:t>
            </a:r>
            <a:r>
              <a:rPr lang="ja-JP" altLang="en-US" sz="2800" dirty="0" smtClean="0"/>
              <a:t>では、電場が粒子加速に関係していることを主張している。</a:t>
            </a:r>
            <a:endParaRPr lang="en-US" altLang="ja-JP" sz="2800" dirty="0" smtClean="0"/>
          </a:p>
          <a:p>
            <a:endParaRPr lang="en-US" altLang="ja-JP" sz="2800" dirty="0" smtClean="0"/>
          </a:p>
          <a:p>
            <a:r>
              <a:rPr lang="ja-JP" altLang="en-US" sz="2800" dirty="0" smtClean="0"/>
              <a:t>だが、このイベントでしか電場との相関については研究がされていないので、データを増やして解析する必要がある。</a:t>
            </a:r>
            <a:endParaRPr lang="en-US" altLang="ja-JP" sz="2800" dirty="0" smtClean="0"/>
          </a:p>
        </p:txBody>
      </p:sp>
    </p:spTree>
    <p:extLst>
      <p:ext uri="{BB962C8B-B14F-4D97-AF65-F5344CB8AC3E}">
        <p14:creationId xmlns:p14="http://schemas.microsoft.com/office/powerpoint/2010/main" val="38952542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電場と粒子加速の関係</a:t>
            </a:r>
            <a:endParaRPr kumimoji="1" lang="ja-JP" altLang="en-US"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3</a:t>
            </a:fld>
            <a:endParaRPr kumimoji="1" lang="ja-JP" altLang="en-US" dirty="0"/>
          </a:p>
        </p:txBody>
      </p:sp>
      <p:grpSp>
        <p:nvGrpSpPr>
          <p:cNvPr id="5" name="グループ化 19"/>
          <p:cNvGrpSpPr>
            <a:grpSpLocks/>
          </p:cNvGrpSpPr>
          <p:nvPr/>
        </p:nvGrpSpPr>
        <p:grpSpPr bwMode="auto">
          <a:xfrm>
            <a:off x="-32678" y="1772816"/>
            <a:ext cx="4176712" cy="5229225"/>
            <a:chOff x="5727700" y="3028950"/>
            <a:chExt cx="3073400" cy="3571875"/>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3028950"/>
              <a:ext cx="30289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5860869" y="3740289"/>
              <a:ext cx="977740" cy="355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8" name="正方形/長方形 7"/>
            <p:cNvSpPr/>
            <p:nvPr/>
          </p:nvSpPr>
          <p:spPr>
            <a:xfrm>
              <a:off x="5727700" y="5340801"/>
              <a:ext cx="266338" cy="355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9" name="テキスト ボックス 8"/>
            <p:cNvSpPr txBox="1"/>
            <p:nvPr/>
          </p:nvSpPr>
          <p:spPr>
            <a:xfrm>
              <a:off x="5994038" y="3429078"/>
              <a:ext cx="1378416" cy="561697"/>
            </a:xfrm>
            <a:prstGeom prst="rect">
              <a:avLst/>
            </a:prstGeom>
            <a:noFill/>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2400" smtClean="0">
                  <a:solidFill>
                    <a:srgbClr val="000000"/>
                  </a:solidFill>
                  <a:latin typeface="Calibri" panose="020F0502020204030204" pitchFamily="34" charset="0"/>
                </a:rPr>
                <a:t>Asai et al. (2004)</a:t>
              </a:r>
            </a:p>
          </p:txBody>
        </p:sp>
      </p:grpSp>
      <p:sp>
        <p:nvSpPr>
          <p:cNvPr id="10" name="テキスト ボックス 9"/>
          <p:cNvSpPr txBox="1"/>
          <p:nvPr/>
        </p:nvSpPr>
        <p:spPr>
          <a:xfrm>
            <a:off x="107007" y="1484784"/>
            <a:ext cx="9036993" cy="646331"/>
          </a:xfrm>
          <a:prstGeom prst="rect">
            <a:avLst/>
          </a:prstGeom>
          <a:noFill/>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3600" b="1" i="1" dirty="0" err="1" smtClean="0">
                <a:solidFill>
                  <a:srgbClr val="000000"/>
                </a:solidFill>
                <a:latin typeface="Georgia" panose="02040502050405020303" pitchFamily="18" charset="0"/>
              </a:rPr>
              <a:t>E</a:t>
            </a:r>
            <a:r>
              <a:rPr lang="en-US" altLang="ja-JP" sz="3600" baseline="-25000" dirty="0" err="1" smtClean="0">
                <a:solidFill>
                  <a:srgbClr val="000000"/>
                </a:solidFill>
                <a:latin typeface="Calibri" panose="020F0502020204030204" pitchFamily="34" charset="0"/>
              </a:rPr>
              <a:t>rec</a:t>
            </a:r>
            <a:r>
              <a:rPr lang="en-US" altLang="ja-JP" sz="3600" dirty="0" smtClean="0">
                <a:solidFill>
                  <a:srgbClr val="000000"/>
                </a:solidFill>
                <a:latin typeface="Georgia" panose="02040502050405020303" pitchFamily="18" charset="0"/>
              </a:rPr>
              <a:t>=-</a:t>
            </a:r>
            <a:r>
              <a:rPr lang="en-US" altLang="ja-JP" sz="3600" b="1" i="1" dirty="0" err="1" smtClean="0">
                <a:solidFill>
                  <a:srgbClr val="000000"/>
                </a:solidFill>
                <a:latin typeface="Georgia" panose="02040502050405020303" pitchFamily="18" charset="0"/>
              </a:rPr>
              <a:t>v</a:t>
            </a:r>
            <a:r>
              <a:rPr lang="en-US" altLang="ja-JP" sz="3600" dirty="0" err="1" smtClean="0">
                <a:solidFill>
                  <a:srgbClr val="000000"/>
                </a:solidFill>
                <a:latin typeface="Georgia" panose="02040502050405020303" pitchFamily="18" charset="0"/>
              </a:rPr>
              <a:t>×</a:t>
            </a:r>
            <a:r>
              <a:rPr lang="en-US" altLang="ja-JP" sz="3600" b="1" i="1" dirty="0" err="1" smtClean="0">
                <a:solidFill>
                  <a:srgbClr val="000000"/>
                </a:solidFill>
                <a:latin typeface="Georgia" panose="02040502050405020303" pitchFamily="18" charset="0"/>
              </a:rPr>
              <a:t>B</a:t>
            </a:r>
            <a:r>
              <a:rPr lang="ja-JP" altLang="en-US" sz="3600" b="1" i="1" dirty="0" smtClean="0">
                <a:solidFill>
                  <a:srgbClr val="000000"/>
                </a:solidFill>
                <a:latin typeface="Georgia" panose="02040502050405020303" pitchFamily="18" charset="0"/>
              </a:rPr>
              <a:t>　</a:t>
            </a:r>
            <a:r>
              <a:rPr lang="ja-JP" altLang="en-US" sz="2800" b="1" dirty="0" smtClean="0">
                <a:solidFill>
                  <a:srgbClr val="000000"/>
                </a:solidFill>
                <a:latin typeface="Georgia" panose="02040502050405020303" pitchFamily="18" charset="0"/>
              </a:rPr>
              <a:t>で、リコネクション領域の電場は求められる。</a:t>
            </a:r>
            <a:endParaRPr lang="en-US" altLang="ja-JP" sz="2800" dirty="0" smtClean="0">
              <a:solidFill>
                <a:srgbClr val="000000"/>
              </a:solidFill>
              <a:latin typeface="Times New Roman" panose="02020603050405020304" pitchFamily="18" charset="0"/>
            </a:endParaRPr>
          </a:p>
        </p:txBody>
      </p:sp>
      <p:sp>
        <p:nvSpPr>
          <p:cNvPr id="11" name="Text Box 12"/>
          <p:cNvSpPr txBox="1">
            <a:spLocks noChangeArrowheads="1"/>
          </p:cNvSpPr>
          <p:nvPr/>
        </p:nvSpPr>
        <p:spPr bwMode="auto">
          <a:xfrm>
            <a:off x="3851920" y="5157192"/>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800" b="1" i="1" dirty="0" smtClean="0">
                <a:solidFill>
                  <a:srgbClr val="000000"/>
                </a:solidFill>
                <a:latin typeface="Georgia" panose="02040502050405020303" pitchFamily="18" charset="0"/>
              </a:rPr>
              <a:t>v</a:t>
            </a:r>
          </a:p>
        </p:txBody>
      </p:sp>
      <p:sp>
        <p:nvSpPr>
          <p:cNvPr id="12" name="Text Box 14"/>
          <p:cNvSpPr txBox="1">
            <a:spLocks noChangeArrowheads="1"/>
          </p:cNvSpPr>
          <p:nvPr/>
        </p:nvSpPr>
        <p:spPr bwMode="auto">
          <a:xfrm>
            <a:off x="4940300" y="2614613"/>
            <a:ext cx="43561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ja-JP" sz="2800" b="1" i="1" dirty="0" smtClean="0">
                <a:solidFill>
                  <a:srgbClr val="000000"/>
                </a:solidFill>
                <a:latin typeface="Georgia" panose="02040502050405020303" pitchFamily="18" charset="0"/>
              </a:rPr>
              <a:t>v: </a:t>
            </a:r>
            <a:r>
              <a:rPr lang="ja-JP" altLang="en-US" sz="2800" b="1" dirty="0" smtClean="0">
                <a:solidFill>
                  <a:srgbClr val="000000"/>
                </a:solidFill>
                <a:latin typeface="Times New Roman" panose="02020603050405020304" pitchFamily="18" charset="0"/>
              </a:rPr>
              <a:t>リボンの広がる速度</a:t>
            </a:r>
            <a:endParaRPr lang="en-US" altLang="ja-JP" sz="2800" dirty="0" smtClean="0">
              <a:solidFill>
                <a:srgbClr val="000000"/>
              </a:solidFill>
              <a:latin typeface="Times New Roman" panose="02020603050405020304" pitchFamily="18" charset="0"/>
            </a:endParaRPr>
          </a:p>
          <a:p>
            <a:pPr fontAlgn="base">
              <a:spcBef>
                <a:spcPct val="0"/>
              </a:spcBef>
              <a:spcAft>
                <a:spcPct val="0"/>
              </a:spcAft>
            </a:pPr>
            <a:endParaRPr lang="en-US" altLang="ja-JP" sz="2800" b="1" i="1" dirty="0" smtClean="0">
              <a:solidFill>
                <a:srgbClr val="000000"/>
              </a:solidFill>
              <a:latin typeface="Georgia" panose="02040502050405020303" pitchFamily="18" charset="0"/>
            </a:endParaRPr>
          </a:p>
          <a:p>
            <a:pPr fontAlgn="base">
              <a:spcBef>
                <a:spcPct val="0"/>
              </a:spcBef>
              <a:spcAft>
                <a:spcPct val="0"/>
              </a:spcAft>
            </a:pPr>
            <a:r>
              <a:rPr lang="en-US" altLang="ja-JP" sz="2800" b="1" i="1" dirty="0" smtClean="0">
                <a:solidFill>
                  <a:srgbClr val="000000"/>
                </a:solidFill>
                <a:latin typeface="Georgia" panose="02040502050405020303" pitchFamily="18" charset="0"/>
              </a:rPr>
              <a:t>B: </a:t>
            </a:r>
            <a:r>
              <a:rPr lang="ja-JP" altLang="en-US" sz="2800" b="1" dirty="0" smtClean="0">
                <a:solidFill>
                  <a:srgbClr val="000000"/>
                </a:solidFill>
                <a:latin typeface="Times New Roman" panose="02020603050405020304" pitchFamily="18" charset="0"/>
              </a:rPr>
              <a:t>光球面磁場</a:t>
            </a:r>
            <a:endParaRPr lang="en-US" altLang="ja-JP" sz="2800" b="1" dirty="0" smtClean="0">
              <a:solidFill>
                <a:srgbClr val="000000"/>
              </a:solidFill>
              <a:latin typeface="Times New Roman" panose="02020603050405020304" pitchFamily="18" charset="0"/>
            </a:endParaRPr>
          </a:p>
        </p:txBody>
      </p:sp>
      <p:sp>
        <p:nvSpPr>
          <p:cNvPr id="15" name="テキスト ボックス 14"/>
          <p:cNvSpPr txBox="1"/>
          <p:nvPr/>
        </p:nvSpPr>
        <p:spPr>
          <a:xfrm>
            <a:off x="4572000" y="4509120"/>
            <a:ext cx="432048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2400" dirty="0" smtClean="0"/>
              <a:t>電場が大きい</a:t>
            </a:r>
            <a:endParaRPr kumimoji="1" lang="en-US" altLang="ja-JP" sz="2400" dirty="0" smtClean="0"/>
          </a:p>
          <a:p>
            <a:pPr algn="ctr"/>
            <a:r>
              <a:rPr lang="en-US" altLang="ja-JP" sz="2400" dirty="0" smtClean="0"/>
              <a:t>↓</a:t>
            </a:r>
          </a:p>
          <a:p>
            <a:pPr algn="ctr"/>
            <a:r>
              <a:rPr lang="ja-JP" altLang="en-US" sz="2400" dirty="0" smtClean="0"/>
              <a:t>単位時間あたりにリコネクションした磁束量が多い</a:t>
            </a:r>
            <a:endParaRPr lang="en-US" altLang="ja-JP" sz="2400" dirty="0" smtClean="0"/>
          </a:p>
          <a:p>
            <a:pPr algn="ctr"/>
            <a:r>
              <a:rPr lang="en-US" altLang="ja-JP" sz="2400" dirty="0" smtClean="0"/>
              <a:t>↓</a:t>
            </a:r>
          </a:p>
          <a:p>
            <a:pPr algn="ctr"/>
            <a:r>
              <a:rPr lang="ja-JP" altLang="en-US" sz="2400" dirty="0" smtClean="0"/>
              <a:t>粒子加速？？</a:t>
            </a:r>
            <a:endParaRPr lang="en-US" altLang="ja-JP" sz="2400" dirty="0" smtClean="0"/>
          </a:p>
        </p:txBody>
      </p:sp>
    </p:spTree>
    <p:extLst>
      <p:ext uri="{BB962C8B-B14F-4D97-AF65-F5344CB8AC3E}">
        <p14:creationId xmlns:p14="http://schemas.microsoft.com/office/powerpoint/2010/main" val="32817736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解析手順</a:t>
            </a:r>
            <a:endParaRPr kumimoji="1" lang="ja-JP" altLang="en-US" dirty="0"/>
          </a:p>
        </p:txBody>
      </p:sp>
      <p:sp>
        <p:nvSpPr>
          <p:cNvPr id="3" name="コンテンツ プレースホルダー 2"/>
          <p:cNvSpPr>
            <a:spLocks noGrp="1"/>
          </p:cNvSpPr>
          <p:nvPr>
            <p:ph idx="1"/>
          </p:nvPr>
        </p:nvSpPr>
        <p:spPr>
          <a:xfrm>
            <a:off x="457200" y="1600200"/>
            <a:ext cx="8579296" cy="4525963"/>
          </a:xfrm>
        </p:spPr>
        <p:txBody>
          <a:bodyPr/>
          <a:lstStyle/>
          <a:p>
            <a:r>
              <a:rPr lang="en-US" altLang="ja-JP" b="1" dirty="0"/>
              <a:t>STEP 1</a:t>
            </a:r>
          </a:p>
          <a:p>
            <a:pPr marL="0" indent="0">
              <a:buNone/>
            </a:pPr>
            <a:r>
              <a:rPr lang="ja-JP" altLang="en-US" b="1" dirty="0"/>
              <a:t>電場</a:t>
            </a:r>
            <a:r>
              <a:rPr lang="ja-JP" altLang="en-US" b="1" dirty="0" smtClean="0"/>
              <a:t>をフレアリボン</a:t>
            </a:r>
            <a:r>
              <a:rPr lang="ja-JP" altLang="en-US" b="1" dirty="0"/>
              <a:t>の速度</a:t>
            </a:r>
            <a:r>
              <a:rPr lang="ja-JP" altLang="en-US" b="1" dirty="0" smtClean="0"/>
              <a:t>と足元の磁場</a:t>
            </a:r>
            <a:r>
              <a:rPr lang="ja-JP" altLang="en-US" b="1" dirty="0"/>
              <a:t>の値から求める</a:t>
            </a:r>
            <a:endParaRPr lang="en-US" altLang="ja-JP" b="1" dirty="0"/>
          </a:p>
          <a:p>
            <a:endParaRPr lang="en-US" altLang="ja-JP" b="1" dirty="0"/>
          </a:p>
          <a:p>
            <a:r>
              <a:rPr lang="en-US" altLang="ja-JP" b="1" dirty="0"/>
              <a:t>STEP 2</a:t>
            </a:r>
          </a:p>
          <a:p>
            <a:pPr marL="0" indent="0">
              <a:buNone/>
            </a:pPr>
            <a:r>
              <a:rPr lang="ja-JP" altLang="en-US" b="1" dirty="0"/>
              <a:t>電場の時間変化と</a:t>
            </a:r>
            <a:r>
              <a:rPr lang="en-US" altLang="ja-JP" b="1" dirty="0"/>
              <a:t>HXR</a:t>
            </a:r>
            <a:r>
              <a:rPr lang="ja-JP" altLang="en-US" b="1" dirty="0"/>
              <a:t>の強度や冪、電波の強度や冪とを比較する</a:t>
            </a:r>
            <a:endParaRPr lang="en-US" altLang="ja-JP" b="1" dirty="0"/>
          </a:p>
          <a:p>
            <a:endParaRPr kumimoji="1" lang="ja-JP" altLang="en-US" dirty="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4</a:t>
            </a:fld>
            <a:endParaRPr kumimoji="1" lang="ja-JP" altLang="en-US"/>
          </a:p>
        </p:txBody>
      </p:sp>
    </p:spTree>
    <p:extLst>
      <p:ext uri="{BB962C8B-B14F-4D97-AF65-F5344CB8AC3E}">
        <p14:creationId xmlns:p14="http://schemas.microsoft.com/office/powerpoint/2010/main" val="1135421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1040" y="727166"/>
            <a:ext cx="184731" cy="369332"/>
          </a:xfrm>
          <a:prstGeom prst="rect">
            <a:avLst/>
          </a:prstGeom>
          <a:noFill/>
        </p:spPr>
        <p:txBody>
          <a:bodyPr wrap="none" rtlCol="0">
            <a:spAutoFit/>
          </a:bodyPr>
          <a:lstStyle/>
          <a:p>
            <a:endParaRPr kumimoji="1" lang="ja-JP" altLang="en-US" dirty="0"/>
          </a:p>
        </p:txBody>
      </p:sp>
      <p:sp>
        <p:nvSpPr>
          <p:cNvPr id="5" name="正方形/長方形 4"/>
          <p:cNvSpPr/>
          <p:nvPr/>
        </p:nvSpPr>
        <p:spPr>
          <a:xfrm>
            <a:off x="467544" y="4730368"/>
            <a:ext cx="6933587" cy="1938992"/>
          </a:xfrm>
          <a:prstGeom prst="rect">
            <a:avLst/>
          </a:prstGeom>
        </p:spPr>
        <p:txBody>
          <a:bodyPr wrap="square">
            <a:spAutoFit/>
          </a:bodyPr>
          <a:lstStyle/>
          <a:p>
            <a:r>
              <a:rPr lang="ja-JP" altLang="en-US" sz="2400" dirty="0" smtClean="0"/>
              <a:t>選ばれたイベント：</a:t>
            </a:r>
            <a:endParaRPr lang="en-US" altLang="ja-JP" sz="2400" dirty="0" smtClean="0"/>
          </a:p>
          <a:p>
            <a:endParaRPr lang="en-US" altLang="ja-JP" sz="2400" dirty="0"/>
          </a:p>
          <a:p>
            <a:r>
              <a:rPr lang="en-US" altLang="ja-JP" sz="2400" dirty="0" smtClean="0"/>
              <a:t>20110215_0154	X2.2	S20W10</a:t>
            </a:r>
            <a:endParaRPr lang="en-US" altLang="ja-JP" sz="2400" dirty="0"/>
          </a:p>
          <a:p>
            <a:r>
              <a:rPr lang="en-US" altLang="ja-JP" sz="2400" dirty="0" smtClean="0"/>
              <a:t>20120705_0337	M4.7	S18W29</a:t>
            </a:r>
            <a:endParaRPr lang="en-US" altLang="ja-JP" sz="2400" dirty="0"/>
          </a:p>
          <a:p>
            <a:r>
              <a:rPr lang="en-US" altLang="ja-JP" sz="2400" dirty="0" smtClean="0"/>
              <a:t>20130502_0504	M1.1	N10W26</a:t>
            </a:r>
            <a:endParaRPr lang="en-US" altLang="ja-JP" sz="2400" dirty="0"/>
          </a:p>
        </p:txBody>
      </p:sp>
      <p:sp>
        <p:nvSpPr>
          <p:cNvPr id="7" name="テキスト ボックス 6"/>
          <p:cNvSpPr txBox="1"/>
          <p:nvPr/>
        </p:nvSpPr>
        <p:spPr>
          <a:xfrm>
            <a:off x="535577" y="613954"/>
            <a:ext cx="8258799" cy="3539431"/>
          </a:xfrm>
          <a:prstGeom prst="rect">
            <a:avLst/>
          </a:prstGeom>
          <a:noFill/>
        </p:spPr>
        <p:txBody>
          <a:bodyPr wrap="square" rtlCol="0">
            <a:spAutoFit/>
          </a:bodyPr>
          <a:lstStyle/>
          <a:p>
            <a:r>
              <a:rPr lang="ja-JP" altLang="en-US" sz="3200" dirty="0" smtClean="0"/>
              <a:t>イベント選択</a:t>
            </a:r>
            <a:endParaRPr kumimoji="1" lang="en-US" altLang="ja-JP" sz="3200" dirty="0" smtClean="0"/>
          </a:p>
          <a:p>
            <a:endParaRPr lang="en-US" altLang="ja-JP" sz="2400" dirty="0"/>
          </a:p>
          <a:p>
            <a:r>
              <a:rPr lang="ja-JP" altLang="en-US" sz="2400" dirty="0" smtClean="0"/>
              <a:t>基準：</a:t>
            </a:r>
            <a:endParaRPr lang="en-US" altLang="ja-JP" sz="2400" dirty="0" smtClean="0"/>
          </a:p>
          <a:p>
            <a:endParaRPr kumimoji="1" lang="en-US" altLang="ja-JP" sz="2400" dirty="0"/>
          </a:p>
          <a:p>
            <a:pPr marL="342900" indent="-342900">
              <a:buAutoNum type="arabicParenBoth"/>
            </a:pPr>
            <a:r>
              <a:rPr lang="en-US" altLang="ja-JP" sz="2400" dirty="0" smtClean="0"/>
              <a:t> </a:t>
            </a:r>
            <a:r>
              <a:rPr lang="ja-JP" altLang="en-US" sz="2400" dirty="0" smtClean="0"/>
              <a:t>野辺山の電波望遠鏡で観測されている</a:t>
            </a:r>
            <a:endParaRPr lang="en-US" altLang="ja-JP" sz="2400" dirty="0" smtClean="0"/>
          </a:p>
          <a:p>
            <a:pPr marL="342900" indent="-342900">
              <a:buAutoNum type="arabicParenBoth"/>
            </a:pPr>
            <a:r>
              <a:rPr lang="en-US" altLang="ja-JP" sz="2400" dirty="0" smtClean="0"/>
              <a:t> RHESSI</a:t>
            </a:r>
            <a:r>
              <a:rPr lang="ja-JP" altLang="en-US" sz="2400" dirty="0" smtClean="0"/>
              <a:t>が</a:t>
            </a:r>
            <a:r>
              <a:rPr lang="en-US" altLang="ja-JP" sz="2400" dirty="0" smtClean="0"/>
              <a:t>50keV</a:t>
            </a:r>
            <a:r>
              <a:rPr lang="ja-JP" altLang="en-US" sz="2400" dirty="0" smtClean="0"/>
              <a:t>より大きなエネルギーを観測している</a:t>
            </a:r>
            <a:endParaRPr lang="en-US" altLang="ja-JP" sz="2400" dirty="0" smtClean="0"/>
          </a:p>
          <a:p>
            <a:r>
              <a:rPr lang="en-US" altLang="ja-JP" sz="2400" dirty="0" smtClean="0"/>
              <a:t>(3) SDO</a:t>
            </a:r>
            <a:r>
              <a:rPr lang="ja-JP" altLang="en-US" sz="2400" dirty="0" smtClean="0"/>
              <a:t>のデータが利用できる</a:t>
            </a:r>
            <a:endParaRPr lang="en-US" altLang="ja-JP" sz="2400" dirty="0" smtClean="0"/>
          </a:p>
          <a:p>
            <a:r>
              <a:rPr lang="en-US" altLang="ja-JP" sz="2400" dirty="0" smtClean="0"/>
              <a:t>(4) </a:t>
            </a:r>
            <a:r>
              <a:rPr lang="ja-JP" altLang="en-US" sz="2400" dirty="0" smtClean="0"/>
              <a:t>ディスクセンター付近で起きてる</a:t>
            </a:r>
            <a:r>
              <a:rPr lang="en-US" altLang="ja-JP" sz="2400" dirty="0" smtClean="0"/>
              <a:t>(</a:t>
            </a:r>
            <a:r>
              <a:rPr lang="ja-JP" altLang="en-US" sz="2400" dirty="0" smtClean="0"/>
              <a:t>東西</a:t>
            </a:r>
            <a:r>
              <a:rPr lang="en-US" altLang="ja-JP" sz="2400" dirty="0" smtClean="0"/>
              <a:t>30°</a:t>
            </a:r>
            <a:r>
              <a:rPr lang="ja-JP" altLang="en-US" sz="2400" dirty="0" smtClean="0"/>
              <a:t>まで</a:t>
            </a:r>
            <a:r>
              <a:rPr lang="en-US" altLang="ja-JP" sz="2400" dirty="0" smtClean="0"/>
              <a:t>)</a:t>
            </a:r>
          </a:p>
          <a:p>
            <a:r>
              <a:rPr lang="en-US" altLang="ja-JP" sz="2400" dirty="0" smtClean="0"/>
              <a:t>(5) </a:t>
            </a:r>
            <a:r>
              <a:rPr lang="en-US" altLang="ja-JP" sz="2400" dirty="0" err="1" smtClean="0"/>
              <a:t>Hinode</a:t>
            </a:r>
            <a:r>
              <a:rPr lang="en-US" altLang="ja-JP" sz="2400" dirty="0" smtClean="0"/>
              <a:t>/SOT</a:t>
            </a:r>
            <a:r>
              <a:rPr lang="ja-JP" altLang="en-US" sz="2400" dirty="0" smtClean="0"/>
              <a:t>のデータが利用できる</a:t>
            </a:r>
            <a:endParaRPr lang="en-US" altLang="ja-JP" sz="2400" dirty="0" smtClean="0"/>
          </a:p>
        </p:txBody>
      </p:sp>
      <p:sp>
        <p:nvSpPr>
          <p:cNvPr id="2" name="円/楕円 1"/>
          <p:cNvSpPr/>
          <p:nvPr/>
        </p:nvSpPr>
        <p:spPr>
          <a:xfrm>
            <a:off x="323528" y="5373216"/>
            <a:ext cx="532859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5</a:t>
            </a:fld>
            <a:endParaRPr kumimoji="1" lang="ja-JP" altLang="en-US"/>
          </a:p>
        </p:txBody>
      </p:sp>
    </p:spTree>
    <p:extLst>
      <p:ext uri="{BB962C8B-B14F-4D97-AF65-F5344CB8AC3E}">
        <p14:creationId xmlns:p14="http://schemas.microsoft.com/office/powerpoint/2010/main" val="12864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3970784" cy="1143000"/>
          </a:xfrm>
        </p:spPr>
        <p:txBody>
          <a:bodyPr>
            <a:normAutofit/>
          </a:bodyPr>
          <a:lstStyle/>
          <a:p>
            <a:pPr algn="l"/>
            <a:r>
              <a:rPr lang="en-US" altLang="ja-JP" sz="3600" dirty="0" smtClean="0"/>
              <a:t>2011/02/15  X2.2</a:t>
            </a:r>
            <a:endParaRPr kumimoji="1" lang="ja-JP" altLang="en-US" sz="3600" dirty="0"/>
          </a:p>
        </p:txBody>
      </p:sp>
      <p:sp>
        <p:nvSpPr>
          <p:cNvPr id="15" name="正方形/長方形 14"/>
          <p:cNvSpPr/>
          <p:nvPr/>
        </p:nvSpPr>
        <p:spPr>
          <a:xfrm>
            <a:off x="5004048" y="1580599"/>
            <a:ext cx="3960440" cy="1323439"/>
          </a:xfrm>
          <a:prstGeom prst="rect">
            <a:avLst/>
          </a:prstGeom>
        </p:spPr>
        <p:txBody>
          <a:bodyPr wrap="square">
            <a:spAutoFit/>
          </a:bodyPr>
          <a:lstStyle/>
          <a:p>
            <a:r>
              <a:rPr lang="ja-JP" altLang="en-US" sz="2000" dirty="0"/>
              <a:t>フレアスタート時刻   </a:t>
            </a:r>
            <a:r>
              <a:rPr lang="en-US" altLang="ja-JP" sz="2000" dirty="0" smtClean="0"/>
              <a:t>1:46 </a:t>
            </a:r>
            <a:endParaRPr lang="en-US" altLang="ja-JP" sz="2000" dirty="0"/>
          </a:p>
          <a:p>
            <a:r>
              <a:rPr lang="ja-JP" altLang="en-US" sz="2000" dirty="0"/>
              <a:t>ピーク時刻　　</a:t>
            </a:r>
            <a:r>
              <a:rPr lang="en-US" altLang="ja-JP" sz="2000" dirty="0" smtClean="0"/>
              <a:t>1:54</a:t>
            </a:r>
            <a:endParaRPr lang="en-US" altLang="ja-JP" sz="2000" dirty="0"/>
          </a:p>
          <a:p>
            <a:r>
              <a:rPr lang="ja-JP" altLang="en-US" sz="2000" dirty="0"/>
              <a:t>終了時刻　　</a:t>
            </a:r>
            <a:r>
              <a:rPr lang="ja-JP" altLang="en-US" sz="2000" dirty="0" smtClean="0"/>
              <a:t> </a:t>
            </a:r>
            <a:r>
              <a:rPr lang="en-US" altLang="ja-JP" sz="2000" dirty="0" smtClean="0"/>
              <a:t>3:37 </a:t>
            </a:r>
          </a:p>
          <a:p>
            <a:r>
              <a:rPr lang="en-US" altLang="ja-JP" sz="2000" dirty="0" smtClean="0"/>
              <a:t>(by</a:t>
            </a:r>
            <a:r>
              <a:rPr lang="ja-JP" altLang="en-US" sz="2000" dirty="0" smtClean="0"/>
              <a:t>野辺山フレアカタログ</a:t>
            </a:r>
            <a:r>
              <a:rPr lang="en-US" altLang="ja-JP" sz="2000" dirty="0" smtClean="0"/>
              <a:t>)</a:t>
            </a:r>
            <a:endParaRPr lang="en-US" altLang="ja-JP" sz="2000" dirty="0"/>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284984"/>
            <a:ext cx="2732486" cy="2732486"/>
          </a:xfrm>
          <a:prstGeom prst="rect">
            <a:avLst/>
          </a:prstGeom>
        </p:spPr>
      </p:pic>
      <p:sp>
        <p:nvSpPr>
          <p:cNvPr id="19" name="スライド番号プレースホルダー 18"/>
          <p:cNvSpPr>
            <a:spLocks noGrp="1"/>
          </p:cNvSpPr>
          <p:nvPr>
            <p:ph type="sldNum" sz="quarter" idx="12"/>
          </p:nvPr>
        </p:nvSpPr>
        <p:spPr/>
        <p:txBody>
          <a:bodyPr/>
          <a:lstStyle/>
          <a:p>
            <a:fld id="{20218406-900D-4052-ADDB-8CB1E1017839}" type="slidenum">
              <a:rPr kumimoji="1" lang="ja-JP" altLang="en-US" smtClean="0"/>
              <a:t>6</a:t>
            </a:fld>
            <a:endParaRPr kumimoji="1" lang="ja-JP" altLang="en-US"/>
          </a:p>
        </p:txBody>
      </p:sp>
      <p:pic>
        <p:nvPicPr>
          <p:cNvPr id="20" name="コンテンツ プレースホルダー 3"/>
          <p:cNvPicPr>
            <a:picLocks noChangeAspect="1"/>
          </p:cNvPicPr>
          <p:nvPr/>
        </p:nvPicPr>
        <p:blipFill rotWithShape="1">
          <a:blip r:embed="rId4" cstate="print">
            <a:extLst>
              <a:ext uri="{28A0092B-C50C-407E-A947-70E740481C1C}">
                <a14:useLocalDpi xmlns:a14="http://schemas.microsoft.com/office/drawing/2010/main" val="0"/>
              </a:ext>
            </a:extLst>
          </a:blip>
          <a:srcRect l="5394" t="13635" r="41199"/>
          <a:stretch/>
        </p:blipFill>
        <p:spPr>
          <a:xfrm>
            <a:off x="179512" y="1196752"/>
            <a:ext cx="4716016" cy="5389283"/>
          </a:xfrm>
          <a:prstGeom prst="rect">
            <a:avLst/>
          </a:prstGeom>
        </p:spPr>
      </p:pic>
      <p:sp>
        <p:nvSpPr>
          <p:cNvPr id="3" name="テキスト ボックス 2"/>
          <p:cNvSpPr txBox="1"/>
          <p:nvPr/>
        </p:nvSpPr>
        <p:spPr>
          <a:xfrm>
            <a:off x="3491881" y="5085184"/>
            <a:ext cx="1368151" cy="276999"/>
          </a:xfrm>
          <a:prstGeom prst="rect">
            <a:avLst/>
          </a:prstGeom>
          <a:noFill/>
        </p:spPr>
        <p:txBody>
          <a:bodyPr wrap="square" rtlCol="0">
            <a:spAutoFit/>
          </a:bodyPr>
          <a:lstStyle/>
          <a:p>
            <a:r>
              <a:rPr kumimoji="1" lang="ja-JP" altLang="en-US" sz="1200" dirty="0" smtClean="0"/>
              <a:t>３０</a:t>
            </a:r>
            <a:r>
              <a:rPr kumimoji="1" lang="en-US" altLang="ja-JP" sz="1200" dirty="0" smtClean="0"/>
              <a:t>−</a:t>
            </a:r>
            <a:r>
              <a:rPr kumimoji="1" lang="ja-JP" altLang="en-US" sz="1200" dirty="0" smtClean="0"/>
              <a:t>５０</a:t>
            </a:r>
            <a:r>
              <a:rPr kumimoji="1" lang="en-US" altLang="ja-JP" sz="1200" dirty="0" err="1" smtClean="0"/>
              <a:t>keV</a:t>
            </a:r>
            <a:endParaRPr kumimoji="1" lang="ja-JP" altLang="en-US" sz="1200" dirty="0"/>
          </a:p>
        </p:txBody>
      </p:sp>
    </p:spTree>
    <p:extLst>
      <p:ext uri="{BB962C8B-B14F-4D97-AF65-F5344CB8AC3E}">
        <p14:creationId xmlns:p14="http://schemas.microsoft.com/office/powerpoint/2010/main" val="69441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4848" y="404664"/>
            <a:ext cx="8229600" cy="4525963"/>
          </a:xfrm>
        </p:spPr>
        <p:txBody>
          <a:bodyPr/>
          <a:lstStyle/>
          <a:p>
            <a:pPr marL="0" indent="0">
              <a:buNone/>
            </a:pPr>
            <a:r>
              <a:rPr kumimoji="1" lang="ja-JP" altLang="en-US" dirty="0" smtClean="0"/>
              <a:t>フレアの動画</a:t>
            </a:r>
            <a:endParaRPr kumimoji="1" lang="ja-JP" altLang="en-US" dirty="0"/>
          </a:p>
        </p:txBody>
      </p:sp>
      <p:sp>
        <p:nvSpPr>
          <p:cNvPr id="5" name="スライド番号プレースホルダー 4"/>
          <p:cNvSpPr>
            <a:spLocks noGrp="1"/>
          </p:cNvSpPr>
          <p:nvPr>
            <p:ph type="sldNum" sz="quarter" idx="12"/>
          </p:nvPr>
        </p:nvSpPr>
        <p:spPr/>
        <p:txBody>
          <a:bodyPr/>
          <a:lstStyle/>
          <a:p>
            <a:fld id="{20218406-900D-4052-ADDB-8CB1E1017839}" type="slidenum">
              <a:rPr kumimoji="1" lang="ja-JP" altLang="en-US" smtClean="0"/>
              <a:t>7</a:t>
            </a:fld>
            <a:endParaRPr kumimoji="1" lang="ja-JP" altLang="en-US"/>
          </a:p>
        </p:txBody>
      </p:sp>
      <p:pic>
        <p:nvPicPr>
          <p:cNvPr id="7" name="SOT_XR_20s.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729" t="9315" r="7141" b="6769"/>
          <a:stretch/>
        </p:blipFill>
        <p:spPr>
          <a:xfrm>
            <a:off x="323528" y="1196752"/>
            <a:ext cx="6032999" cy="5680024"/>
          </a:xfrm>
          <a:prstGeom prst="rect">
            <a:avLst/>
          </a:prstGeom>
          <a:noFill/>
          <a:ln>
            <a:noFill/>
          </a:ln>
        </p:spPr>
      </p:pic>
      <p:sp>
        <p:nvSpPr>
          <p:cNvPr id="2" name="テキスト ボックス 1"/>
          <p:cNvSpPr txBox="1"/>
          <p:nvPr/>
        </p:nvSpPr>
        <p:spPr>
          <a:xfrm>
            <a:off x="6300192" y="5229200"/>
            <a:ext cx="3001242" cy="1200328"/>
          </a:xfrm>
          <a:prstGeom prst="rect">
            <a:avLst/>
          </a:prstGeom>
          <a:noFill/>
        </p:spPr>
        <p:txBody>
          <a:bodyPr wrap="none" rtlCol="0">
            <a:spAutoFit/>
          </a:bodyPr>
          <a:lstStyle/>
          <a:p>
            <a:r>
              <a:rPr kumimoji="1" lang="ja-JP" altLang="en-US" sz="2400" dirty="0" smtClean="0"/>
              <a:t>動画：</a:t>
            </a:r>
            <a:r>
              <a:rPr kumimoji="1" lang="en-US" altLang="ja-JP" sz="2400" dirty="0" smtClean="0"/>
              <a:t>SOT/FG(</a:t>
            </a:r>
            <a:r>
              <a:rPr kumimoji="1" lang="en-US" altLang="ja-JP" sz="2400" dirty="0" err="1" smtClean="0"/>
              <a:t>Ca</a:t>
            </a:r>
            <a:r>
              <a:rPr kumimoji="1" lang="en-US" altLang="ja-JP" sz="2400" dirty="0" smtClean="0"/>
              <a:t> II)</a:t>
            </a:r>
          </a:p>
          <a:p>
            <a:r>
              <a:rPr lang="ja-JP" altLang="en-US" sz="2400" dirty="0" smtClean="0"/>
              <a:t>青線：</a:t>
            </a:r>
            <a:r>
              <a:rPr lang="en-US" altLang="ja-JP" sz="2400" dirty="0" smtClean="0"/>
              <a:t>SXR(6-12keV)</a:t>
            </a:r>
          </a:p>
          <a:p>
            <a:r>
              <a:rPr kumimoji="1" lang="ja-JP" altLang="en-US" sz="2400" dirty="0" smtClean="0"/>
              <a:t>赤線：</a:t>
            </a:r>
            <a:r>
              <a:rPr lang="en-US" altLang="ja-JP" sz="2400" dirty="0" smtClean="0"/>
              <a:t>H</a:t>
            </a:r>
            <a:r>
              <a:rPr kumimoji="1" lang="en-US" altLang="ja-JP" sz="2400" dirty="0" smtClean="0"/>
              <a:t>XR(30-100keV)</a:t>
            </a:r>
            <a:endParaRPr kumimoji="1" lang="ja-JP" altLang="en-US" sz="2400" dirty="0"/>
          </a:p>
        </p:txBody>
      </p:sp>
    </p:spTree>
    <p:extLst>
      <p:ext uri="{BB962C8B-B14F-4D97-AF65-F5344CB8AC3E}">
        <p14:creationId xmlns:p14="http://schemas.microsoft.com/office/powerpoint/2010/main" val="2850411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lang="en-US" altLang="ja-JP" dirty="0" smtClean="0"/>
              <a:t>1.HMI</a:t>
            </a:r>
            <a:r>
              <a:rPr lang="ja-JP" altLang="en-US" dirty="0" smtClean="0"/>
              <a:t>と</a:t>
            </a:r>
            <a:r>
              <a:rPr lang="en-US" altLang="ja-JP" dirty="0" smtClean="0"/>
              <a:t>SOT</a:t>
            </a:r>
            <a:r>
              <a:rPr lang="ja-JP" altLang="en-US" dirty="0" smtClean="0"/>
              <a:t>の位置をあわせる。</a:t>
            </a:r>
            <a:endParaRPr lang="en-US" altLang="ja-JP" dirty="0" smtClean="0"/>
          </a:p>
          <a:p>
            <a:pPr marL="0" indent="0">
              <a:buNone/>
            </a:pPr>
            <a:r>
              <a:rPr kumimoji="1" lang="en-US" altLang="ja-JP" dirty="0" smtClean="0"/>
              <a:t>2.</a:t>
            </a:r>
            <a:r>
              <a:rPr lang="ja-JP" altLang="en-US" dirty="0" smtClean="0"/>
              <a:t>磁気中性線に垂直にフレアリボンを検出し、</a:t>
            </a:r>
            <a:r>
              <a:rPr lang="en-US" altLang="ja-JP" dirty="0" smtClean="0"/>
              <a:t>  </a:t>
            </a:r>
          </a:p>
          <a:p>
            <a:pPr marL="0" indent="0">
              <a:buNone/>
            </a:pPr>
            <a:r>
              <a:rPr lang="en-US" altLang="ja-JP" dirty="0"/>
              <a:t> </a:t>
            </a:r>
            <a:r>
              <a:rPr lang="en-US" altLang="ja-JP" dirty="0" smtClean="0"/>
              <a:t>  </a:t>
            </a:r>
            <a:r>
              <a:rPr lang="ja-JP" altLang="en-US" dirty="0" smtClean="0"/>
              <a:t>その位置の時間差分から速度を求める。</a:t>
            </a:r>
            <a:endParaRPr lang="en-US" altLang="ja-JP" dirty="0" smtClean="0"/>
          </a:p>
        </p:txBody>
      </p:sp>
      <p:sp>
        <p:nvSpPr>
          <p:cNvPr id="5" name="スライド番号プレースホルダー 4"/>
          <p:cNvSpPr>
            <a:spLocks noGrp="1"/>
          </p:cNvSpPr>
          <p:nvPr>
            <p:ph type="sldNum" sz="quarter" idx="12"/>
          </p:nvPr>
        </p:nvSpPr>
        <p:spPr/>
        <p:txBody>
          <a:bodyPr/>
          <a:lstStyle/>
          <a:p>
            <a:fld id="{20218406-900D-4052-ADDB-8CB1E1017839}" type="slidenum">
              <a:rPr kumimoji="1" lang="ja-JP" altLang="en-US" smtClean="0"/>
              <a:t>8</a:t>
            </a:fld>
            <a:endParaRPr kumimoji="1" lang="ja-JP" altLang="en-US"/>
          </a:p>
        </p:txBody>
      </p:sp>
      <p:pic>
        <p:nvPicPr>
          <p:cNvPr id="6" name="図 5"/>
          <p:cNvPicPr>
            <a:picLocks noChangeAspect="1"/>
          </p:cNvPicPr>
          <p:nvPr/>
        </p:nvPicPr>
        <p:blipFill rotWithShape="1">
          <a:blip r:embed="rId2"/>
          <a:srcRect l="14882" r="4589" b="15296"/>
          <a:stretch/>
        </p:blipFill>
        <p:spPr>
          <a:xfrm>
            <a:off x="-2962" y="3761656"/>
            <a:ext cx="4499984" cy="3096344"/>
          </a:xfrm>
          <a:prstGeom prst="rect">
            <a:avLst/>
          </a:prstGeom>
        </p:spPr>
      </p:pic>
      <p:cxnSp>
        <p:nvCxnSpPr>
          <p:cNvPr id="18" name="直線コネクタ 17"/>
          <p:cNvCxnSpPr/>
          <p:nvPr/>
        </p:nvCxnSpPr>
        <p:spPr>
          <a:xfrm>
            <a:off x="0" y="5013176"/>
            <a:ext cx="4499992" cy="0"/>
          </a:xfrm>
          <a:prstGeom prst="line">
            <a:avLst/>
          </a:prstGeom>
        </p:spPr>
        <p:style>
          <a:lnRef idx="1">
            <a:schemeClr val="accent6"/>
          </a:lnRef>
          <a:fillRef idx="0">
            <a:schemeClr val="accent6"/>
          </a:fillRef>
          <a:effectRef idx="0">
            <a:schemeClr val="accent6"/>
          </a:effectRef>
          <a:fontRef idx="minor">
            <a:schemeClr val="tx1"/>
          </a:fontRef>
        </p:style>
      </p:cxnSp>
      <p:pic>
        <p:nvPicPr>
          <p:cNvPr id="21" name="図 20"/>
          <p:cNvPicPr>
            <a:picLocks noChangeAspect="1"/>
          </p:cNvPicPr>
          <p:nvPr/>
        </p:nvPicPr>
        <p:blipFill rotWithShape="1">
          <a:blip r:embed="rId3"/>
          <a:srcRect t="9717" r="9438"/>
          <a:stretch/>
        </p:blipFill>
        <p:spPr>
          <a:xfrm>
            <a:off x="5037081" y="3802305"/>
            <a:ext cx="4106919" cy="3070683"/>
          </a:xfrm>
          <a:prstGeom prst="rect">
            <a:avLst/>
          </a:prstGeom>
        </p:spPr>
      </p:pic>
      <p:pic>
        <p:nvPicPr>
          <p:cNvPr id="26" name="図 25"/>
          <p:cNvPicPr>
            <a:picLocks noChangeAspect="1"/>
          </p:cNvPicPr>
          <p:nvPr/>
        </p:nvPicPr>
        <p:blipFill rotWithShape="1">
          <a:blip r:embed="rId3"/>
          <a:srcRect l="91786" t="21278"/>
          <a:stretch/>
        </p:blipFill>
        <p:spPr>
          <a:xfrm>
            <a:off x="6876256" y="3789040"/>
            <a:ext cx="432048" cy="3068960"/>
          </a:xfrm>
          <a:prstGeom prst="rect">
            <a:avLst/>
          </a:prstGeom>
        </p:spPr>
      </p:pic>
      <p:cxnSp>
        <p:nvCxnSpPr>
          <p:cNvPr id="20" name="直線矢印コネクタ 19"/>
          <p:cNvCxnSpPr/>
          <p:nvPr/>
        </p:nvCxnSpPr>
        <p:spPr>
          <a:xfrm flipV="1">
            <a:off x="3707904" y="4869160"/>
            <a:ext cx="1512168"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4" name="テキスト ボックス 23"/>
          <p:cNvSpPr txBox="1"/>
          <p:nvPr/>
        </p:nvSpPr>
        <p:spPr>
          <a:xfrm>
            <a:off x="5076056" y="6202361"/>
            <a:ext cx="992579" cy="646331"/>
          </a:xfrm>
          <a:prstGeom prst="rect">
            <a:avLst/>
          </a:prstGeom>
          <a:noFill/>
        </p:spPr>
        <p:txBody>
          <a:bodyPr wrap="none" rtlCol="0">
            <a:spAutoFit/>
          </a:bodyPr>
          <a:lstStyle/>
          <a:p>
            <a:r>
              <a:rPr kumimoji="1" lang="ja-JP" altLang="en-US" dirty="0" smtClean="0">
                <a:solidFill>
                  <a:srgbClr val="FFFFFF"/>
                </a:solidFill>
              </a:rPr>
              <a:t>横：時間</a:t>
            </a:r>
            <a:endParaRPr kumimoji="1" lang="en-US" altLang="ja-JP" dirty="0" smtClean="0">
              <a:solidFill>
                <a:srgbClr val="FFFFFF"/>
              </a:solidFill>
            </a:endParaRPr>
          </a:p>
          <a:p>
            <a:r>
              <a:rPr lang="ja-JP" altLang="en-US" dirty="0" smtClean="0">
                <a:solidFill>
                  <a:srgbClr val="FFFFFF"/>
                </a:solidFill>
              </a:rPr>
              <a:t>縦：空間</a:t>
            </a:r>
            <a:endParaRPr kumimoji="1" lang="ja-JP" altLang="en-US" dirty="0">
              <a:solidFill>
                <a:srgbClr val="FFFFFF"/>
              </a:solidFill>
            </a:endParaRPr>
          </a:p>
        </p:txBody>
      </p:sp>
      <p:sp>
        <p:nvSpPr>
          <p:cNvPr id="25" name="テキスト ボックス 24"/>
          <p:cNvSpPr txBox="1"/>
          <p:nvPr/>
        </p:nvSpPr>
        <p:spPr>
          <a:xfrm>
            <a:off x="5667634" y="5301208"/>
            <a:ext cx="3486652" cy="646331"/>
          </a:xfrm>
          <a:prstGeom prst="rect">
            <a:avLst/>
          </a:prstGeom>
          <a:noFill/>
        </p:spPr>
        <p:txBody>
          <a:bodyPr wrap="none" rtlCol="0">
            <a:spAutoFit/>
          </a:bodyPr>
          <a:lstStyle/>
          <a:p>
            <a:r>
              <a:rPr kumimoji="1" lang="ja-JP" altLang="en-US" dirty="0" smtClean="0">
                <a:solidFill>
                  <a:srgbClr val="FFFFFF"/>
                </a:solidFill>
              </a:rPr>
              <a:t>左：時間</a:t>
            </a:r>
            <a:r>
              <a:rPr kumimoji="1" lang="en-US" altLang="ja-JP" dirty="0" smtClean="0">
                <a:solidFill>
                  <a:srgbClr val="FFFFFF"/>
                </a:solidFill>
              </a:rPr>
              <a:t>-</a:t>
            </a:r>
            <a:r>
              <a:rPr lang="ja-JP" altLang="en-US" dirty="0" smtClean="0">
                <a:solidFill>
                  <a:srgbClr val="FFFFFF"/>
                </a:solidFill>
              </a:rPr>
              <a:t>空間</a:t>
            </a:r>
            <a:r>
              <a:rPr kumimoji="1" lang="ja-JP" altLang="en-US" dirty="0" smtClean="0">
                <a:solidFill>
                  <a:srgbClr val="FFFFFF"/>
                </a:solidFill>
              </a:rPr>
              <a:t>プロット</a:t>
            </a:r>
            <a:endParaRPr kumimoji="1" lang="en-US" altLang="ja-JP" dirty="0" smtClean="0">
              <a:solidFill>
                <a:srgbClr val="FFFFFF"/>
              </a:solidFill>
            </a:endParaRPr>
          </a:p>
          <a:p>
            <a:r>
              <a:rPr lang="ja-JP" altLang="en-US" dirty="0" smtClean="0">
                <a:solidFill>
                  <a:srgbClr val="FFFFFF"/>
                </a:solidFill>
              </a:rPr>
              <a:t>右：検出されたフレアリボンの位置</a:t>
            </a:r>
            <a:endParaRPr kumimoji="1" lang="ja-JP" altLang="en-US" dirty="0">
              <a:solidFill>
                <a:srgbClr val="FFFFFF"/>
              </a:solidFill>
            </a:endParaRPr>
          </a:p>
        </p:txBody>
      </p:sp>
      <p:sp>
        <p:nvSpPr>
          <p:cNvPr id="2" name="タイトル 1"/>
          <p:cNvSpPr>
            <a:spLocks noGrp="1"/>
          </p:cNvSpPr>
          <p:nvPr>
            <p:ph type="title"/>
          </p:nvPr>
        </p:nvSpPr>
        <p:spPr/>
        <p:txBody>
          <a:bodyPr/>
          <a:lstStyle/>
          <a:p>
            <a:pPr algn="l"/>
            <a:r>
              <a:rPr kumimoji="1" lang="en-US" altLang="ja-JP" dirty="0" smtClean="0"/>
              <a:t>STEP1(</a:t>
            </a:r>
            <a:r>
              <a:rPr kumimoji="1" lang="ja-JP" altLang="en-US" dirty="0" smtClean="0"/>
              <a:t>電場の導出</a:t>
            </a:r>
            <a:r>
              <a:rPr kumimoji="1" lang="en-US" altLang="ja-JP" dirty="0" smtClean="0"/>
              <a:t>) </a:t>
            </a:r>
            <a:endParaRPr kumimoji="1" lang="ja-JP" altLang="en-US" dirty="0"/>
          </a:p>
        </p:txBody>
      </p:sp>
    </p:spTree>
    <p:extLst>
      <p:ext uri="{BB962C8B-B14F-4D97-AF65-F5344CB8AC3E}">
        <p14:creationId xmlns:p14="http://schemas.microsoft.com/office/powerpoint/2010/main" val="196662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STEP1(</a:t>
            </a:r>
            <a:r>
              <a:rPr kumimoji="1" lang="ja-JP" altLang="en-US" dirty="0" smtClean="0"/>
              <a:t>電場の導出</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395536" y="1196752"/>
            <a:ext cx="8229600" cy="4525963"/>
          </a:xfrm>
        </p:spPr>
        <p:txBody>
          <a:bodyPr/>
          <a:lstStyle/>
          <a:p>
            <a:pPr marL="0" indent="0">
              <a:buNone/>
            </a:pPr>
            <a:r>
              <a:rPr kumimoji="1" lang="en-US" altLang="ja-JP" dirty="0" smtClean="0"/>
              <a:t>3.</a:t>
            </a:r>
            <a:r>
              <a:rPr kumimoji="1" lang="ja-JP" altLang="en-US" dirty="0" smtClean="0"/>
              <a:t>求めた速度と足元の磁場から電場を求める。</a:t>
            </a:r>
            <a:endParaRPr kumimoji="1" lang="en-US" altLang="ja-JP" dirty="0" smtClean="0"/>
          </a:p>
          <a:p>
            <a:pPr marL="0" indent="0">
              <a:buNone/>
            </a:pPr>
            <a:endParaRPr lang="en-US" altLang="ja-JP" dirty="0"/>
          </a:p>
          <a:p>
            <a:pPr marL="0" indent="0">
              <a:buNone/>
            </a:pPr>
            <a:r>
              <a:rPr kumimoji="1" lang="en-US" altLang="ja-JP" dirty="0" smtClean="0"/>
              <a:t>HXR</a:t>
            </a:r>
            <a:r>
              <a:rPr kumimoji="1" lang="ja-JP" altLang="en-US" dirty="0" smtClean="0"/>
              <a:t>の放射が強いところの結果：</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0218406-900D-4052-ADDB-8CB1E1017839}" type="slidenum">
              <a:rPr kumimoji="1" lang="ja-JP" altLang="en-US" smtClean="0"/>
              <a:t>9</a:t>
            </a:fld>
            <a:endParaRPr kumimoji="1" lang="ja-JP" altLang="en-US"/>
          </a:p>
        </p:txBody>
      </p:sp>
      <p:pic>
        <p:nvPicPr>
          <p:cNvPr id="5" name="図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1475656" y="3024336"/>
            <a:ext cx="6177677" cy="3861048"/>
          </a:xfrm>
          <a:prstGeom prst="rect">
            <a:avLst/>
          </a:prstGeom>
        </p:spPr>
      </p:pic>
      <p:sp>
        <p:nvSpPr>
          <p:cNvPr id="6" name="テキスト ボックス 5"/>
          <p:cNvSpPr txBox="1"/>
          <p:nvPr/>
        </p:nvSpPr>
        <p:spPr>
          <a:xfrm>
            <a:off x="5508104" y="3284984"/>
            <a:ext cx="1923348" cy="1200329"/>
          </a:xfrm>
          <a:prstGeom prst="rect">
            <a:avLst/>
          </a:prstGeom>
          <a:noFill/>
        </p:spPr>
        <p:txBody>
          <a:bodyPr wrap="none" rtlCol="0">
            <a:spAutoFit/>
          </a:bodyPr>
          <a:lstStyle/>
          <a:p>
            <a:r>
              <a:rPr kumimoji="1" lang="ja-JP" altLang="en-US" dirty="0" smtClean="0"/>
              <a:t>縦：電場</a:t>
            </a:r>
            <a:r>
              <a:rPr kumimoji="1" lang="en-US" altLang="ja-JP" dirty="0" smtClean="0"/>
              <a:t>(G*km/s)</a:t>
            </a:r>
          </a:p>
          <a:p>
            <a:r>
              <a:rPr lang="ja-JP" altLang="en-US" dirty="0" smtClean="0"/>
              <a:t>横：時間</a:t>
            </a:r>
            <a:endParaRPr lang="en-US" altLang="ja-JP" dirty="0" smtClean="0"/>
          </a:p>
          <a:p>
            <a:endParaRPr lang="en-US" altLang="ja-JP" dirty="0"/>
          </a:p>
          <a:p>
            <a:r>
              <a:rPr lang="ja-JP" altLang="en-US" dirty="0" smtClean="0"/>
              <a:t>時間分解能：</a:t>
            </a:r>
            <a:r>
              <a:rPr lang="en-US" altLang="ja-JP" dirty="0" smtClean="0"/>
              <a:t>1</a:t>
            </a:r>
            <a:r>
              <a:rPr lang="ja-JP" altLang="en-US" dirty="0" smtClean="0"/>
              <a:t>分</a:t>
            </a:r>
            <a:endParaRPr lang="en-US" altLang="ja-JP" dirty="0" smtClean="0"/>
          </a:p>
        </p:txBody>
      </p:sp>
      <p:pic>
        <p:nvPicPr>
          <p:cNvPr id="8" name="図 7"/>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r="90864"/>
          <a:stretch/>
        </p:blipFill>
        <p:spPr>
          <a:xfrm>
            <a:off x="1763688" y="3140968"/>
            <a:ext cx="576064" cy="3240360"/>
          </a:xfrm>
          <a:prstGeom prst="rect">
            <a:avLst/>
          </a:prstGeom>
        </p:spPr>
      </p:pic>
      <p:sp>
        <p:nvSpPr>
          <p:cNvPr id="12" name="テキスト ボックス 11"/>
          <p:cNvSpPr txBox="1"/>
          <p:nvPr/>
        </p:nvSpPr>
        <p:spPr>
          <a:xfrm>
            <a:off x="1619672" y="3131676"/>
            <a:ext cx="769637" cy="369332"/>
          </a:xfrm>
          <a:prstGeom prst="rect">
            <a:avLst/>
          </a:prstGeom>
          <a:noFill/>
        </p:spPr>
        <p:txBody>
          <a:bodyPr wrap="none" rtlCol="0">
            <a:spAutoFit/>
          </a:bodyPr>
          <a:lstStyle/>
          <a:p>
            <a:r>
              <a:rPr kumimoji="1" lang="en-US" altLang="ja-JP" dirty="0" smtClean="0"/>
              <a:t>15000</a:t>
            </a:r>
            <a:endParaRPr kumimoji="1" lang="ja-JP" altLang="en-US" dirty="0"/>
          </a:p>
        </p:txBody>
      </p:sp>
      <p:sp>
        <p:nvSpPr>
          <p:cNvPr id="13" name="テキスト ボックス 12"/>
          <p:cNvSpPr txBox="1"/>
          <p:nvPr/>
        </p:nvSpPr>
        <p:spPr>
          <a:xfrm>
            <a:off x="1907704" y="6093296"/>
            <a:ext cx="30166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14" name="テキスト ボックス 13"/>
          <p:cNvSpPr txBox="1"/>
          <p:nvPr/>
        </p:nvSpPr>
        <p:spPr>
          <a:xfrm>
            <a:off x="1691680" y="4581128"/>
            <a:ext cx="652643" cy="369332"/>
          </a:xfrm>
          <a:prstGeom prst="rect">
            <a:avLst/>
          </a:prstGeom>
          <a:noFill/>
        </p:spPr>
        <p:txBody>
          <a:bodyPr wrap="none" rtlCol="0">
            <a:spAutoFit/>
          </a:bodyPr>
          <a:lstStyle/>
          <a:p>
            <a:r>
              <a:rPr kumimoji="1" lang="en-US" altLang="ja-JP" dirty="0" smtClean="0"/>
              <a:t>7500</a:t>
            </a:r>
            <a:endParaRPr kumimoji="1" lang="ja-JP" altLang="en-US" dirty="0"/>
          </a:p>
        </p:txBody>
      </p:sp>
    </p:spTree>
    <p:extLst>
      <p:ext uri="{BB962C8B-B14F-4D97-AF65-F5344CB8AC3E}">
        <p14:creationId xmlns:p14="http://schemas.microsoft.com/office/powerpoint/2010/main" val="1033152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1037</Words>
  <Application>Microsoft Macintosh PowerPoint</Application>
  <PresentationFormat>画面に合わせる (4:3)</PresentationFormat>
  <Paragraphs>164</Paragraphs>
  <Slides>19</Slides>
  <Notes>6</Notes>
  <HiddenSlides>4</HiddenSlides>
  <MMClips>3</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PowerPoint プレゼンテーション</vt:lpstr>
      <vt:lpstr>背景</vt:lpstr>
      <vt:lpstr>電場と粒子加速の関係</vt:lpstr>
      <vt:lpstr>解析手順</vt:lpstr>
      <vt:lpstr>PowerPoint プレゼンテーション</vt:lpstr>
      <vt:lpstr>2011/02/15  X2.2</vt:lpstr>
      <vt:lpstr>PowerPoint プレゼンテーション</vt:lpstr>
      <vt:lpstr>STEP1(電場の導出) </vt:lpstr>
      <vt:lpstr>STEP1(電場の導出)</vt:lpstr>
      <vt:lpstr>各点との比較</vt:lpstr>
      <vt:lpstr>STEP2 </vt:lpstr>
      <vt:lpstr>STEP2 </vt:lpstr>
      <vt:lpstr>結果</vt:lpstr>
      <vt:lpstr>問題点・改良点</vt:lpstr>
      <vt:lpstr>まとめ</vt:lpstr>
      <vt:lpstr>II型バーストと電場</vt:lpstr>
      <vt:lpstr>PowerPoint プレゼンテーション</vt:lpstr>
      <vt:lpstr>二つ目の山？？</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Yamamoto</dc:creator>
  <cp:lastModifiedBy>Kanoh Ryuichi</cp:lastModifiedBy>
  <cp:revision>79</cp:revision>
  <dcterms:created xsi:type="dcterms:W3CDTF">2014-10-02T11:52:06Z</dcterms:created>
  <dcterms:modified xsi:type="dcterms:W3CDTF">2014-10-03T00:51:52Z</dcterms:modified>
</cp:coreProperties>
</file>