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3" r:id="rId5"/>
    <p:sldMasterId id="2147483745" r:id="rId6"/>
  </p:sldMasterIdLst>
  <p:notesMasterIdLst>
    <p:notesMasterId r:id="rId41"/>
  </p:notesMasterIdLst>
  <p:sldIdLst>
    <p:sldId id="256" r:id="rId7"/>
    <p:sldId id="304" r:id="rId8"/>
    <p:sldId id="305" r:id="rId9"/>
    <p:sldId id="297" r:id="rId10"/>
    <p:sldId id="298" r:id="rId11"/>
    <p:sldId id="299" r:id="rId12"/>
    <p:sldId id="300" r:id="rId13"/>
    <p:sldId id="301" r:id="rId14"/>
    <p:sldId id="278" r:id="rId15"/>
    <p:sldId id="279" r:id="rId16"/>
    <p:sldId id="280" r:id="rId17"/>
    <p:sldId id="281" r:id="rId18"/>
    <p:sldId id="282" r:id="rId19"/>
    <p:sldId id="302" r:id="rId20"/>
    <p:sldId id="303" r:id="rId21"/>
    <p:sldId id="306" r:id="rId22"/>
    <p:sldId id="307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12" r:id="rId37"/>
    <p:sldId id="313" r:id="rId38"/>
    <p:sldId id="314" r:id="rId39"/>
    <p:sldId id="315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4433-5323-44F9-B74E-A8702BEDFD9F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1A42-90D0-4726-97BB-B730E2CB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7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A74F4-7FCC-4DE1-AF8D-13ED1E2AA4F3}" type="slidenum">
              <a:rPr lang="en-US" altLang="ja-JP">
                <a:solidFill>
                  <a:srgbClr val="000000"/>
                </a:solidFill>
              </a:rPr>
              <a:pPr/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8875" cy="37258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9638"/>
            <a:ext cx="5443537" cy="4475162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7622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04A70-64A4-4C45-B31E-C20778BF0849}" type="slidenum">
              <a:rPr lang="en-US" altLang="ja-JP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3" y="4720234"/>
            <a:ext cx="4993729" cy="4473973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68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BCFAF-4DF3-408B-8EFC-140F35311DFF}" type="slidenum">
              <a:rPr lang="en-US" altLang="ja-JP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3" y="4720234"/>
            <a:ext cx="4993729" cy="4473973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98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61F-378E-47BF-9F7F-8D2ED01BE317}" type="slidenum">
              <a:rPr lang="en-US" altLang="ja-JP" smtClean="0">
                <a:solidFill>
                  <a:srgbClr val="000000"/>
                </a:solidFill>
              </a:rPr>
              <a:pPr/>
              <a:t>30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C2A3B-42EA-4B8C-908D-1B2F9283AE53}" type="slidenum">
              <a:rPr lang="ja-JP" altLang="en-US"/>
              <a:pPr/>
              <a:t>31</a:t>
            </a:fld>
            <a:endParaRPr lang="en-US" altLang="ja-JP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8675" cy="3479800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465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F3FF-0A0D-46B2-BAC9-57CD7E3A0624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8675" cy="34798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</p:spPr>
        <p:txBody>
          <a:bodyPr lIns="92978" tIns="46490" rIns="92978" bIns="46490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500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C24D1-1492-46CC-922C-5F6688A403A7}" type="slidenum">
              <a:rPr lang="ja-JP" altLang="en-US"/>
              <a:pPr/>
              <a:t>33</a:t>
            </a:fld>
            <a:endParaRPr lang="en-US" altLang="ja-JP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5800"/>
            <a:ext cx="4676775" cy="3508375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363"/>
            <a:ext cx="5178425" cy="419258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740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672F1-98A6-4F61-A23B-5EDED2503ABF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8675" cy="3479800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</p:spPr>
        <p:txBody>
          <a:bodyPr lIns="92978" tIns="46490" rIns="92978" bIns="46490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0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0B7F-6066-45AF-8A7A-090B030356BB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7980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7625" cy="417353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829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1DCF0-9086-4032-B55D-420EBCD6EC0A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7980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7625" cy="417353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302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23701-1EA5-42F5-BD77-6F92AA3F4C74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7980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7625" cy="417353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420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39720-CCF5-480F-8A62-80CB1BAF0C26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7980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7625" cy="417353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11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A8385-5B96-4054-AE66-410E2200B4C8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7980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7625" cy="4173537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36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DEE9-6F3A-4F7E-9E36-6CA6519A5549}" type="slidenum">
              <a:rPr lang="en-US" altLang="ja-JP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3" y="4720234"/>
            <a:ext cx="4993729" cy="4473973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4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8F26B-03A3-450B-8FC5-8060B3CCE288}" type="slidenum">
              <a:rPr lang="en-US" altLang="ja-JP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3" y="4720234"/>
            <a:ext cx="4993729" cy="4473973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9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E9723-38E1-42E1-8927-D7ED9DCE7D50}" type="slidenum">
              <a:rPr lang="en-US" altLang="ja-JP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3" y="4720234"/>
            <a:ext cx="4993729" cy="4473973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50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92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8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37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2306-C5A8-41D6-B62C-3486CC0C84E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0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C1F4B-B654-4B02-9075-DEC5F097B76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AA1F5-5CBF-4824-AB3B-525F16A66D7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103A-3020-4A6A-B1B6-C365FFC897C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2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77FA-4CF4-48B3-A8C9-91BAC47E74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47B2-9805-4CB8-8546-D22DF6CEF3E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9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F651-414C-47A8-B5E8-73CEBF24DD1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FF15-F61A-4283-B47E-D149367D640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449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8619-282B-474E-9D7A-54794A2D0C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56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C6489-C906-4232-B5E3-39A6745130B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BC1BE-3535-4364-84FE-FA6CE36C230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4C0B-6B89-4545-92F5-40381B2743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49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331FB-1B8C-43D6-B895-B13E535BC1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4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F6E3-BD24-43CF-B6D9-DD4F88990D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087B-E999-464F-95A1-44A05D8E4F2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5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5EC2-8463-4CC0-8AF2-D5E36EC3C7D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EF78-27EC-4E25-A632-E309BAA623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C8868-BD59-4261-A54F-9F89B7C2A9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903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5946-FF78-4EC9-9C25-2F37647922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D7E9-66E6-46D7-894B-694C6C16ADE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01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E9F0-94FC-4BBF-BD3B-368B8FD14C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1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460F-E059-4952-B31A-B542BB109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0DC81-7501-4FF9-87C2-685D2AC1634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4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3B492-5275-4404-A7E2-04EAE6DE794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53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F844C-F7AB-49C4-AE52-2C3F0F39315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1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A151-9604-45C0-8B9D-DD972E66E64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8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488A-2519-4D21-B89D-168016AE8A8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5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398D-5615-4B50-97E0-3FACF270468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51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3346-18C6-40CC-B69A-6739F105ADA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5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9491-0133-4A2A-972E-99A3BA65FF9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63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3B5C-641F-4D79-95F1-B0D11F19280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41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8248F-88C7-43E1-85CC-E6E4734A360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5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C35F-2A70-4DD8-9967-2D89FDF055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14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8E6C0-9772-4195-B338-C4F765D341D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66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2BC9-5E2B-493D-B402-B4B50AFFFE1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4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C8DC-3662-4D9F-80D7-FD26760C717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63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7B436-02A7-4B72-80DF-34E1AD168D6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3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6E629-97E1-4FCE-BDF2-BC52D671665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699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5D86-34C3-4F76-B7ED-25768B8D06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3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8C3D6-D310-4727-A7C4-5EF974FE89F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88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91164-5513-4C00-97A7-CC5E9BA5C0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5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279A-748C-43AA-BA88-E540C13580C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3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7EE3-0AB0-4CAC-BEEA-0500CFF4ABB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6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8E1FD-5B76-49B3-AE11-C802EC0FA99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49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17F5-2539-44C5-BDA9-4C7082683D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2BC9-5E2B-493D-B402-B4B50AFFFE1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7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C8DC-3662-4D9F-80D7-FD26760C717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3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7B436-02A7-4B72-80DF-34E1AD168D6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422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6E629-97E1-4FCE-BDF2-BC52D671665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0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5D86-34C3-4F76-B7ED-25768B8D06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4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8C3D6-D310-4727-A7C4-5EF974FE89F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0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91164-5513-4C00-97A7-CC5E9BA5C0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0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279A-748C-43AA-BA88-E540C13580C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3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7EE3-0AB0-4CAC-BEEA-0500CFF4ABB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96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8E1FD-5B76-49B3-AE11-C802EC0FA99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5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17F5-2539-44C5-BDA9-4C7082683D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94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9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3EE7-F33F-40B9-A1F0-7134035227FC}" type="datetimeFigureOut">
              <a:rPr kumimoji="1" lang="ja-JP" altLang="en-US" smtClean="0"/>
              <a:t>2014/9/30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3045-DCF5-4670-9755-9501F2CAB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B735ED-1F13-421E-BE5F-C0E8EC213B98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C91DD-9200-4501-ABF5-C0529C530CA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C25FA-DF10-4804-A83B-DCF19922807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90BA1-EE94-4E86-ABA0-B5611790B19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7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90BA1-EE94-4E86-ABA0-B5611790B19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file:///C:\masuda\k&#35611;&#32681;\&#22826;&#38525;&#29289;&#29702;&#23398;\2\rhessi_grid_animation.mpg" TargetMode="External"/><Relationship Id="rId1" Type="http://schemas.microsoft.com/office/2007/relationships/media" Target="file:///C:\masuda\k&#35611;&#32681;\&#22826;&#38525;&#29289;&#29702;&#23398;\2\rhessi_grid_animation.mpg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73188" y="415469"/>
            <a:ext cx="7122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CDAW2014   group 1</a:t>
            </a:r>
          </a:p>
          <a:p>
            <a:r>
              <a:rPr lang="en-US" altLang="ja-JP" sz="3200" dirty="0" err="1" smtClean="0"/>
              <a:t>NoRH</a:t>
            </a:r>
            <a:r>
              <a:rPr lang="en-US" altLang="ja-JP" sz="3200" dirty="0" smtClean="0"/>
              <a:t>-RHESSI-</a:t>
            </a:r>
            <a:r>
              <a:rPr lang="en-US" altLang="ja-JP" sz="3200" dirty="0" err="1" smtClean="0"/>
              <a:t>Hinode</a:t>
            </a:r>
            <a:r>
              <a:rPr lang="en-US" altLang="ja-JP" sz="3200" dirty="0" smtClean="0"/>
              <a:t>-SD</a:t>
            </a:r>
            <a:r>
              <a:rPr lang="ja-JP" altLang="en-US" sz="3200" dirty="0" smtClean="0"/>
              <a:t>を用いた</a:t>
            </a:r>
            <a:endParaRPr lang="en-US" altLang="ja-JP" sz="3200" dirty="0" smtClean="0"/>
          </a:p>
          <a:p>
            <a:r>
              <a:rPr lang="ja-JP" altLang="en-US" sz="3200" dirty="0" smtClean="0"/>
              <a:t>フレア</a:t>
            </a:r>
            <a:r>
              <a:rPr lang="ja-JP" altLang="en-US" sz="3200" dirty="0"/>
              <a:t>・フィラメント放出の多波長解析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0321" y="2125583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増田　智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名古屋大学太陽地球環境研究所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" name="Picture 3" descr="nor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1" y="3512532"/>
            <a:ext cx="5018201" cy="33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essi_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0" y="3512531"/>
            <a:ext cx="4285116" cy="33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749550"/>
            <a:ext cx="485933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44640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0825" y="1316038"/>
            <a:ext cx="403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Electric field  vs HXR intensity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98975" y="2060575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Electric field 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vs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 HXR spectral index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843213" y="6092825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(Asai et al. 2004)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867400" y="6165850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(Liu et al. 2008)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195513" y="39338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E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1331913" y="60213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23850" y="6400800"/>
            <a:ext cx="291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HXR/microwave peak</a:t>
            </a:r>
          </a:p>
        </p:txBody>
      </p:sp>
      <p:sp>
        <p:nvSpPr>
          <p:cNvPr id="37904" name="タイトル 1"/>
          <p:cNvSpPr>
            <a:spLocks/>
          </p:cNvSpPr>
          <p:nvPr/>
        </p:nvSpPr>
        <p:spPr bwMode="auto">
          <a:xfrm>
            <a:off x="-144463" y="260350"/>
            <a:ext cx="93249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Relationships between electric field and particle acceleration</a:t>
            </a:r>
          </a:p>
        </p:txBody>
      </p:sp>
    </p:spTree>
    <p:extLst>
      <p:ext uri="{BB962C8B-B14F-4D97-AF65-F5344CB8AC3E}">
        <p14:creationId xmlns:p14="http://schemas.microsoft.com/office/powerpoint/2010/main" val="25526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" y="-2272"/>
            <a:ext cx="2533709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77617"/>
            <a:ext cx="4320480" cy="58491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49586" y="6442117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</a:rPr>
              <a:t>Ohyama</a:t>
            </a:r>
            <a:r>
              <a:rPr lang="en-US" altLang="ja-JP" dirty="0" smtClean="0">
                <a:solidFill>
                  <a:srgbClr val="000000"/>
                </a:solidFill>
              </a:rPr>
              <a:t> and Shibata (1998)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197942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</a:rPr>
              <a:t>プラズマ放出現象と粒子加速</a:t>
            </a:r>
            <a:r>
              <a:rPr lang="en-US" altLang="ja-JP" sz="2400" dirty="0" smtClean="0">
                <a:solidFill>
                  <a:srgbClr val="000000"/>
                </a:solidFill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</a:rPr>
              <a:t>硬</a:t>
            </a:r>
            <a:r>
              <a:rPr lang="en-US" altLang="ja-JP" sz="2400" dirty="0" smtClean="0">
                <a:solidFill>
                  <a:srgbClr val="000000"/>
                </a:solidFill>
              </a:rPr>
              <a:t>X</a:t>
            </a:r>
            <a:r>
              <a:rPr lang="ja-JP" altLang="en-US" sz="2400" dirty="0" smtClean="0">
                <a:solidFill>
                  <a:srgbClr val="000000"/>
                </a:solidFill>
              </a:rPr>
              <a:t>線</a:t>
            </a:r>
            <a:r>
              <a:rPr lang="en-US" altLang="ja-JP" sz="2400" dirty="0" smtClean="0">
                <a:solidFill>
                  <a:srgbClr val="000000"/>
                </a:solidFill>
              </a:rPr>
              <a:t>)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5760" y="2730137"/>
            <a:ext cx="204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Data Analyses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5760" y="3331028"/>
            <a:ext cx="801873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STEP 1</a:t>
            </a:r>
          </a:p>
          <a:p>
            <a:endParaRPr lang="en-US" altLang="ja-JP" sz="2000" b="1" dirty="0"/>
          </a:p>
          <a:p>
            <a:r>
              <a:rPr kumimoji="1" lang="en-US" altLang="ja-JP" sz="2000" b="1" dirty="0" smtClean="0"/>
              <a:t>Electric field </a:t>
            </a:r>
            <a:r>
              <a:rPr kumimoji="1" lang="ja-JP" altLang="en-US" sz="2000" b="1" dirty="0" smtClean="0"/>
              <a:t>←</a:t>
            </a:r>
            <a:r>
              <a:rPr lang="en-US" altLang="ja-JP" sz="2000" b="1" dirty="0"/>
              <a:t> </a:t>
            </a:r>
            <a:r>
              <a:rPr kumimoji="1" lang="en-US" altLang="ja-JP" sz="2000" b="1" dirty="0" smtClean="0"/>
              <a:t>Hard X-ray source motion, </a:t>
            </a:r>
            <a:r>
              <a:rPr kumimoji="1" lang="en-US" altLang="ja-JP" sz="2000" b="1" dirty="0" err="1" smtClean="0"/>
              <a:t>photoshperic</a:t>
            </a:r>
            <a:r>
              <a:rPr kumimoji="1" lang="en-US" altLang="ja-JP" sz="2000" b="1" dirty="0" smtClean="0"/>
              <a:t> magnetic field</a:t>
            </a:r>
          </a:p>
          <a:p>
            <a:r>
              <a:rPr lang="en-US" altLang="ja-JP" sz="2000" b="1" dirty="0" smtClean="0"/>
              <a:t>                           </a:t>
            </a:r>
            <a:r>
              <a:rPr lang="en-US" altLang="ja-JP" sz="2000" b="1" dirty="0" err="1" smtClean="0"/>
              <a:t>Ca</a:t>
            </a:r>
            <a:r>
              <a:rPr lang="en-US" altLang="ja-JP" sz="2000" b="1" dirty="0" smtClean="0"/>
              <a:t> II ribbon motion, </a:t>
            </a:r>
            <a:r>
              <a:rPr lang="en-US" altLang="ja-JP" sz="2000" b="1" dirty="0" err="1" smtClean="0"/>
              <a:t>photospheric</a:t>
            </a:r>
            <a:r>
              <a:rPr lang="en-US" altLang="ja-JP" sz="2000" b="1" dirty="0" smtClean="0"/>
              <a:t> magnetic field</a:t>
            </a:r>
          </a:p>
          <a:p>
            <a:endParaRPr lang="en-US" altLang="ja-JP" sz="2000" b="1" dirty="0" smtClean="0"/>
          </a:p>
          <a:p>
            <a:r>
              <a:rPr lang="en-US" altLang="ja-JP" sz="2000" b="1" dirty="0" smtClean="0"/>
              <a:t>STEP 2</a:t>
            </a:r>
            <a:endParaRPr lang="en-US" altLang="ja-JP" sz="2000" b="1" dirty="0"/>
          </a:p>
          <a:p>
            <a:endParaRPr lang="en-US" altLang="ja-JP" sz="2000" b="1" dirty="0" smtClean="0"/>
          </a:p>
          <a:p>
            <a:r>
              <a:rPr lang="en-US" altLang="ja-JP" sz="2000" b="1" dirty="0" smtClean="0"/>
              <a:t>Hard X-ray intensity, spectrum (power-law </a:t>
            </a:r>
            <a:r>
              <a:rPr lang="en-US" altLang="ja-JP" sz="2000" b="1" dirty="0" err="1" smtClean="0"/>
              <a:t>lindex</a:t>
            </a:r>
            <a:r>
              <a:rPr lang="en-US" altLang="ja-JP" sz="2000" b="1" dirty="0" smtClean="0"/>
              <a:t>)  </a:t>
            </a:r>
            <a:r>
              <a:rPr lang="en-US" altLang="ja-JP" sz="2000" b="1" dirty="0" err="1" smtClean="0"/>
              <a:t>vs</a:t>
            </a:r>
            <a:r>
              <a:rPr lang="en-US" altLang="ja-JP" sz="2000" b="1" dirty="0" smtClean="0"/>
              <a:t> electric field</a:t>
            </a:r>
          </a:p>
          <a:p>
            <a:r>
              <a:rPr lang="en-US" altLang="ja-JP" sz="2000" b="1" dirty="0" smtClean="0"/>
              <a:t>Microwave intensity, spectrum (power-law index) </a:t>
            </a:r>
            <a:r>
              <a:rPr lang="en-US" altLang="ja-JP" sz="2000" b="1" dirty="0" err="1" smtClean="0"/>
              <a:t>vs</a:t>
            </a:r>
            <a:r>
              <a:rPr lang="en-US" altLang="ja-JP" sz="2000" b="1" dirty="0" smtClean="0"/>
              <a:t> electric field</a:t>
            </a:r>
          </a:p>
          <a:p>
            <a:r>
              <a:rPr kumimoji="1" lang="en-US" altLang="ja-JP" sz="2000" b="1" dirty="0" smtClean="0"/>
              <a:t>Eruption (SDO, STEREO) </a:t>
            </a:r>
            <a:r>
              <a:rPr kumimoji="1" lang="en-US" altLang="ja-JP" sz="2000" b="1" dirty="0" err="1" smtClean="0"/>
              <a:t>vs</a:t>
            </a:r>
            <a:r>
              <a:rPr kumimoji="1" lang="en-US" altLang="ja-JP" sz="2000" b="1" dirty="0" smtClean="0"/>
              <a:t> electric field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5760" y="418011"/>
            <a:ext cx="8190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Purpose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To understand the relationship between particle acceleration and magnetic reconnection </a:t>
            </a:r>
            <a:r>
              <a:rPr lang="en-US" altLang="ja-JP" sz="2800" dirty="0" smtClean="0"/>
              <a:t>in solar flares.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59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63575" y="327025"/>
            <a:ext cx="3445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Hard </a:t>
            </a:r>
            <a:r>
              <a:rPr lang="en-US" altLang="ja-JP" sz="32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X-rays </a:t>
            </a:r>
            <a:r>
              <a:rPr lang="ja-JP" altLang="en-US" sz="32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硬</a:t>
            </a:r>
            <a:r>
              <a:rPr lang="en-US" altLang="ja-JP" sz="32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X</a:t>
            </a:r>
            <a:r>
              <a:rPr lang="ja-JP" altLang="en-US" sz="32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線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6550" y="1125538"/>
            <a:ext cx="70535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radiation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mechanism </a:t>
            </a: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放射機構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　　　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Bremsstrahlung </a:t>
            </a: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制動放射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( or free-free emission)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         same as soft X-rays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              but by </a:t>
            </a: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nonthermal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                  or by super-hot (&gt;30MK) plasma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23938" y="4025900"/>
            <a:ext cx="6727825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Hard X-rays are detected only during a solar flare.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The solar corona is usually very dark in hard X-rays. </a:t>
            </a:r>
          </a:p>
        </p:txBody>
      </p:sp>
    </p:spTree>
    <p:extLst>
      <p:ext uri="{BB962C8B-B14F-4D97-AF65-F5344CB8AC3E}">
        <p14:creationId xmlns:p14="http://schemas.microsoft.com/office/powerpoint/2010/main" val="1841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7" y="1496669"/>
            <a:ext cx="485933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1977" y="613365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Electric field 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vs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 HXR spectral index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41657" y="4872627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(Liu et al. 2008)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0033" y="1790397"/>
            <a:ext cx="35700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Only in this event, the relationship between hard X-ray spectral index and electric field was reported.</a:t>
            </a:r>
          </a:p>
          <a:p>
            <a:r>
              <a:rPr lang="en-US" altLang="ja-JP" sz="2800" dirty="0" smtClean="0"/>
              <a:t>We must check if this relationship is valid or not in other events.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46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01040" y="72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322906" y="4620939"/>
            <a:ext cx="6933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The selected events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20110215_0154	X2.2	S20W10</a:t>
            </a:r>
            <a:endParaRPr lang="en-US" altLang="ja-JP" sz="2400" dirty="0"/>
          </a:p>
          <a:p>
            <a:r>
              <a:rPr lang="en-US" altLang="ja-JP" sz="2400" dirty="0" smtClean="0"/>
              <a:t>20120705_0337	M4.7	S18W29</a:t>
            </a:r>
            <a:endParaRPr lang="en-US" altLang="ja-JP" sz="2400" dirty="0"/>
          </a:p>
          <a:p>
            <a:r>
              <a:rPr lang="en-US" altLang="ja-JP" sz="2400" dirty="0" smtClean="0"/>
              <a:t>20130502_0504	M1.1	N10W26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577" y="613954"/>
            <a:ext cx="8258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Event selection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Criteria</a:t>
            </a:r>
          </a:p>
          <a:p>
            <a:endParaRPr kumimoji="1" lang="en-US" altLang="ja-JP" sz="2400" dirty="0"/>
          </a:p>
          <a:p>
            <a:pPr marL="342900" indent="-342900">
              <a:buAutoNum type="arabicParenBoth"/>
            </a:pPr>
            <a:r>
              <a:rPr lang="en-US" altLang="ja-JP" sz="2400" dirty="0" smtClean="0"/>
              <a:t> Reported in the </a:t>
            </a:r>
            <a:r>
              <a:rPr lang="en-US" altLang="ja-JP" sz="2400" dirty="0" err="1" smtClean="0"/>
              <a:t>NoRH</a:t>
            </a:r>
            <a:r>
              <a:rPr lang="en-US" altLang="ja-JP" sz="2400" dirty="0" smtClean="0"/>
              <a:t> event list</a:t>
            </a:r>
          </a:p>
          <a:p>
            <a:pPr marL="342900" indent="-342900">
              <a:buAutoNum type="arabicParenBoth"/>
            </a:pPr>
            <a:r>
              <a:rPr lang="en-US" altLang="ja-JP" sz="2400" dirty="0" smtClean="0"/>
              <a:t> Simultaneous observations with RHESSI </a:t>
            </a:r>
            <a:endParaRPr lang="en-US" altLang="ja-JP" sz="2400" dirty="0"/>
          </a:p>
          <a:p>
            <a:r>
              <a:rPr lang="ja-JP" altLang="en-US" sz="2400" dirty="0" smtClean="0"/>
              <a:t>　　　　　　　　</a:t>
            </a:r>
            <a:r>
              <a:rPr lang="en-US" altLang="ja-JP" sz="2400" dirty="0" smtClean="0"/>
              <a:t>and RHESSI detected &gt; 50 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 photons</a:t>
            </a:r>
          </a:p>
          <a:p>
            <a:r>
              <a:rPr lang="en-US" altLang="ja-JP" sz="2400" dirty="0" smtClean="0"/>
              <a:t>(3) SDO data are available</a:t>
            </a:r>
          </a:p>
          <a:p>
            <a:r>
              <a:rPr lang="en-US" altLang="ja-JP" sz="2400" dirty="0" smtClean="0"/>
              <a:t>(4) Occurred near the disk center (East 30 deg. to West 30 deg.)</a:t>
            </a:r>
          </a:p>
          <a:p>
            <a:r>
              <a:rPr lang="en-US" altLang="ja-JP" sz="2400" dirty="0" smtClean="0"/>
              <a:t>(5) </a:t>
            </a:r>
            <a:r>
              <a:rPr lang="en-US" altLang="ja-JP" sz="2400" dirty="0" err="1" smtClean="0"/>
              <a:t>Hinode</a:t>
            </a:r>
            <a:r>
              <a:rPr lang="en-US" altLang="ja-JP" sz="2400" dirty="0" smtClean="0"/>
              <a:t>/SOT data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491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3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4846" y="1946366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Hard X-ray Observations in solar flares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7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158750"/>
            <a:ext cx="9144000" cy="6657975"/>
            <a:chOff x="0" y="100"/>
            <a:chExt cx="5760" cy="4194"/>
          </a:xfrm>
        </p:grpSpPr>
        <p:pic>
          <p:nvPicPr>
            <p:cNvPr id="49155" name="Picture 3" descr="composite 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5760" cy="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4742" y="2815"/>
              <a:ext cx="69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Decay</a:t>
              </a:r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976" y="1824"/>
              <a:ext cx="193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Nonthermal Bremsstrahlung</a:t>
              </a: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1910" y="511"/>
              <a:ext cx="170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Thermal Bremsstrahlung</a:t>
              </a: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2751" y="192"/>
              <a:ext cx="262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Composite Solar Flare Spectrum</a:t>
              </a: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2966" y="3007"/>
              <a:ext cx="1465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Positron and Nuclear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Gamma-Ray lines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H="1">
              <a:off x="2064" y="982"/>
              <a:ext cx="19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2304" y="1366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5280" y="3094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 flipV="1">
              <a:off x="3600" y="29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3024" y="20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2246" y="751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2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</a:p>
          </p:txBody>
        </p:sp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2438" y="1039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4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9168" name="Object 16"/>
            <p:cNvGraphicFramePr>
              <a:graphicFrameLocks noChangeAspect="1"/>
            </p:cNvGraphicFramePr>
            <p:nvPr/>
          </p:nvGraphicFramePr>
          <p:xfrm>
            <a:off x="3888" y="528"/>
            <a:ext cx="1344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Artwork" r:id="rId4" imgW="7351200" imgH="9511200" progId="Adobe.Illustrator.9">
                    <p:embed/>
                  </p:oleObj>
                </mc:Choice>
                <mc:Fallback>
                  <p:oleObj name="Artwork" r:id="rId4" imgW="7351200" imgH="9511200" progId="Adobe.Illustrator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850" t="21918" r="8218" b="19844"/>
                        <a:stretch>
                          <a:fillRect/>
                        </a:stretch>
                      </p:blipFill>
                      <p:spPr bwMode="auto">
                        <a:xfrm>
                          <a:off x="3888" y="528"/>
                          <a:ext cx="1344" cy="1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>
              <a:off x="1655" y="3974"/>
              <a:ext cx="14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3107" y="3974"/>
              <a:ext cx="23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1791" y="3929"/>
              <a:ext cx="1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Hard X-ray</a:t>
              </a:r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412" y="3927"/>
              <a:ext cx="13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Gamma-ray</a:t>
              </a: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839" y="397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362" y="3927"/>
              <a:ext cx="12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Soft X-ray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6238" y="352425"/>
            <a:ext cx="522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2.4.2 hard X-ray telescope 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硬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X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線望遠鏡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713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It is very hard to reflect hard X-rays with a mirror optics.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35013" y="1989138"/>
            <a:ext cx="7080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modulation-collimator type telescope (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すだれコリメータ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proposed by Dr. Minoru Oda (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小田　稔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Characteristics of hard X-rays: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    high transmission, low diffraction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        (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高い透過性、低い回折性 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= 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高い直進性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808038" y="4833938"/>
            <a:ext cx="6915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Hinotori/SXT (1981 – 1982) rotating bigrid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Yohkoh/HXT (1991 – 2001)  multi-element bigrid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RHESSI (2002 – present) rotating multi-element bigrid</a:t>
            </a:r>
          </a:p>
        </p:txBody>
      </p:sp>
    </p:spTree>
    <p:extLst>
      <p:ext uri="{BB962C8B-B14F-4D97-AF65-F5344CB8AC3E}">
        <p14:creationId xmlns:p14="http://schemas.microsoft.com/office/powerpoint/2010/main" val="42304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4284663" cy="1143000"/>
          </a:xfrm>
        </p:spPr>
        <p:txBody>
          <a:bodyPr/>
          <a:lstStyle/>
          <a:p>
            <a:r>
              <a:rPr lang="en-US" altLang="ja-JP" sz="3200" dirty="0" smtClean="0">
                <a:latin typeface="Times New Roman" pitchFamily="18" charset="0"/>
              </a:rPr>
              <a:t>Characteristics</a:t>
            </a:r>
            <a:endParaRPr lang="ja-JP" altLang="ja-JP" sz="3200" dirty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356100" cy="515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Increase in intensity of electromagnetic waves in various wavelengths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duration</a:t>
            </a:r>
            <a:endParaRPr lang="ja-JP" altLang="ja-JP" sz="240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</a:rPr>
              <a:t>A few minutes – a few hours</a:t>
            </a:r>
            <a:endParaRPr lang="ja-JP" altLang="ja-JP" sz="2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temperature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Times New Roman" pitchFamily="18" charset="0"/>
              </a:rPr>
              <a:t>	 &gt; </a:t>
            </a:r>
            <a:r>
              <a:rPr lang="ja-JP" altLang="ja-JP" sz="24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</a:rPr>
              <a:t>0 MK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Times New Roman" pitchFamily="18" charset="0"/>
              </a:rPr>
              <a:t>	10</a:t>
            </a:r>
            <a:r>
              <a:rPr lang="en-US" altLang="ja-JP" sz="2400" baseline="30000">
                <a:latin typeface="Times New Roman" pitchFamily="18" charset="0"/>
              </a:rPr>
              <a:t>27</a:t>
            </a:r>
            <a:r>
              <a:rPr lang="en-US" altLang="ja-JP" sz="2400">
                <a:latin typeface="Times New Roman" pitchFamily="18" charset="0"/>
              </a:rPr>
              <a:t>-10</a:t>
            </a:r>
            <a:r>
              <a:rPr lang="en-US" altLang="ja-JP" sz="2400" baseline="30000">
                <a:latin typeface="Times New Roman" pitchFamily="18" charset="0"/>
              </a:rPr>
              <a:t>33</a:t>
            </a:r>
            <a:r>
              <a:rPr lang="en-US" altLang="ja-JP" sz="2400">
                <a:latin typeface="Times New Roman" pitchFamily="18" charset="0"/>
              </a:rPr>
              <a:t> ergs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Occurrence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Times New Roman" pitchFamily="18" charset="0"/>
              </a:rPr>
              <a:t>	1 event/month – 10events/day</a:t>
            </a:r>
            <a:endParaRPr lang="ja-JP" altLang="ja-JP" sz="2400">
              <a:latin typeface="Times New Roman" pitchFamily="18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211638" y="0"/>
            <a:ext cx="5129212" cy="6705600"/>
            <a:chOff x="2688" y="0"/>
            <a:chExt cx="3231" cy="4224"/>
          </a:xfrm>
        </p:grpSpPr>
        <p:pic>
          <p:nvPicPr>
            <p:cNvPr id="10245" name="Picture 5" descr="light_curv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0"/>
              <a:ext cx="2223" cy="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736" y="3936"/>
              <a:ext cx="215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←</a:t>
              </a:r>
              <a:r>
                <a:rPr lang="ja-JP" altLang="en-US" sz="2400">
                  <a:solidFill>
                    <a:srgbClr val="000000"/>
                  </a:solidFill>
                  <a:latin typeface="Times New Roman" pitchFamily="18" charset="0"/>
                </a:rPr>
                <a:t>　　　　</a:t>
              </a:r>
              <a:r>
                <a:rPr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30 min  </a:t>
              </a:r>
              <a:r>
                <a:rPr lang="ja-JP" altLang="en-US" sz="2400">
                  <a:solidFill>
                    <a:srgbClr val="000000"/>
                  </a:solidFill>
                  <a:latin typeface="Times New Roman" pitchFamily="18" charset="0"/>
                </a:rPr>
                <a:t>　　　　→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944" y="877"/>
              <a:ext cx="55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  <a:latin typeface="Times New Roman" pitchFamily="18" charset="0"/>
                </a:rPr>
                <a:t>radio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876" y="1344"/>
              <a:ext cx="104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  <a:latin typeface="Times New Roman" pitchFamily="18" charset="0"/>
                </a:rPr>
                <a:t>Hα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944" y="1693"/>
              <a:ext cx="39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  <a:latin typeface="Times New Roman" pitchFamily="18" charset="0"/>
                </a:rPr>
                <a:t>UV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944" y="2208"/>
              <a:ext cx="671" cy="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  <a:latin typeface="Times New Roman" pitchFamily="18" charset="0"/>
                </a:rPr>
                <a:t>X-rays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944" y="3037"/>
              <a:ext cx="85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  <a:latin typeface="Times New Roman" pitchFamily="18" charset="0"/>
                </a:rPr>
                <a:t>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62467" name="Picture 3" descr="RHESSI_Viewgraphs_03May200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76200"/>
            <a:ext cx="9829800" cy="71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239000" y="5911850"/>
            <a:ext cx="2057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solidFill>
                  <a:srgbClr val="000000"/>
                </a:solidFill>
                <a:latin typeface="Times New Roman" pitchFamily="18" charset="0"/>
              </a:rPr>
              <a:t>Reuven Ramaty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solidFill>
                  <a:srgbClr val="000000"/>
                </a:solidFill>
                <a:latin typeface="Times New Roman" pitchFamily="18" charset="0"/>
              </a:rPr>
              <a:t>1937 – 2001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162800" y="2286000"/>
            <a:ext cx="1981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086600" y="2895600"/>
            <a:ext cx="76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934200" y="2971800"/>
            <a:ext cx="76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 rot="-4768428">
            <a:off x="4724400" y="1371600"/>
            <a:ext cx="76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rot="-4768428">
            <a:off x="5984875" y="1755775"/>
            <a:ext cx="76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 rot="-3997498">
            <a:off x="4495800" y="2147888"/>
            <a:ext cx="76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 rot="-3997498">
            <a:off x="5316538" y="2751138"/>
            <a:ext cx="7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 rot="-3997498">
            <a:off x="6210300" y="3162300"/>
            <a:ext cx="7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89560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8" name="Rectangle 14"/>
          <p:cNvSpPr>
            <a:spLocks noChangeArrowheads="1"/>
          </p:cNvSpPr>
          <p:nvPr/>
        </p:nvSpPr>
        <p:spPr bwMode="auto">
          <a:xfrm flipH="1" flipV="1">
            <a:off x="6705600" y="2362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 flipH="1" flipV="1">
            <a:off x="7086600" y="2438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-685800" y="-152400"/>
            <a:ext cx="10515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-228600" y="6781800"/>
            <a:ext cx="9525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6845300" y="1219200"/>
            <a:ext cx="24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6934200" y="1219200"/>
            <a:ext cx="24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8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Instrument overview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64516" name="Picture 4" descr="f1309_18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753600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4343400"/>
            <a:ext cx="16002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232525" y="3067050"/>
            <a:ext cx="2303463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Germanium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detectors</a:t>
            </a:r>
          </a:p>
        </p:txBody>
      </p: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685800" y="3505200"/>
            <a:ext cx="7315200" cy="3276600"/>
            <a:chOff x="432" y="2208"/>
            <a:chExt cx="4608" cy="2064"/>
          </a:xfrm>
        </p:grpSpPr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432" y="2208"/>
              <a:ext cx="1776" cy="20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872" y="2928"/>
              <a:ext cx="2112" cy="13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 rot="1652708">
              <a:off x="1872" y="2640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 rot="2441000">
              <a:off x="3264" y="3456"/>
              <a:ext cx="1776" cy="7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Instrument overview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66564" name="Picture 4" descr="f1309_18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753600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648200" y="1981200"/>
            <a:ext cx="2462213" cy="65563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grids (masks)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1909763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spinning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spacecraft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85800" y="3505200"/>
            <a:ext cx="2819400" cy="3200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971800" y="4648200"/>
            <a:ext cx="3352800" cy="213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 rot="1652708">
            <a:off x="2971800" y="4191000"/>
            <a:ext cx="2819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 rot="2441000">
            <a:off x="5181600" y="5486400"/>
            <a:ext cx="28194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5410200" y="3657600"/>
            <a:ext cx="11430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3276600" y="2590800"/>
            <a:ext cx="11430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Instrument overview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68612" name="Picture 4" descr="f1309_18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66713"/>
            <a:ext cx="9753600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410200" y="3657600"/>
            <a:ext cx="11430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648200" y="1981200"/>
            <a:ext cx="2462213" cy="65563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grids (masks)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3276600" y="2590800"/>
            <a:ext cx="11430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828800" y="4800600"/>
            <a:ext cx="2590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09600" y="2773363"/>
            <a:ext cx="2022475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Modulated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signal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759325" y="5105400"/>
            <a:ext cx="4156075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image information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>
                <a:solidFill>
                  <a:srgbClr val="FF0000"/>
                </a:solidFill>
                <a:latin typeface="Times New Roman" pitchFamily="18" charset="0"/>
              </a:rPr>
              <a:t>is stored in modulations</a:t>
            </a:r>
          </a:p>
        </p:txBody>
      </p:sp>
    </p:spTree>
    <p:extLst>
      <p:ext uri="{BB962C8B-B14F-4D97-AF65-F5344CB8AC3E}">
        <p14:creationId xmlns:p14="http://schemas.microsoft.com/office/powerpoint/2010/main" val="27446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ja-JP"/>
              <a:t>RHESSI imaging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851025" y="2590800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>
                <a:solidFill>
                  <a:srgbClr val="FF0000"/>
                </a:solidFill>
                <a:latin typeface="Times New Roman" pitchFamily="18" charset="0"/>
              </a:rPr>
              <a:t>grid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95513" y="1125538"/>
            <a:ext cx="223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>
                <a:solidFill>
                  <a:srgbClr val="000000"/>
                </a:solidFill>
                <a:latin typeface="Times New Roman" pitchFamily="18" charset="0"/>
              </a:rPr>
              <a:t>incoming X-rays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851025" y="4876800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>
                <a:solidFill>
                  <a:srgbClr val="FF0000"/>
                </a:solidFill>
                <a:latin typeface="Times New Roman" pitchFamily="18" charset="0"/>
              </a:rPr>
              <a:t>grid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370638" y="5334000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>
                <a:solidFill>
                  <a:srgbClr val="660066"/>
                </a:solidFill>
                <a:latin typeface="Times New Roman" pitchFamily="18" charset="0"/>
              </a:rPr>
              <a:t>detector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370638" y="5791200"/>
            <a:ext cx="2087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>
                <a:solidFill>
                  <a:srgbClr val="000000"/>
                </a:solidFill>
                <a:latin typeface="Times New Roman" pitchFamily="18" charset="0"/>
              </a:rPr>
              <a:t>detected</a:t>
            </a:r>
            <a:r>
              <a:rPr kumimoji="0" lang="en-US" altLang="ja-JP" sz="2400">
                <a:solidFill>
                  <a:srgbClr val="F8F8F8"/>
                </a:solidFill>
                <a:latin typeface="Times New Roman" pitchFamily="18" charset="0"/>
              </a:rPr>
              <a:t> </a:t>
            </a:r>
            <a:r>
              <a:rPr kumimoji="0" lang="en-US" altLang="ja-JP" sz="2400">
                <a:solidFill>
                  <a:srgbClr val="000000"/>
                </a:solidFill>
                <a:latin typeface="Times New Roman" pitchFamily="18" charset="0"/>
              </a:rPr>
              <a:t>signal is modulated</a:t>
            </a:r>
          </a:p>
        </p:txBody>
      </p:sp>
      <p:pic>
        <p:nvPicPr>
          <p:cNvPr id="72712" name="rhessi_grid_animation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1600200"/>
            <a:ext cx="3509963" cy="4876800"/>
          </a:xfrm>
        </p:spPr>
      </p:pic>
    </p:spTree>
    <p:extLst>
      <p:ext uri="{BB962C8B-B14F-4D97-AF65-F5344CB8AC3E}">
        <p14:creationId xmlns:p14="http://schemas.microsoft.com/office/powerpoint/2010/main" val="40046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899592" y="692688"/>
          <a:ext cx="6048672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3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899592" y="692688"/>
          <a:ext cx="6048672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3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899592" y="692688"/>
          <a:ext cx="6048672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3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899592" y="692692"/>
          <a:ext cx="6048672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3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2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5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  <a:tr h="98411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</a:t>
                      </a:r>
                      <a:endParaRPr kumimoji="1" lang="ja-JP" altLang="en-US" sz="3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-36512" y="0"/>
            <a:ext cx="9422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Spatial distribution of hard X-ray sources</a:t>
            </a:r>
            <a:r>
              <a:rPr lang="ja-JP" altLang="en-US" sz="2800" b="1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(</a:t>
            </a:r>
            <a:r>
              <a:rPr lang="ja-JP" altLang="en-US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硬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X</a:t>
            </a:r>
            <a:r>
              <a:rPr lang="ja-JP" altLang="en-US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線源の分布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)</a:t>
            </a:r>
            <a:endParaRPr lang="ja-JP" altLang="en-US" sz="2800" b="1" dirty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2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osugi1991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4614863" cy="6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92138" y="928688"/>
            <a:ext cx="2890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Yohkoh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Hard X-ray Telescope</a:t>
            </a:r>
          </a:p>
        </p:txBody>
      </p:sp>
    </p:spTree>
    <p:extLst>
      <p:ext uri="{BB962C8B-B14F-4D97-AF65-F5344CB8AC3E}">
        <p14:creationId xmlns:p14="http://schemas.microsoft.com/office/powerpoint/2010/main" val="8883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osugi1991_fig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1816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568325"/>
            <a:ext cx="642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Yohkoh/HXT: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　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concept of modulation collimators </a:t>
            </a:r>
          </a:p>
        </p:txBody>
      </p:sp>
    </p:spTree>
    <p:extLst>
      <p:ext uri="{BB962C8B-B14F-4D97-AF65-F5344CB8AC3E}">
        <p14:creationId xmlns:p14="http://schemas.microsoft.com/office/powerpoint/2010/main" val="1189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GOUS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545137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63713" y="352425"/>
            <a:ext cx="542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Image synthesis by modulation collimators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すだれコリメータによる像合成の概念図</a:t>
            </a:r>
          </a:p>
        </p:txBody>
      </p:sp>
    </p:spTree>
    <p:extLst>
      <p:ext uri="{BB962C8B-B14F-4D97-AF65-F5344CB8AC3E}">
        <p14:creationId xmlns:p14="http://schemas.microsoft.com/office/powerpoint/2010/main" val="26040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158750"/>
            <a:ext cx="9144000" cy="6657975"/>
            <a:chOff x="0" y="100"/>
            <a:chExt cx="5760" cy="4194"/>
          </a:xfrm>
        </p:grpSpPr>
        <p:pic>
          <p:nvPicPr>
            <p:cNvPr id="30723" name="Picture 3" descr="composite 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5760" cy="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4742" y="2815"/>
              <a:ext cx="69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Decay</a:t>
              </a: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2976" y="1824"/>
              <a:ext cx="193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Nonthermal Bremsstrahlung</a:t>
              </a: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910" y="511"/>
              <a:ext cx="170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Thermal Bremsstrahlung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751" y="192"/>
              <a:ext cx="262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Composite Solar Flare Spectrum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966" y="3007"/>
              <a:ext cx="1465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Positron and Nuclear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Gamma-Ray lines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H="1">
              <a:off x="2064" y="982"/>
              <a:ext cx="19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2304" y="1366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5280" y="3094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V="1">
              <a:off x="3600" y="29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024" y="20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2246" y="751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2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8" y="1039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4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36" name="Object 16"/>
            <p:cNvGraphicFramePr>
              <a:graphicFrameLocks noChangeAspect="1"/>
            </p:cNvGraphicFramePr>
            <p:nvPr/>
          </p:nvGraphicFramePr>
          <p:xfrm>
            <a:off x="3888" y="528"/>
            <a:ext cx="1344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Artwork" r:id="rId4" imgW="7351200" imgH="9511200" progId="Adobe.Illustrator.9">
                    <p:embed/>
                  </p:oleObj>
                </mc:Choice>
                <mc:Fallback>
                  <p:oleObj name="Artwork" r:id="rId4" imgW="7351200" imgH="9511200" progId="Adobe.Illustrator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850" t="21918" r="8218" b="19844"/>
                        <a:stretch>
                          <a:fillRect/>
                        </a:stretch>
                      </p:blipFill>
                      <p:spPr bwMode="auto">
                        <a:xfrm>
                          <a:off x="3888" y="528"/>
                          <a:ext cx="1344" cy="1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655" y="3974"/>
              <a:ext cx="14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107" y="3974"/>
              <a:ext cx="23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1791" y="3929"/>
              <a:ext cx="12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Hard X-ray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412" y="3927"/>
              <a:ext cx="13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Gamma-ray</a:t>
              </a:r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839" y="397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362" y="3927"/>
              <a:ext cx="12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Soft X-ray</a:t>
              </a:r>
            </a:p>
          </p:txBody>
        </p: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3132138" y="188913"/>
            <a:ext cx="1152525" cy="5400675"/>
            <a:chOff x="1973" y="119"/>
            <a:chExt cx="726" cy="3402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1973" y="119"/>
              <a:ext cx="726" cy="340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3200">
                <a:solidFill>
                  <a:srgbClr val="333399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1973" y="164"/>
              <a:ext cx="6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333399"/>
                  </a:solidFill>
                  <a:latin typeface="Times New Roman" pitchFamily="18" charset="0"/>
                  <a:ea typeface="ＭＳ Ｐ明朝" pitchFamily="18" charset="-128"/>
                </a:rPr>
                <a:t>HXT</a:t>
              </a:r>
            </a:p>
          </p:txBody>
        </p:sp>
      </p:grp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2051050" y="188913"/>
            <a:ext cx="5545138" cy="5400675"/>
            <a:chOff x="1292" y="119"/>
            <a:chExt cx="3493" cy="3402"/>
          </a:xfrm>
        </p:grpSpPr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1292" y="119"/>
              <a:ext cx="3493" cy="34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2971" y="1389"/>
              <a:ext cx="9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FF0000"/>
                  </a:solidFill>
                  <a:latin typeface="Times New Roman" pitchFamily="18" charset="0"/>
                  <a:ea typeface="ＭＳ Ｐ明朝" pitchFamily="18" charset="-128"/>
                </a:rPr>
                <a:t>RHESSI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1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200025"/>
            <a:ext cx="9144000" cy="6657975"/>
            <a:chOff x="0" y="100"/>
            <a:chExt cx="5760" cy="4194"/>
          </a:xfrm>
        </p:grpSpPr>
        <p:pic>
          <p:nvPicPr>
            <p:cNvPr id="19459" name="Picture 3" descr="composite 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5760" cy="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4742" y="2815"/>
              <a:ext cx="77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Decay</a:t>
              </a: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2976" y="1824"/>
              <a:ext cx="193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333399"/>
                  </a:solidFill>
                  <a:latin typeface="Times New Roman" pitchFamily="18" charset="0"/>
                </a:rPr>
                <a:t>Nonthermal Bremsstrahlung</a:t>
              </a: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910" y="511"/>
              <a:ext cx="170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FF0000"/>
                  </a:solidFill>
                  <a:latin typeface="Times New Roman" pitchFamily="18" charset="0"/>
                </a:rPr>
                <a:t>Thermal Bremsstrahlung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751" y="192"/>
              <a:ext cx="262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Composite Solar Flare Spectrum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966" y="3007"/>
              <a:ext cx="1465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Positron and Nuclear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Gamma-Ray lines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H="1">
              <a:off x="2064" y="982"/>
              <a:ext cx="19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2304" y="1366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5280" y="3094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3600" y="29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3024" y="20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246" y="751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2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438" y="1039"/>
              <a:ext cx="99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T = 4 x 10</a:t>
              </a:r>
              <a:r>
                <a:rPr kumimoji="0" lang="en-US" altLang="ja-JP" sz="2000" baseline="300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8" charset="0"/>
                </a:rPr>
                <a:t> K</a:t>
              </a:r>
              <a:endParaRPr kumimoji="0"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3888" y="528"/>
            <a:ext cx="1344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Artwork" r:id="rId4" imgW="7351200" imgH="9511200" progId="Adobe.Illustrator.9">
                    <p:embed/>
                  </p:oleObj>
                </mc:Choice>
                <mc:Fallback>
                  <p:oleObj name="Artwork" r:id="rId4" imgW="7351200" imgH="9511200" progId="Adobe.Illustrator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850" t="21918" r="8218" b="19844"/>
                        <a:stretch>
                          <a:fillRect/>
                        </a:stretch>
                      </p:blipFill>
                      <p:spPr bwMode="auto">
                        <a:xfrm>
                          <a:off x="3888" y="528"/>
                          <a:ext cx="1344" cy="1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1655" y="3974"/>
              <a:ext cx="14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3107" y="3974"/>
              <a:ext cx="23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791" y="3929"/>
              <a:ext cx="7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HXRs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412" y="3927"/>
              <a:ext cx="13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gamma-rays</a:t>
              </a: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839" y="397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362" y="3927"/>
              <a:ext cx="7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  <a:ea typeface="ＭＳ Ｐ明朝" pitchFamily="18" charset="-128"/>
                </a:rPr>
                <a:t>SXRs</a:t>
              </a:r>
            </a:p>
          </p:txBody>
        </p:sp>
      </p:grpSp>
      <p:sp>
        <p:nvSpPr>
          <p:cNvPr id="19479" name="Oval 23"/>
          <p:cNvSpPr>
            <a:spLocks noChangeArrowheads="1"/>
          </p:cNvSpPr>
          <p:nvPr/>
        </p:nvSpPr>
        <p:spPr bwMode="auto">
          <a:xfrm rot="-2647724">
            <a:off x="1619250" y="188913"/>
            <a:ext cx="1512888" cy="2519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 rot="1741100">
            <a:off x="3059113" y="2636838"/>
            <a:ext cx="5364162" cy="16573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5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76375" y="188913"/>
            <a:ext cx="4575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err="1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Yohkoh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/HXT</a:t>
            </a:r>
            <a:r>
              <a:rPr lang="ja-JP" altLang="en-US" sz="3200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　</a:t>
            </a:r>
            <a:r>
              <a:rPr lang="en-US" altLang="ja-JP" sz="3200" dirty="0" err="1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vs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t> RHESSI</a:t>
            </a:r>
            <a:endParaRPr lang="ja-JP" altLang="en-US" sz="3200" dirty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/>
            <p:extLst/>
          </p:nvPr>
        </p:nvGraphicFramePr>
        <p:xfrm>
          <a:off x="468313" y="852488"/>
          <a:ext cx="8435975" cy="5778374"/>
        </p:xfrm>
        <a:graphic>
          <a:graphicData uri="http://schemas.openxmlformats.org/drawingml/2006/table">
            <a:tbl>
              <a:tblPr/>
              <a:tblGrid>
                <a:gridCol w="3036887"/>
                <a:gridCol w="2657475"/>
                <a:gridCol w="274161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Yohkoh/HXT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RHESSI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明朝" pitchFamily="18" charset="-128"/>
                          <a:ea typeface="ＭＳ Ｐ明朝" pitchFamily="18" charset="-128"/>
                        </a:rPr>
                        <a:t>Effective area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~60cm</a:t>
                      </a:r>
                      <a:r>
                        <a:rPr kumimoji="1" lang="en-US" altLang="ja-JP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2 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(64 detectors)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~100cm</a:t>
                      </a:r>
                      <a:r>
                        <a:rPr kumimoji="1" lang="en-US" altLang="ja-JP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(9 detectors)</a:t>
                      </a:r>
                      <a:r>
                        <a:rPr kumimoji="1" lang="en-US" altLang="ja-JP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明朝" pitchFamily="18" charset="-128"/>
                          <a:ea typeface="ＭＳ Ｐ明朝" pitchFamily="18" charset="-128"/>
                        </a:rPr>
                        <a:t>Energy range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14-93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3 keV – 15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明朝" pitchFamily="18" charset="-128"/>
                          <a:ea typeface="ＭＳ Ｐ明朝" pitchFamily="18" charset="-128"/>
                        </a:rPr>
                        <a:t>Energy resolution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2 keV at 10 keV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10 keV at 100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&lt; 1 keV at 3 keV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5 keV at 15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Field of view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full sun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full sun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Spatial resolution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~5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arcsec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2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arcsec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&lt; 100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keV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7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arcsec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&lt; 400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keV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36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arcsec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&gt; 400 </a:t>
                      </a: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keV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Time resolution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0.5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sec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2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sec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Dynamic range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明朝" pitchFamily="1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~10:1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明朝" pitchFamily="18" charset="-128"/>
                        </a:rPr>
                        <a:t> 50:1– 100:1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1785" name="Group 41"/>
          <p:cNvGrpSpPr>
            <a:grpSpLocks/>
          </p:cNvGrpSpPr>
          <p:nvPr/>
        </p:nvGrpSpPr>
        <p:grpSpPr bwMode="auto">
          <a:xfrm>
            <a:off x="6443663" y="4292600"/>
            <a:ext cx="1944687" cy="1223963"/>
            <a:chOff x="3107" y="2750"/>
            <a:chExt cx="1225" cy="771"/>
          </a:xfrm>
        </p:grpSpPr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3107" y="2750"/>
              <a:ext cx="1225" cy="7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1787" name="Line 43"/>
            <p:cNvSpPr>
              <a:spLocks noChangeShapeType="1"/>
            </p:cNvSpPr>
            <p:nvPr/>
          </p:nvSpPr>
          <p:spPr bwMode="auto">
            <a:xfrm flipV="1">
              <a:off x="3152" y="2750"/>
              <a:ext cx="1134" cy="7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</p:grpSp>
      <p:grpSp>
        <p:nvGrpSpPr>
          <p:cNvPr id="31788" name="Group 44"/>
          <p:cNvGrpSpPr>
            <a:grpSpLocks/>
          </p:cNvGrpSpPr>
          <p:nvPr/>
        </p:nvGrpSpPr>
        <p:grpSpPr bwMode="auto">
          <a:xfrm>
            <a:off x="6443663" y="6165304"/>
            <a:ext cx="2087563" cy="431800"/>
            <a:chOff x="3379" y="3884"/>
            <a:chExt cx="1315" cy="272"/>
          </a:xfrm>
        </p:grpSpPr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3379" y="3884"/>
              <a:ext cx="1315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3379" y="3884"/>
              <a:ext cx="1315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0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ja-JP" sz="3600">
                <a:ea typeface="ＭＳ Ｐゴシック" panose="020B0600070205080204" pitchFamily="50" charset="-128"/>
              </a:rPr>
              <a:t>SPECTROSCOPY</a:t>
            </a:r>
          </a:p>
        </p:txBody>
      </p:sp>
      <p:pic>
        <p:nvPicPr>
          <p:cNvPr id="564227" name="Picture 3" descr="composite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7527925" y="4468813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chemeClr val="bg1"/>
                </a:solidFill>
                <a:ea typeface="ＭＳ Ｐゴシック" panose="020B0600070205080204" pitchFamily="50" charset="-128"/>
              </a:rPr>
              <a:t>π</a:t>
            </a:r>
            <a:r>
              <a:rPr lang="en-US" altLang="ja-JP" sz="2000" baseline="30000">
                <a:solidFill>
                  <a:schemeClr val="bg1"/>
                </a:solidFill>
                <a:ea typeface="ＭＳ Ｐゴシック" panose="020B0600070205080204" pitchFamily="50" charset="-128"/>
              </a:rPr>
              <a:t>0</a:t>
            </a:r>
            <a:r>
              <a:rPr lang="en-US" altLang="ja-JP" sz="2000">
                <a:solidFill>
                  <a:schemeClr val="bg1"/>
                </a:solidFill>
                <a:ea typeface="ＭＳ Ｐゴシック" panose="020B0600070205080204" pitchFamily="50" charset="-128"/>
              </a:rPr>
              <a:t> Decay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5257800" y="2819400"/>
            <a:ext cx="306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dirty="0" err="1">
                <a:solidFill>
                  <a:schemeClr val="accent2"/>
                </a:solidFill>
                <a:ea typeface="ＭＳ Ｐゴシック" panose="020B0600070205080204" pitchFamily="50" charset="-128"/>
              </a:rPr>
              <a:t>Nonthermal</a:t>
            </a:r>
            <a:r>
              <a:rPr lang="en-US" altLang="ja-JP" sz="2000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 Bremsstrahlung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048000" y="974725"/>
            <a:ext cx="271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FF0000"/>
                </a:solidFill>
                <a:ea typeface="ＭＳ Ｐゴシック" panose="020B0600070205080204" pitchFamily="50" charset="-128"/>
              </a:rPr>
              <a:t>Thermal Bremsstrahlung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416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chemeClr val="bg1"/>
                </a:solidFill>
                <a:ea typeface="ＭＳ Ｐゴシック" panose="020B0600070205080204" pitchFamily="50" charset="-128"/>
              </a:rPr>
              <a:t>Composite Solar Flare Spectrum</a:t>
            </a:r>
          </a:p>
        </p:txBody>
      </p:sp>
      <p:sp>
        <p:nvSpPr>
          <p:cNvPr id="564232" name="Line 8"/>
          <p:cNvSpPr>
            <a:spLocks noChangeShapeType="1"/>
          </p:cNvSpPr>
          <p:nvPr/>
        </p:nvSpPr>
        <p:spPr bwMode="auto">
          <a:xfrm flipH="1">
            <a:off x="3505200" y="1371600"/>
            <a:ext cx="228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3" name="Line 9"/>
          <p:cNvSpPr>
            <a:spLocks noChangeShapeType="1"/>
          </p:cNvSpPr>
          <p:nvPr/>
        </p:nvSpPr>
        <p:spPr bwMode="auto">
          <a:xfrm flipH="1">
            <a:off x="3200400" y="1371600"/>
            <a:ext cx="4572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4" name="Line 10"/>
          <p:cNvSpPr>
            <a:spLocks noChangeShapeType="1"/>
          </p:cNvSpPr>
          <p:nvPr/>
        </p:nvSpPr>
        <p:spPr bwMode="auto">
          <a:xfrm>
            <a:off x="8382000" y="49117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5" name="Line 11"/>
          <p:cNvSpPr>
            <a:spLocks noChangeShapeType="1"/>
          </p:cNvSpPr>
          <p:nvPr/>
        </p:nvSpPr>
        <p:spPr bwMode="auto">
          <a:xfrm flipV="1">
            <a:off x="5715000" y="46069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6" name="Line 12"/>
          <p:cNvSpPr>
            <a:spLocks noChangeShapeType="1"/>
          </p:cNvSpPr>
          <p:nvPr/>
        </p:nvSpPr>
        <p:spPr bwMode="auto">
          <a:xfrm flipV="1">
            <a:off x="5791200" y="914400"/>
            <a:ext cx="990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7" name="Line 13"/>
          <p:cNvSpPr>
            <a:spLocks noChangeShapeType="1"/>
          </p:cNvSpPr>
          <p:nvPr/>
        </p:nvSpPr>
        <p:spPr bwMode="auto">
          <a:xfrm flipH="1" flipV="1">
            <a:off x="6705600" y="2209800"/>
            <a:ext cx="5334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8" name="Line 14"/>
          <p:cNvSpPr>
            <a:spLocks noChangeShapeType="1"/>
          </p:cNvSpPr>
          <p:nvPr/>
        </p:nvSpPr>
        <p:spPr bwMode="auto">
          <a:xfrm flipV="1">
            <a:off x="7315200" y="2286000"/>
            <a:ext cx="6096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39" name="Line 15"/>
          <p:cNvSpPr>
            <a:spLocks noChangeShapeType="1"/>
          </p:cNvSpPr>
          <p:nvPr/>
        </p:nvSpPr>
        <p:spPr bwMode="auto">
          <a:xfrm flipH="1" flipV="1">
            <a:off x="4267200" y="2743200"/>
            <a:ext cx="9906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40" name="Freeform 16"/>
          <p:cNvSpPr>
            <a:spLocks/>
          </p:cNvSpPr>
          <p:nvPr/>
        </p:nvSpPr>
        <p:spPr bwMode="auto">
          <a:xfrm>
            <a:off x="6629400" y="533400"/>
            <a:ext cx="1447800" cy="1536700"/>
          </a:xfrm>
          <a:custGeom>
            <a:avLst/>
            <a:gdLst>
              <a:gd name="T0" fmla="*/ 0 w 912"/>
              <a:gd name="T1" fmla="*/ 920 h 968"/>
              <a:gd name="T2" fmla="*/ 144 w 912"/>
              <a:gd name="T3" fmla="*/ 344 h 968"/>
              <a:gd name="T4" fmla="*/ 288 w 912"/>
              <a:gd name="T5" fmla="*/ 104 h 968"/>
              <a:gd name="T6" fmla="*/ 432 w 912"/>
              <a:gd name="T7" fmla="*/ 8 h 968"/>
              <a:gd name="T8" fmla="*/ 672 w 912"/>
              <a:gd name="T9" fmla="*/ 152 h 968"/>
              <a:gd name="T10" fmla="*/ 864 w 912"/>
              <a:gd name="T11" fmla="*/ 632 h 968"/>
              <a:gd name="T12" fmla="*/ 912 w 912"/>
              <a:gd name="T13" fmla="*/ 96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968">
                <a:moveTo>
                  <a:pt x="0" y="920"/>
                </a:moveTo>
                <a:cubicBezTo>
                  <a:pt x="48" y="700"/>
                  <a:pt x="96" y="480"/>
                  <a:pt x="144" y="344"/>
                </a:cubicBezTo>
                <a:cubicBezTo>
                  <a:pt x="192" y="208"/>
                  <a:pt x="240" y="160"/>
                  <a:pt x="288" y="104"/>
                </a:cubicBezTo>
                <a:cubicBezTo>
                  <a:pt x="336" y="48"/>
                  <a:pt x="368" y="0"/>
                  <a:pt x="432" y="8"/>
                </a:cubicBezTo>
                <a:cubicBezTo>
                  <a:pt x="496" y="16"/>
                  <a:pt x="600" y="48"/>
                  <a:pt x="672" y="152"/>
                </a:cubicBezTo>
                <a:cubicBezTo>
                  <a:pt x="744" y="256"/>
                  <a:pt x="824" y="496"/>
                  <a:pt x="864" y="632"/>
                </a:cubicBezTo>
                <a:cubicBezTo>
                  <a:pt x="904" y="768"/>
                  <a:pt x="908" y="868"/>
                  <a:pt x="912" y="9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41" name="Freeform 17"/>
          <p:cNvSpPr>
            <a:spLocks/>
          </p:cNvSpPr>
          <p:nvPr/>
        </p:nvSpPr>
        <p:spPr bwMode="auto">
          <a:xfrm>
            <a:off x="6705600" y="838200"/>
            <a:ext cx="1295400" cy="1231900"/>
          </a:xfrm>
          <a:custGeom>
            <a:avLst/>
            <a:gdLst>
              <a:gd name="T0" fmla="*/ 0 w 912"/>
              <a:gd name="T1" fmla="*/ 920 h 968"/>
              <a:gd name="T2" fmla="*/ 144 w 912"/>
              <a:gd name="T3" fmla="*/ 344 h 968"/>
              <a:gd name="T4" fmla="*/ 288 w 912"/>
              <a:gd name="T5" fmla="*/ 104 h 968"/>
              <a:gd name="T6" fmla="*/ 432 w 912"/>
              <a:gd name="T7" fmla="*/ 8 h 968"/>
              <a:gd name="T8" fmla="*/ 672 w 912"/>
              <a:gd name="T9" fmla="*/ 152 h 968"/>
              <a:gd name="T10" fmla="*/ 864 w 912"/>
              <a:gd name="T11" fmla="*/ 632 h 968"/>
              <a:gd name="T12" fmla="*/ 912 w 912"/>
              <a:gd name="T13" fmla="*/ 96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968">
                <a:moveTo>
                  <a:pt x="0" y="920"/>
                </a:moveTo>
                <a:cubicBezTo>
                  <a:pt x="48" y="700"/>
                  <a:pt x="96" y="480"/>
                  <a:pt x="144" y="344"/>
                </a:cubicBezTo>
                <a:cubicBezTo>
                  <a:pt x="192" y="208"/>
                  <a:pt x="240" y="160"/>
                  <a:pt x="288" y="104"/>
                </a:cubicBezTo>
                <a:cubicBezTo>
                  <a:pt x="336" y="48"/>
                  <a:pt x="368" y="0"/>
                  <a:pt x="432" y="8"/>
                </a:cubicBezTo>
                <a:cubicBezTo>
                  <a:pt x="496" y="16"/>
                  <a:pt x="600" y="48"/>
                  <a:pt x="672" y="152"/>
                </a:cubicBezTo>
                <a:cubicBezTo>
                  <a:pt x="744" y="256"/>
                  <a:pt x="824" y="496"/>
                  <a:pt x="864" y="632"/>
                </a:cubicBezTo>
                <a:cubicBezTo>
                  <a:pt x="904" y="768"/>
                  <a:pt x="908" y="868"/>
                  <a:pt x="912" y="9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42" name="Oval 18"/>
          <p:cNvSpPr>
            <a:spLocks noChangeArrowheads="1"/>
          </p:cNvSpPr>
          <p:nvPr/>
        </p:nvSpPr>
        <p:spPr bwMode="auto">
          <a:xfrm>
            <a:off x="6477000" y="1905000"/>
            <a:ext cx="3048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4243" name="Oval 19"/>
          <p:cNvSpPr>
            <a:spLocks noChangeArrowheads="1"/>
          </p:cNvSpPr>
          <p:nvPr/>
        </p:nvSpPr>
        <p:spPr bwMode="auto">
          <a:xfrm>
            <a:off x="7848600" y="1905000"/>
            <a:ext cx="3048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7543800" y="381000"/>
            <a:ext cx="102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ea typeface="ＭＳ Ｐゴシック" panose="020B0600070205080204" pitchFamily="50" charset="-128"/>
              </a:rPr>
              <a:t>hot loop</a:t>
            </a:r>
          </a:p>
        </p:txBody>
      </p:sp>
      <p:sp>
        <p:nvSpPr>
          <p:cNvPr id="564245" name="Text Box 21"/>
          <p:cNvSpPr txBox="1">
            <a:spLocks noChangeArrowheads="1"/>
          </p:cNvSpPr>
          <p:nvPr/>
        </p:nvSpPr>
        <p:spPr bwMode="auto">
          <a:xfrm>
            <a:off x="8137525" y="15621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  <a:ea typeface="ＭＳ Ｐゴシック" panose="020B0600070205080204" pitchFamily="50" charset="-128"/>
              </a:rPr>
              <a:t>HXR</a:t>
            </a:r>
          </a:p>
          <a:p>
            <a:r>
              <a:rPr lang="en-US" altLang="ja-JP" sz="1800">
                <a:solidFill>
                  <a:schemeClr val="accent2"/>
                </a:solidFill>
                <a:ea typeface="ＭＳ Ｐゴシック" panose="020B0600070205080204" pitchFamily="50" charset="-128"/>
              </a:rPr>
              <a:t>footpoint</a:t>
            </a:r>
          </a:p>
        </p:txBody>
      </p:sp>
      <p:sp>
        <p:nvSpPr>
          <p:cNvPr id="564246" name="Freeform 22"/>
          <p:cNvSpPr>
            <a:spLocks/>
          </p:cNvSpPr>
          <p:nvPr/>
        </p:nvSpPr>
        <p:spPr bwMode="auto">
          <a:xfrm>
            <a:off x="6172200" y="2057400"/>
            <a:ext cx="2286000" cy="152400"/>
          </a:xfrm>
          <a:custGeom>
            <a:avLst/>
            <a:gdLst>
              <a:gd name="T0" fmla="*/ 0 w 1440"/>
              <a:gd name="T1" fmla="*/ 96 h 96"/>
              <a:gd name="T2" fmla="*/ 720 w 1440"/>
              <a:gd name="T3" fmla="*/ 0 h 96"/>
              <a:gd name="T4" fmla="*/ 1440 w 1440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0" h="96">
                <a:moveTo>
                  <a:pt x="0" y="96"/>
                </a:moveTo>
                <a:cubicBezTo>
                  <a:pt x="240" y="48"/>
                  <a:pt x="480" y="0"/>
                  <a:pt x="720" y="0"/>
                </a:cubicBezTo>
                <a:cubicBezTo>
                  <a:pt x="960" y="0"/>
                  <a:pt x="1288" y="72"/>
                  <a:pt x="1440" y="96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4247" name="Text Box 23"/>
          <p:cNvSpPr txBox="1">
            <a:spLocks noChangeArrowheads="1"/>
          </p:cNvSpPr>
          <p:nvPr/>
        </p:nvSpPr>
        <p:spPr bwMode="auto">
          <a:xfrm>
            <a:off x="609600" y="5957888"/>
            <a:ext cx="370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bg1"/>
                </a:solidFill>
                <a:ea typeface="ＭＳ Ｐゴシック" panose="020B0600070205080204" pitchFamily="50" charset="-128"/>
              </a:rPr>
              <a:t>soft X-rays                hard X-rays</a:t>
            </a:r>
          </a:p>
        </p:txBody>
      </p:sp>
      <p:sp>
        <p:nvSpPr>
          <p:cNvPr id="564248" name="Text Box 24"/>
          <p:cNvSpPr txBox="1">
            <a:spLocks noChangeArrowheads="1"/>
          </p:cNvSpPr>
          <p:nvPr/>
        </p:nvSpPr>
        <p:spPr bwMode="auto">
          <a:xfrm>
            <a:off x="5470525" y="213360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anose="020B0600070205080204" pitchFamily="50" charset="-128"/>
              </a:rPr>
              <a:t>photosphere </a:t>
            </a:r>
          </a:p>
        </p:txBody>
      </p:sp>
      <p:sp>
        <p:nvSpPr>
          <p:cNvPr id="564249" name="Rectangle 25"/>
          <p:cNvSpPr>
            <a:spLocks noChangeArrowheads="1"/>
          </p:cNvSpPr>
          <p:nvPr/>
        </p:nvSpPr>
        <p:spPr bwMode="auto">
          <a:xfrm>
            <a:off x="4343400" y="3733800"/>
            <a:ext cx="4191000" cy="182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564250" name="Text Box 26"/>
          <p:cNvSpPr txBox="1">
            <a:spLocks noChangeArrowheads="1"/>
          </p:cNvSpPr>
          <p:nvPr/>
        </p:nvSpPr>
        <p:spPr bwMode="auto">
          <a:xfrm>
            <a:off x="5791200" y="600392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bg1"/>
                </a:solidFill>
                <a:latin typeface="SymbolProp BT" pitchFamily="18" charset="2"/>
                <a:ea typeface="ＭＳ Ｐゴシック" panose="020B0600070205080204" pitchFamily="50" charset="-128"/>
              </a:rPr>
              <a:t>g</a:t>
            </a:r>
            <a:r>
              <a:rPr lang="en-US" altLang="ja-JP" sz="2000" b="1">
                <a:solidFill>
                  <a:schemeClr val="bg1"/>
                </a:solidFill>
                <a:ea typeface="ＭＳ Ｐゴシック" panose="020B0600070205080204" pitchFamily="50" charset="-128"/>
              </a:rPr>
              <a:t>-rays </a:t>
            </a:r>
            <a:r>
              <a:rPr lang="en-US" altLang="ja-JP" sz="2000" b="1">
                <a:solidFill>
                  <a:schemeClr val="bg1"/>
                </a:solidFill>
                <a:ea typeface="ＭＳ Ｐゴシック" panose="020B0600070205080204" pitchFamily="50" charset="-128"/>
                <a:sym typeface="Wingdings" panose="05000000000000000000" pitchFamily="2" charset="2"/>
              </a:rPr>
              <a:t></a:t>
            </a:r>
            <a:endParaRPr lang="en-US" altLang="ja-JP" sz="2000" b="1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64251" name="Rectangle 27"/>
          <p:cNvSpPr>
            <a:spLocks noChangeArrowheads="1"/>
          </p:cNvSpPr>
          <p:nvPr/>
        </p:nvSpPr>
        <p:spPr bwMode="auto">
          <a:xfrm>
            <a:off x="4495800" y="3962400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ja-JP" altLang="en-US" sz="200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64252" name="Text Box 28"/>
          <p:cNvSpPr txBox="1">
            <a:spLocks noChangeArrowheads="1"/>
          </p:cNvSpPr>
          <p:nvPr/>
        </p:nvSpPr>
        <p:spPr bwMode="auto">
          <a:xfrm>
            <a:off x="4410075" y="3886200"/>
            <a:ext cx="31133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ゴシック" panose="020B0600070205080204" pitchFamily="50" charset="-128"/>
              </a:rPr>
              <a:t>Spectral observations:</a:t>
            </a:r>
          </a:p>
          <a:p>
            <a:pPr>
              <a:buFontTx/>
              <a:buChar char="•"/>
            </a:pPr>
            <a:r>
              <a:rPr lang="en-US" altLang="ja-JP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 non-</a:t>
            </a:r>
            <a:r>
              <a:rPr lang="en-US" altLang="ja-JP" dirty="0" err="1">
                <a:solidFill>
                  <a:schemeClr val="accent2"/>
                </a:solidFill>
                <a:ea typeface="ＭＳ Ｐゴシック" panose="020B0600070205080204" pitchFamily="50" charset="-128"/>
              </a:rPr>
              <a:t>themal</a:t>
            </a:r>
            <a:r>
              <a:rPr lang="en-US" altLang="ja-JP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 emission &gt;10 </a:t>
            </a:r>
            <a:r>
              <a:rPr lang="en-US" altLang="ja-JP" dirty="0" err="1">
                <a:solidFill>
                  <a:schemeClr val="accent2"/>
                </a:solidFill>
                <a:ea typeface="ＭＳ Ｐゴシック" panose="020B0600070205080204" pitchFamily="50" charset="-128"/>
              </a:rPr>
              <a:t>keV</a:t>
            </a:r>
            <a:endParaRPr lang="en-US" altLang="ja-JP" dirty="0">
              <a:solidFill>
                <a:schemeClr val="accent2"/>
              </a:solidFill>
              <a:ea typeface="ＭＳ Ｐゴシック" panose="020B0600070205080204" pitchFamily="50" charset="-128"/>
            </a:endParaRPr>
          </a:p>
          <a:p>
            <a:pPr>
              <a:buFontTx/>
              <a:buChar char="•"/>
            </a:pP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thermal emission below</a:t>
            </a:r>
          </a:p>
          <a:p>
            <a:r>
              <a:rPr lang="en-US" altLang="ja-JP" b="1" dirty="0">
                <a:ea typeface="ＭＳ Ｐゴシック" panose="020B0600070205080204" pitchFamily="50" charset="-128"/>
              </a:rPr>
              <a:t>Quantitative measurements</a:t>
            </a:r>
          </a:p>
        </p:txBody>
      </p:sp>
      <p:sp>
        <p:nvSpPr>
          <p:cNvPr id="564253" name="Text Box 29"/>
          <p:cNvSpPr txBox="1">
            <a:spLocks noChangeArrowheads="1"/>
          </p:cNvSpPr>
          <p:nvPr/>
        </p:nvSpPr>
        <p:spPr bwMode="auto">
          <a:xfrm>
            <a:off x="3790950" y="1279525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FF0000"/>
                </a:solidFill>
                <a:ea typeface="ＭＳ Ｐゴシック" panose="020B0600070205080204" pitchFamily="50" charset="-128"/>
              </a:rPr>
              <a:t>T~10-40 MK</a:t>
            </a:r>
          </a:p>
        </p:txBody>
      </p:sp>
    </p:spTree>
    <p:extLst>
      <p:ext uri="{BB962C8B-B14F-4D97-AF65-F5344CB8AC3E}">
        <p14:creationId xmlns:p14="http://schemas.microsoft.com/office/powerpoint/2010/main" val="24394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274" name="Object 2"/>
          <p:cNvGraphicFramePr>
            <a:graphicFrameLocks noChangeAspect="1"/>
          </p:cNvGraphicFramePr>
          <p:nvPr/>
        </p:nvGraphicFramePr>
        <p:xfrm>
          <a:off x="152400" y="2590800"/>
          <a:ext cx="3598863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Artwork" r:id="rId4" imgW="4248000" imgH="4478400" progId="Adobe.Illustrator.9">
                  <p:embed/>
                </p:oleObj>
              </mc:Choice>
              <mc:Fallback>
                <p:oleObj name="Artwork" r:id="rId4" imgW="4248000" imgH="447840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3598863" cy="379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4038600" y="304800"/>
          <a:ext cx="4881563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Artwork" r:id="rId6" imgW="4881600" imgH="4845600" progId="Adobe.Illustrator.9">
                  <p:embed/>
                </p:oleObj>
              </mc:Choice>
              <mc:Fallback>
                <p:oleObj name="Artwork" r:id="rId6" imgW="4881600" imgH="484560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4800"/>
                        <a:ext cx="4881563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3124200" y="3962400"/>
            <a:ext cx="3048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ea typeface="ＭＳ Ｐゴシック" panose="020B0600070205080204" pitchFamily="50" charset="-128"/>
              </a:rPr>
              <a:t>Example: 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very large flare occurring near solar limb (side view)</a:t>
            </a:r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3505200" cy="1143000"/>
          </a:xfrm>
        </p:spPr>
        <p:txBody>
          <a:bodyPr/>
          <a:lstStyle/>
          <a:p>
            <a:r>
              <a:rPr lang="en-US" altLang="ja-JP" sz="4000">
                <a:ea typeface="ＭＳ Ｐゴシック" panose="020B0600070205080204" pitchFamily="50" charset="-128"/>
              </a:rPr>
              <a:t>X-ray imaging</a:t>
            </a: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3962400" y="5527675"/>
            <a:ext cx="5033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ea typeface="ＭＳ Ｐゴシック" panose="020B0600070205080204" pitchFamily="50" charset="-128"/>
              </a:rPr>
              <a:t>Two ribbon flare with 2 HXR footpoints (blue) and thermal loop (red)</a:t>
            </a:r>
          </a:p>
        </p:txBody>
      </p:sp>
      <p:graphicFrame>
        <p:nvGraphicFramePr>
          <p:cNvPr id="566280" name="Object 8"/>
          <p:cNvGraphicFramePr>
            <a:graphicFrameLocks noChangeAspect="1"/>
          </p:cNvGraphicFramePr>
          <p:nvPr/>
        </p:nvGraphicFramePr>
        <p:xfrm>
          <a:off x="4090988" y="295275"/>
          <a:ext cx="4824412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Artwork" r:id="rId8" imgW="4752000" imgH="5800180" progId="Adobe.Illustrator.9">
                  <p:embed/>
                </p:oleObj>
              </mc:Choice>
              <mc:Fallback>
                <p:oleObj name="Artwork" r:id="rId8" imgW="4752000" imgH="580018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95275"/>
                        <a:ext cx="4824412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2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/>
          <a:lstStyle/>
          <a:p>
            <a:r>
              <a:rPr lang="en-US" altLang="ja-JP" sz="3600">
                <a:ea typeface="ＭＳ Ｐゴシック" panose="020B0600070205080204" pitchFamily="50" charset="-128"/>
              </a:rPr>
              <a:t>flare near solar disk center (view from above)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6172200" y="1066800"/>
            <a:ext cx="27447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8000"/>
                </a:solidFill>
                <a:ea typeface="ＭＳ Ｐゴシック" panose="020B0600070205080204" pitchFamily="50" charset="-128"/>
              </a:rPr>
              <a:t>IMAGE: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TRACE EUV emission ~1.5MK</a:t>
            </a:r>
          </a:p>
          <a:p>
            <a:endParaRPr lang="en-US" altLang="ja-JP">
              <a:solidFill>
                <a:schemeClr val="accent2"/>
              </a:solidFill>
              <a:ea typeface="ＭＳ Ｐゴシック" panose="020B0600070205080204" pitchFamily="50" charset="-128"/>
            </a:endParaRPr>
          </a:p>
          <a:p>
            <a:r>
              <a:rPr lang="en-US" altLang="ja-JP">
                <a:solidFill>
                  <a:schemeClr val="accent2"/>
                </a:solidFill>
                <a:ea typeface="ＭＳ Ｐゴシック" panose="020B0600070205080204" pitchFamily="50" charset="-128"/>
              </a:rPr>
              <a:t>blue contours: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HXR footpoints 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(non-thermal 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Bremsstrahlung)</a:t>
            </a:r>
          </a:p>
          <a:p>
            <a:endParaRPr lang="en-US" altLang="ja-JP">
              <a:ea typeface="ＭＳ Ｐゴシック" panose="020B0600070205080204" pitchFamily="50" charset="-128"/>
            </a:endParaRPr>
          </a:p>
          <a:p>
            <a:r>
              <a:rPr lang="en-US" altLang="ja-JP">
                <a:solidFill>
                  <a:srgbClr val="FF0000"/>
                </a:solidFill>
                <a:ea typeface="ＭＳ Ｐゴシック" panose="020B0600070205080204" pitchFamily="50" charset="-128"/>
              </a:rPr>
              <a:t>red contours:</a:t>
            </a:r>
          </a:p>
          <a:p>
            <a:r>
              <a:rPr lang="en-US" altLang="ja-JP">
                <a:ea typeface="ＭＳ Ｐゴシック" panose="020B0600070205080204" pitchFamily="50" charset="-128"/>
              </a:rPr>
              <a:t>thermal X-ray emission</a:t>
            </a:r>
          </a:p>
        </p:txBody>
      </p:sp>
      <p:graphicFrame>
        <p:nvGraphicFramePr>
          <p:cNvPr id="568324" name="Object 4"/>
          <p:cNvGraphicFramePr>
            <a:graphicFrameLocks noChangeAspect="1"/>
          </p:cNvGraphicFramePr>
          <p:nvPr/>
        </p:nvGraphicFramePr>
        <p:xfrm>
          <a:off x="503238" y="1066800"/>
          <a:ext cx="55308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rtwork" r:id="rId4" imgW="4816800" imgH="4845600" progId="Adobe.Illustrator.9">
                  <p:embed/>
                </p:oleObj>
              </mc:Choice>
              <mc:Fallback>
                <p:oleObj name="Artwork" r:id="rId4" imgW="4816800" imgH="484560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066800"/>
                        <a:ext cx="55308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ja-JP">
                <a:ea typeface="ＭＳ Ｐゴシック" panose="020B0600070205080204" pitchFamily="50" charset="-128"/>
              </a:rPr>
              <a:t>Very compact flare</a:t>
            </a:r>
          </a:p>
        </p:txBody>
      </p:sp>
      <p:graphicFrame>
        <p:nvGraphicFramePr>
          <p:cNvPr id="570371" name="Object 3"/>
          <p:cNvGraphicFramePr>
            <a:graphicFrameLocks noChangeAspect="1"/>
          </p:cNvGraphicFramePr>
          <p:nvPr/>
        </p:nvGraphicFramePr>
        <p:xfrm>
          <a:off x="4656138" y="1295400"/>
          <a:ext cx="44783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Artwork" r:id="rId4" imgW="4914000" imgH="5800180" progId="Adobe.Illustrator.9">
                  <p:embed/>
                </p:oleObj>
              </mc:Choice>
              <mc:Fallback>
                <p:oleObj name="Artwork" r:id="rId4" imgW="4914000" imgH="580018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1295400"/>
                        <a:ext cx="44783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80963" y="1316038"/>
          <a:ext cx="4384675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Artwork" r:id="rId6" imgW="4806000" imgH="5800180" progId="Adobe.Illustrator.9">
                  <p:embed/>
                </p:oleObj>
              </mc:Choice>
              <mc:Fallback>
                <p:oleObj name="Artwork" r:id="rId6" imgW="4806000" imgH="580018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316038"/>
                        <a:ext cx="4384675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5422900" y="1849438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ea typeface="ＭＳ Ｐゴシック" panose="020B0600070205080204" pitchFamily="50" charset="-128"/>
              </a:rPr>
              <a:t>7000 km</a:t>
            </a:r>
          </a:p>
        </p:txBody>
      </p:sp>
      <p:sp>
        <p:nvSpPr>
          <p:cNvPr id="570374" name="Line 6"/>
          <p:cNvSpPr>
            <a:spLocks noChangeShapeType="1"/>
          </p:cNvSpPr>
          <p:nvPr/>
        </p:nvSpPr>
        <p:spPr bwMode="auto">
          <a:xfrm>
            <a:off x="5486400" y="22098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4849813" y="5984875"/>
            <a:ext cx="406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ea typeface="ＭＳ Ｐゴシック" panose="020B0600070205080204" pitchFamily="50" charset="-128"/>
              </a:rPr>
              <a:t>2” (1500 km) spatial resolution </a:t>
            </a:r>
          </a:p>
        </p:txBody>
      </p:sp>
    </p:spTree>
    <p:extLst>
      <p:ext uri="{BB962C8B-B14F-4D97-AF65-F5344CB8AC3E}">
        <p14:creationId xmlns:p14="http://schemas.microsoft.com/office/powerpoint/2010/main" val="22863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“</a:t>
            </a:r>
            <a:r>
              <a:rPr lang="en-US" altLang="ja-JP">
                <a:ea typeface="ＭＳ Ｐゴシック" panose="020B0600070205080204" pitchFamily="50" charset="-128"/>
              </a:rPr>
              <a:t>Standard flare model”</a:t>
            </a:r>
          </a:p>
        </p:txBody>
      </p:sp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303713" cy="53340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4953000" y="13557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Release of magnetic energy</a:t>
            </a:r>
          </a:p>
        </p:txBody>
      </p:sp>
      <p:sp>
        <p:nvSpPr>
          <p:cNvPr id="664594" name="Text Box 18"/>
          <p:cNvSpPr txBox="1">
            <a:spLocks noChangeArrowheads="1"/>
          </p:cNvSpPr>
          <p:nvPr/>
        </p:nvSpPr>
        <p:spPr bwMode="auto">
          <a:xfrm>
            <a:off x="4724400" y="6324600"/>
            <a:ext cx="2575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anose="020B0600070205080204" pitchFamily="50" charset="-128"/>
              </a:rPr>
              <a:t>from </a:t>
            </a:r>
            <a:r>
              <a:rPr lang="en-US" altLang="ja-JP" b="1" dirty="0" smtClean="0">
                <a:ea typeface="ＭＳ Ｐゴシック" panose="020B0600070205080204" pitchFamily="50" charset="-128"/>
              </a:rPr>
              <a:t>Shibata + </a:t>
            </a:r>
            <a:r>
              <a:rPr lang="en-US" altLang="ja-JP" b="1" dirty="0" err="1" smtClean="0">
                <a:ea typeface="ＭＳ Ｐゴシック" panose="020B0600070205080204" pitchFamily="50" charset="-128"/>
              </a:rPr>
              <a:t>Krucker</a:t>
            </a:r>
            <a:endParaRPr lang="en-US" altLang="ja-JP" b="1" dirty="0">
              <a:ea typeface="ＭＳ Ｐゴシック" panose="020B0600070205080204" pitchFamily="50" charset="-128"/>
            </a:endParaRPr>
          </a:p>
        </p:txBody>
      </p:sp>
      <p:sp>
        <p:nvSpPr>
          <p:cNvPr id="664595" name="AutoShape 19"/>
          <p:cNvSpPr>
            <a:spLocks noChangeArrowheads="1"/>
          </p:cNvSpPr>
          <p:nvPr/>
        </p:nvSpPr>
        <p:spPr bwMode="auto">
          <a:xfrm>
            <a:off x="2057400" y="3276600"/>
            <a:ext cx="1524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4596" name="Text Box 20"/>
          <p:cNvSpPr txBox="1">
            <a:spLocks noChangeArrowheads="1"/>
          </p:cNvSpPr>
          <p:nvPr/>
        </p:nvSpPr>
        <p:spPr bwMode="auto">
          <a:xfrm>
            <a:off x="2286000" y="2667000"/>
            <a:ext cx="1643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magnetic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reconnection </a:t>
            </a:r>
          </a:p>
        </p:txBody>
      </p:sp>
    </p:spTree>
    <p:extLst>
      <p:ext uri="{BB962C8B-B14F-4D97-AF65-F5344CB8AC3E}">
        <p14:creationId xmlns:p14="http://schemas.microsoft.com/office/powerpoint/2010/main" val="3869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“</a:t>
            </a:r>
            <a:r>
              <a:rPr lang="en-US" altLang="ja-JP">
                <a:ea typeface="ＭＳ Ｐゴシック" panose="020B0600070205080204" pitchFamily="50" charset="-128"/>
              </a:rPr>
              <a:t>Standard flare model”</a:t>
            </a:r>
          </a:p>
        </p:txBody>
      </p:sp>
      <p:pic>
        <p:nvPicPr>
          <p:cNvPr id="67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303713" cy="53340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4953000" y="1355725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Release of magnetic energy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particle are accelerated (not understood)</a:t>
            </a:r>
          </a:p>
        </p:txBody>
      </p:sp>
      <p:sp>
        <p:nvSpPr>
          <p:cNvPr id="672773" name="Line 5"/>
          <p:cNvSpPr>
            <a:spLocks noChangeShapeType="1"/>
          </p:cNvSpPr>
          <p:nvPr/>
        </p:nvSpPr>
        <p:spPr bwMode="auto">
          <a:xfrm flipH="1">
            <a:off x="12954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2774" name="Line 6"/>
          <p:cNvSpPr>
            <a:spLocks noChangeShapeType="1"/>
          </p:cNvSpPr>
          <p:nvPr/>
        </p:nvSpPr>
        <p:spPr bwMode="auto">
          <a:xfrm>
            <a:off x="2438400" y="4800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1568450" y="1905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72777" name="AutoShape 9"/>
          <p:cNvSpPr>
            <a:spLocks noChangeArrowheads="1"/>
          </p:cNvSpPr>
          <p:nvPr/>
        </p:nvSpPr>
        <p:spPr bwMode="auto">
          <a:xfrm>
            <a:off x="2057400" y="3276600"/>
            <a:ext cx="1524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2286000" y="2667000"/>
            <a:ext cx="1643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magnetic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reconnection </a:t>
            </a:r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1143000" y="43116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72780" name="Line 12"/>
          <p:cNvSpPr>
            <a:spLocks noChangeShapeType="1"/>
          </p:cNvSpPr>
          <p:nvPr/>
        </p:nvSpPr>
        <p:spPr bwMode="auto">
          <a:xfrm flipV="1">
            <a:off x="21336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724400" y="6324600"/>
            <a:ext cx="2575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anose="020B0600070205080204" pitchFamily="50" charset="-128"/>
              </a:rPr>
              <a:t>from </a:t>
            </a:r>
            <a:r>
              <a:rPr lang="en-US" altLang="ja-JP" b="1" dirty="0" smtClean="0">
                <a:ea typeface="ＭＳ Ｐゴシック" panose="020B0600070205080204" pitchFamily="50" charset="-128"/>
              </a:rPr>
              <a:t>Shibata + </a:t>
            </a:r>
            <a:r>
              <a:rPr lang="en-US" altLang="ja-JP" b="1" dirty="0" err="1" smtClean="0">
                <a:ea typeface="ＭＳ Ｐゴシック" panose="020B0600070205080204" pitchFamily="50" charset="-128"/>
              </a:rPr>
              <a:t>Krucker</a:t>
            </a:r>
            <a:endParaRPr lang="en-US" altLang="ja-JP" b="1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5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“</a:t>
            </a:r>
            <a:r>
              <a:rPr lang="en-US" altLang="ja-JP">
                <a:ea typeface="ＭＳ Ｐゴシック" panose="020B0600070205080204" pitchFamily="50" charset="-128"/>
              </a:rPr>
              <a:t>Standard flare model”</a:t>
            </a:r>
          </a:p>
        </p:txBody>
      </p:sp>
      <p:pic>
        <p:nvPicPr>
          <p:cNvPr id="67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303713" cy="53340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4953000" y="1355725"/>
            <a:ext cx="419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Release of magnetic energy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particle are accelerated (not understood)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Acc. electrons produce HXR emission (mostly footpoints)</a:t>
            </a:r>
          </a:p>
          <a:p>
            <a:endParaRPr lang="ja-JP" altLang="en-US" sz="2000">
              <a:ea typeface="ＭＳ Ｐゴシック" panose="020B0600070205080204" pitchFamily="50" charset="-128"/>
            </a:endParaRPr>
          </a:p>
        </p:txBody>
      </p:sp>
      <p:sp>
        <p:nvSpPr>
          <p:cNvPr id="670725" name="Oval 5"/>
          <p:cNvSpPr>
            <a:spLocks noChangeArrowheads="1"/>
          </p:cNvSpPr>
          <p:nvPr/>
        </p:nvSpPr>
        <p:spPr bwMode="auto">
          <a:xfrm>
            <a:off x="9906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0726" name="Oval 6"/>
          <p:cNvSpPr>
            <a:spLocks noChangeArrowheads="1"/>
          </p:cNvSpPr>
          <p:nvPr/>
        </p:nvSpPr>
        <p:spPr bwMode="auto">
          <a:xfrm>
            <a:off x="24384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1219200" y="6061075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  <a:ea typeface="ＭＳ Ｐゴシック" panose="020B0600070205080204" pitchFamily="50" charset="-128"/>
              </a:rPr>
              <a:t>HXR</a:t>
            </a:r>
            <a:r>
              <a:rPr lang="en-US" altLang="ja-JP" b="1">
                <a:ea typeface="ＭＳ Ｐゴシック" panose="020B0600070205080204" pitchFamily="50" charset="-128"/>
              </a:rPr>
              <a:t> </a:t>
            </a:r>
            <a:r>
              <a:rPr lang="en-US" altLang="ja-JP" sz="2000">
                <a:solidFill>
                  <a:schemeClr val="accent2"/>
                </a:solidFill>
                <a:ea typeface="ＭＳ Ｐゴシック" panose="020B0600070205080204" pitchFamily="50" charset="-128"/>
              </a:rPr>
              <a:t>footpoints</a:t>
            </a:r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 flipH="1">
            <a:off x="12954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2438400" y="4800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0730" name="Text Box 10"/>
          <p:cNvSpPr txBox="1">
            <a:spLocks noChangeArrowheads="1"/>
          </p:cNvSpPr>
          <p:nvPr/>
        </p:nvSpPr>
        <p:spPr bwMode="auto">
          <a:xfrm>
            <a:off x="1568450" y="1905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70732" name="AutoShape 12"/>
          <p:cNvSpPr>
            <a:spLocks noChangeArrowheads="1"/>
          </p:cNvSpPr>
          <p:nvPr/>
        </p:nvSpPr>
        <p:spPr bwMode="auto">
          <a:xfrm>
            <a:off x="2057400" y="3276600"/>
            <a:ext cx="1524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0733" name="Text Box 13"/>
          <p:cNvSpPr txBox="1">
            <a:spLocks noChangeArrowheads="1"/>
          </p:cNvSpPr>
          <p:nvPr/>
        </p:nvSpPr>
        <p:spPr bwMode="auto">
          <a:xfrm>
            <a:off x="2286000" y="2667000"/>
            <a:ext cx="1643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magnetic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reconnection </a:t>
            </a:r>
          </a:p>
        </p:txBody>
      </p:sp>
      <p:sp>
        <p:nvSpPr>
          <p:cNvPr id="670734" name="Text Box 14"/>
          <p:cNvSpPr txBox="1">
            <a:spLocks noChangeArrowheads="1"/>
          </p:cNvSpPr>
          <p:nvPr/>
        </p:nvSpPr>
        <p:spPr bwMode="auto">
          <a:xfrm>
            <a:off x="1143000" y="43116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 flipV="1">
            <a:off x="21336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724400" y="6324600"/>
            <a:ext cx="2575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anose="020B0600070205080204" pitchFamily="50" charset="-128"/>
              </a:rPr>
              <a:t>from </a:t>
            </a:r>
            <a:r>
              <a:rPr lang="en-US" altLang="ja-JP" b="1" dirty="0" smtClean="0">
                <a:ea typeface="ＭＳ Ｐゴシック" panose="020B0600070205080204" pitchFamily="50" charset="-128"/>
              </a:rPr>
              <a:t>Shibata + </a:t>
            </a:r>
            <a:r>
              <a:rPr lang="en-US" altLang="ja-JP" b="1" dirty="0" err="1" smtClean="0">
                <a:ea typeface="ＭＳ Ｐゴシック" panose="020B0600070205080204" pitchFamily="50" charset="-128"/>
              </a:rPr>
              <a:t>Krucker</a:t>
            </a:r>
            <a:endParaRPr lang="en-US" altLang="ja-JP" b="1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“</a:t>
            </a:r>
            <a:r>
              <a:rPr lang="en-US" altLang="ja-JP">
                <a:ea typeface="ＭＳ Ｐゴシック" panose="020B0600070205080204" pitchFamily="50" charset="-128"/>
              </a:rPr>
              <a:t>Standard flare model”</a:t>
            </a:r>
          </a:p>
        </p:txBody>
      </p:sp>
      <p:pic>
        <p:nvPicPr>
          <p:cNvPr id="66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303713" cy="53340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8676" name="Oval 4"/>
          <p:cNvSpPr>
            <a:spLocks noChangeArrowheads="1"/>
          </p:cNvSpPr>
          <p:nvPr/>
        </p:nvSpPr>
        <p:spPr bwMode="auto">
          <a:xfrm>
            <a:off x="2514600" y="4038600"/>
            <a:ext cx="2057400" cy="3048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8677" name="Line 5"/>
          <p:cNvSpPr>
            <a:spLocks noChangeShapeType="1"/>
          </p:cNvSpPr>
          <p:nvPr/>
        </p:nvSpPr>
        <p:spPr bwMode="auto">
          <a:xfrm flipH="1">
            <a:off x="2209800" y="4343400"/>
            <a:ext cx="762000" cy="381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4953000" y="1355725"/>
            <a:ext cx="419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Release of magnetic energy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particle are accelerated (not understood)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Acc. electrons produce HXR emission (mostly footpoints)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Above loop top HXR source not understood </a:t>
            </a:r>
          </a:p>
          <a:p>
            <a:endParaRPr lang="ja-JP" altLang="en-US" sz="2000">
              <a:ea typeface="ＭＳ Ｐゴシック" panose="020B0600070205080204" pitchFamily="50" charset="-128"/>
            </a:endParaRPr>
          </a:p>
        </p:txBody>
      </p:sp>
      <p:sp>
        <p:nvSpPr>
          <p:cNvPr id="668679" name="Oval 7"/>
          <p:cNvSpPr>
            <a:spLocks noChangeArrowheads="1"/>
          </p:cNvSpPr>
          <p:nvPr/>
        </p:nvSpPr>
        <p:spPr bwMode="auto">
          <a:xfrm>
            <a:off x="9906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8680" name="Oval 8"/>
          <p:cNvSpPr>
            <a:spLocks noChangeArrowheads="1"/>
          </p:cNvSpPr>
          <p:nvPr/>
        </p:nvSpPr>
        <p:spPr bwMode="auto">
          <a:xfrm>
            <a:off x="24384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1219200" y="6061075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  <a:ea typeface="ＭＳ Ｐゴシック" panose="020B0600070205080204" pitchFamily="50" charset="-128"/>
              </a:rPr>
              <a:t>HXR</a:t>
            </a:r>
            <a:r>
              <a:rPr lang="en-US" altLang="ja-JP" b="1">
                <a:ea typeface="ＭＳ Ｐゴシック" panose="020B0600070205080204" pitchFamily="50" charset="-128"/>
              </a:rPr>
              <a:t> </a:t>
            </a:r>
            <a:r>
              <a:rPr lang="en-US" altLang="ja-JP" sz="2000">
                <a:solidFill>
                  <a:schemeClr val="accent2"/>
                </a:solidFill>
                <a:ea typeface="ＭＳ Ｐゴシック" panose="020B0600070205080204" pitchFamily="50" charset="-128"/>
              </a:rPr>
              <a:t>footpoints</a:t>
            </a:r>
          </a:p>
        </p:txBody>
      </p:sp>
      <p:sp>
        <p:nvSpPr>
          <p:cNvPr id="668682" name="Oval 10"/>
          <p:cNvSpPr>
            <a:spLocks noChangeArrowheads="1"/>
          </p:cNvSpPr>
          <p:nvPr/>
        </p:nvSpPr>
        <p:spPr bwMode="auto">
          <a:xfrm>
            <a:off x="3124200" y="4724400"/>
            <a:ext cx="990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8683" name="Line 11"/>
          <p:cNvSpPr>
            <a:spLocks noChangeShapeType="1"/>
          </p:cNvSpPr>
          <p:nvPr/>
        </p:nvSpPr>
        <p:spPr bwMode="auto">
          <a:xfrm flipH="1">
            <a:off x="12954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8684" name="Line 12"/>
          <p:cNvSpPr>
            <a:spLocks noChangeShapeType="1"/>
          </p:cNvSpPr>
          <p:nvPr/>
        </p:nvSpPr>
        <p:spPr bwMode="auto">
          <a:xfrm>
            <a:off x="2438400" y="4800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8685" name="Text Box 13"/>
          <p:cNvSpPr txBox="1">
            <a:spLocks noChangeArrowheads="1"/>
          </p:cNvSpPr>
          <p:nvPr/>
        </p:nvSpPr>
        <p:spPr bwMode="auto">
          <a:xfrm>
            <a:off x="1568450" y="1905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68686" name="Text Box 14"/>
          <p:cNvSpPr txBox="1">
            <a:spLocks noChangeArrowheads="1"/>
          </p:cNvSpPr>
          <p:nvPr/>
        </p:nvSpPr>
        <p:spPr bwMode="auto">
          <a:xfrm>
            <a:off x="1873250" y="419735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800" b="1">
                <a:solidFill>
                  <a:srgbClr val="33CC33"/>
                </a:solidFill>
                <a:ea typeface="ＭＳ Ｐゴシック" panose="020B0600070205080204" pitchFamily="50" charset="-128"/>
              </a:rPr>
              <a:t>?</a:t>
            </a:r>
          </a:p>
        </p:txBody>
      </p:sp>
      <p:sp>
        <p:nvSpPr>
          <p:cNvPr id="668688" name="AutoShape 16"/>
          <p:cNvSpPr>
            <a:spLocks noChangeArrowheads="1"/>
          </p:cNvSpPr>
          <p:nvPr/>
        </p:nvSpPr>
        <p:spPr bwMode="auto">
          <a:xfrm>
            <a:off x="2057400" y="3276600"/>
            <a:ext cx="1524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8689" name="Text Box 17"/>
          <p:cNvSpPr txBox="1">
            <a:spLocks noChangeArrowheads="1"/>
          </p:cNvSpPr>
          <p:nvPr/>
        </p:nvSpPr>
        <p:spPr bwMode="auto">
          <a:xfrm>
            <a:off x="2286000" y="2667000"/>
            <a:ext cx="1643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magnetic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reconnection </a:t>
            </a:r>
          </a:p>
        </p:txBody>
      </p:sp>
      <p:sp>
        <p:nvSpPr>
          <p:cNvPr id="668690" name="Text Box 18"/>
          <p:cNvSpPr txBox="1">
            <a:spLocks noChangeArrowheads="1"/>
          </p:cNvSpPr>
          <p:nvPr/>
        </p:nvSpPr>
        <p:spPr bwMode="auto">
          <a:xfrm>
            <a:off x="1143000" y="43116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68691" name="Line 19"/>
          <p:cNvSpPr>
            <a:spLocks noChangeShapeType="1"/>
          </p:cNvSpPr>
          <p:nvPr/>
        </p:nvSpPr>
        <p:spPr bwMode="auto">
          <a:xfrm flipV="1">
            <a:off x="21336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724400" y="6324600"/>
            <a:ext cx="2575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anose="020B0600070205080204" pitchFamily="50" charset="-128"/>
              </a:rPr>
              <a:t>from </a:t>
            </a:r>
            <a:r>
              <a:rPr lang="en-US" altLang="ja-JP" b="1" dirty="0" smtClean="0">
                <a:ea typeface="ＭＳ Ｐゴシック" panose="020B0600070205080204" pitchFamily="50" charset="-128"/>
              </a:rPr>
              <a:t>Shibata + </a:t>
            </a:r>
            <a:r>
              <a:rPr lang="en-US" altLang="ja-JP" b="1" dirty="0" err="1" smtClean="0">
                <a:ea typeface="ＭＳ Ｐゴシック" panose="020B0600070205080204" pitchFamily="50" charset="-128"/>
              </a:rPr>
              <a:t>Krucker</a:t>
            </a:r>
            <a:endParaRPr lang="en-US" altLang="ja-JP" b="1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3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“</a:t>
            </a:r>
            <a:r>
              <a:rPr lang="en-US" altLang="ja-JP">
                <a:ea typeface="ＭＳ Ｐゴシック" panose="020B0600070205080204" pitchFamily="50" charset="-128"/>
              </a:rPr>
              <a:t>Standard flare model”</a:t>
            </a:r>
          </a:p>
        </p:txBody>
      </p:sp>
      <p:pic>
        <p:nvPicPr>
          <p:cNvPr id="66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303713" cy="53340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6628" name="Oval 4"/>
          <p:cNvSpPr>
            <a:spLocks noChangeArrowheads="1"/>
          </p:cNvSpPr>
          <p:nvPr/>
        </p:nvSpPr>
        <p:spPr bwMode="auto">
          <a:xfrm>
            <a:off x="2514600" y="4038600"/>
            <a:ext cx="2057400" cy="3048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29" name="Line 5"/>
          <p:cNvSpPr>
            <a:spLocks noChangeShapeType="1"/>
          </p:cNvSpPr>
          <p:nvPr/>
        </p:nvSpPr>
        <p:spPr bwMode="auto">
          <a:xfrm flipH="1">
            <a:off x="2209800" y="4343400"/>
            <a:ext cx="762000" cy="381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4953000" y="1355725"/>
            <a:ext cx="419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Release of magnetic energy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particle are accelerated (not understood)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Acc. electrons produce HXR emission (mostly footpoints)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Above loop top HXR source not understood 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collisional loses of acc. electrons heat plasma</a:t>
            </a:r>
          </a:p>
          <a:p>
            <a:pPr>
              <a:buFontTx/>
              <a:buAutoNum type="arabicParenR"/>
            </a:pPr>
            <a:r>
              <a:rPr lang="en-US" altLang="ja-JP" sz="2000">
                <a:ea typeface="ＭＳ Ｐゴシック" panose="020B0600070205080204" pitchFamily="50" charset="-128"/>
              </a:rPr>
              <a:t>“evaporation” fills loop</a:t>
            </a:r>
          </a:p>
        </p:txBody>
      </p:sp>
      <p:sp>
        <p:nvSpPr>
          <p:cNvPr id="666631" name="Oval 7"/>
          <p:cNvSpPr>
            <a:spLocks noChangeArrowheads="1"/>
          </p:cNvSpPr>
          <p:nvPr/>
        </p:nvSpPr>
        <p:spPr bwMode="auto">
          <a:xfrm>
            <a:off x="9906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32" name="Oval 8"/>
          <p:cNvSpPr>
            <a:spLocks noChangeArrowheads="1"/>
          </p:cNvSpPr>
          <p:nvPr/>
        </p:nvSpPr>
        <p:spPr bwMode="auto">
          <a:xfrm>
            <a:off x="2438400" y="5791200"/>
            <a:ext cx="4572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1219200" y="6061075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  <a:ea typeface="ＭＳ Ｐゴシック" panose="020B0600070205080204" pitchFamily="50" charset="-128"/>
              </a:rPr>
              <a:t>HXR</a:t>
            </a:r>
            <a:r>
              <a:rPr lang="en-US" altLang="ja-JP" b="1">
                <a:ea typeface="ＭＳ Ｐゴシック" panose="020B0600070205080204" pitchFamily="50" charset="-128"/>
              </a:rPr>
              <a:t> </a:t>
            </a:r>
            <a:r>
              <a:rPr lang="en-US" altLang="ja-JP" sz="2000">
                <a:solidFill>
                  <a:schemeClr val="accent2"/>
                </a:solidFill>
                <a:ea typeface="ＭＳ Ｐゴシック" panose="020B0600070205080204" pitchFamily="50" charset="-128"/>
              </a:rPr>
              <a:t>footpoints</a:t>
            </a:r>
          </a:p>
        </p:txBody>
      </p:sp>
      <p:sp>
        <p:nvSpPr>
          <p:cNvPr id="666634" name="Oval 10"/>
          <p:cNvSpPr>
            <a:spLocks noChangeArrowheads="1"/>
          </p:cNvSpPr>
          <p:nvPr/>
        </p:nvSpPr>
        <p:spPr bwMode="auto">
          <a:xfrm>
            <a:off x="3124200" y="4724400"/>
            <a:ext cx="990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35" name="Line 11"/>
          <p:cNvSpPr>
            <a:spLocks noChangeShapeType="1"/>
          </p:cNvSpPr>
          <p:nvPr/>
        </p:nvSpPr>
        <p:spPr bwMode="auto">
          <a:xfrm flipH="1">
            <a:off x="12954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6636" name="Line 12"/>
          <p:cNvSpPr>
            <a:spLocks noChangeShapeType="1"/>
          </p:cNvSpPr>
          <p:nvPr/>
        </p:nvSpPr>
        <p:spPr bwMode="auto">
          <a:xfrm>
            <a:off x="2438400" y="4800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1568450" y="1905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66638" name="AutoShape 14"/>
          <p:cNvSpPr>
            <a:spLocks noChangeArrowheads="1"/>
          </p:cNvSpPr>
          <p:nvPr/>
        </p:nvSpPr>
        <p:spPr bwMode="auto">
          <a:xfrm>
            <a:off x="2590800" y="5486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39" name="AutoShape 15"/>
          <p:cNvSpPr>
            <a:spLocks noChangeArrowheads="1"/>
          </p:cNvSpPr>
          <p:nvPr/>
        </p:nvSpPr>
        <p:spPr bwMode="auto">
          <a:xfrm>
            <a:off x="1219200" y="5486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40" name="Text Box 16"/>
          <p:cNvSpPr txBox="1">
            <a:spLocks noChangeArrowheads="1"/>
          </p:cNvSpPr>
          <p:nvPr/>
        </p:nvSpPr>
        <p:spPr bwMode="auto">
          <a:xfrm>
            <a:off x="2743200" y="5348288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evaporation</a:t>
            </a:r>
          </a:p>
        </p:txBody>
      </p:sp>
      <p:sp>
        <p:nvSpPr>
          <p:cNvPr id="666641" name="Text Box 17"/>
          <p:cNvSpPr txBox="1">
            <a:spLocks noChangeArrowheads="1"/>
          </p:cNvSpPr>
          <p:nvPr/>
        </p:nvSpPr>
        <p:spPr bwMode="auto">
          <a:xfrm>
            <a:off x="1873250" y="419735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800" b="1">
                <a:solidFill>
                  <a:srgbClr val="33CC33"/>
                </a:solidFill>
                <a:ea typeface="ＭＳ Ｐゴシック" panose="020B0600070205080204" pitchFamily="50" charset="-128"/>
              </a:rPr>
              <a:t>?</a:t>
            </a:r>
          </a:p>
        </p:txBody>
      </p:sp>
      <p:sp>
        <p:nvSpPr>
          <p:cNvPr id="666643" name="AutoShape 19"/>
          <p:cNvSpPr>
            <a:spLocks noChangeArrowheads="1"/>
          </p:cNvSpPr>
          <p:nvPr/>
        </p:nvSpPr>
        <p:spPr bwMode="auto">
          <a:xfrm>
            <a:off x="2057400" y="3276600"/>
            <a:ext cx="1524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44" name="Text Box 20"/>
          <p:cNvSpPr txBox="1">
            <a:spLocks noChangeArrowheads="1"/>
          </p:cNvSpPr>
          <p:nvPr/>
        </p:nvSpPr>
        <p:spPr bwMode="auto">
          <a:xfrm>
            <a:off x="2286000" y="2667000"/>
            <a:ext cx="1643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magnetic</a:t>
            </a:r>
          </a:p>
          <a:p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reconnection </a:t>
            </a:r>
          </a:p>
        </p:txBody>
      </p:sp>
      <p:sp>
        <p:nvSpPr>
          <p:cNvPr id="666645" name="Text Box 21"/>
          <p:cNvSpPr txBox="1">
            <a:spLocks noChangeArrowheads="1"/>
          </p:cNvSpPr>
          <p:nvPr/>
        </p:nvSpPr>
        <p:spPr bwMode="auto">
          <a:xfrm>
            <a:off x="1143000" y="43116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>
                <a:solidFill>
                  <a:srgbClr val="0000FF"/>
                </a:solidFill>
                <a:ea typeface="ＭＳ Ｐゴシック" panose="020B0600070205080204" pitchFamily="50" charset="-128"/>
              </a:rPr>
              <a:t>e</a:t>
            </a:r>
            <a:r>
              <a:rPr lang="en-US" altLang="ja-JP" sz="3600" b="1" baseline="30000">
                <a:solidFill>
                  <a:srgbClr val="0000FF"/>
                </a:solidFill>
                <a:ea typeface="ＭＳ Ｐゴシック" panose="020B0600070205080204" pitchFamily="50" charset="-128"/>
              </a:rPr>
              <a:t>-</a:t>
            </a:r>
          </a:p>
        </p:txBody>
      </p:sp>
      <p:sp>
        <p:nvSpPr>
          <p:cNvPr id="666646" name="Line 22"/>
          <p:cNvSpPr>
            <a:spLocks noChangeShapeType="1"/>
          </p:cNvSpPr>
          <p:nvPr/>
        </p:nvSpPr>
        <p:spPr bwMode="auto">
          <a:xfrm flipV="1">
            <a:off x="2133600" y="2667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6647" name="Freeform 23"/>
          <p:cNvSpPr>
            <a:spLocks/>
          </p:cNvSpPr>
          <p:nvPr/>
        </p:nvSpPr>
        <p:spPr bwMode="auto">
          <a:xfrm>
            <a:off x="1233488" y="4876800"/>
            <a:ext cx="1519237" cy="863600"/>
          </a:xfrm>
          <a:custGeom>
            <a:avLst/>
            <a:gdLst>
              <a:gd name="T0" fmla="*/ 7 w 957"/>
              <a:gd name="T1" fmla="*/ 376 h 544"/>
              <a:gd name="T2" fmla="*/ 15 w 957"/>
              <a:gd name="T3" fmla="*/ 320 h 544"/>
              <a:gd name="T4" fmla="*/ 63 w 957"/>
              <a:gd name="T5" fmla="*/ 304 h 544"/>
              <a:gd name="T6" fmla="*/ 87 w 957"/>
              <a:gd name="T7" fmla="*/ 288 h 544"/>
              <a:gd name="T8" fmla="*/ 119 w 957"/>
              <a:gd name="T9" fmla="*/ 192 h 544"/>
              <a:gd name="T10" fmla="*/ 167 w 957"/>
              <a:gd name="T11" fmla="*/ 160 h 544"/>
              <a:gd name="T12" fmla="*/ 215 w 957"/>
              <a:gd name="T13" fmla="*/ 120 h 544"/>
              <a:gd name="T14" fmla="*/ 279 w 957"/>
              <a:gd name="T15" fmla="*/ 48 h 544"/>
              <a:gd name="T16" fmla="*/ 351 w 957"/>
              <a:gd name="T17" fmla="*/ 40 h 544"/>
              <a:gd name="T18" fmla="*/ 423 w 957"/>
              <a:gd name="T19" fmla="*/ 16 h 544"/>
              <a:gd name="T20" fmla="*/ 471 w 957"/>
              <a:gd name="T21" fmla="*/ 0 h 544"/>
              <a:gd name="T22" fmla="*/ 679 w 957"/>
              <a:gd name="T23" fmla="*/ 16 h 544"/>
              <a:gd name="T24" fmla="*/ 727 w 957"/>
              <a:gd name="T25" fmla="*/ 32 h 544"/>
              <a:gd name="T26" fmla="*/ 751 w 957"/>
              <a:gd name="T27" fmla="*/ 56 h 544"/>
              <a:gd name="T28" fmla="*/ 759 w 957"/>
              <a:gd name="T29" fmla="*/ 80 h 544"/>
              <a:gd name="T30" fmla="*/ 871 w 957"/>
              <a:gd name="T31" fmla="*/ 128 h 544"/>
              <a:gd name="T32" fmla="*/ 911 w 957"/>
              <a:gd name="T33" fmla="*/ 248 h 544"/>
              <a:gd name="T34" fmla="*/ 879 w 957"/>
              <a:gd name="T35" fmla="*/ 400 h 544"/>
              <a:gd name="T36" fmla="*/ 831 w 957"/>
              <a:gd name="T37" fmla="*/ 344 h 544"/>
              <a:gd name="T38" fmla="*/ 751 w 957"/>
              <a:gd name="T39" fmla="*/ 256 h 544"/>
              <a:gd name="T40" fmla="*/ 687 w 957"/>
              <a:gd name="T41" fmla="*/ 192 h 544"/>
              <a:gd name="T42" fmla="*/ 671 w 957"/>
              <a:gd name="T43" fmla="*/ 168 h 544"/>
              <a:gd name="T44" fmla="*/ 623 w 957"/>
              <a:gd name="T45" fmla="*/ 136 h 544"/>
              <a:gd name="T46" fmla="*/ 319 w 957"/>
              <a:gd name="T47" fmla="*/ 152 h 544"/>
              <a:gd name="T48" fmla="*/ 271 w 957"/>
              <a:gd name="T49" fmla="*/ 168 h 544"/>
              <a:gd name="T50" fmla="*/ 247 w 957"/>
              <a:gd name="T51" fmla="*/ 192 h 544"/>
              <a:gd name="T52" fmla="*/ 223 w 957"/>
              <a:gd name="T53" fmla="*/ 208 h 544"/>
              <a:gd name="T54" fmla="*/ 135 w 957"/>
              <a:gd name="T55" fmla="*/ 296 h 544"/>
              <a:gd name="T56" fmla="*/ 103 w 957"/>
              <a:gd name="T57" fmla="*/ 368 h 544"/>
              <a:gd name="T58" fmla="*/ 79 w 957"/>
              <a:gd name="T59" fmla="*/ 544 h 544"/>
              <a:gd name="T60" fmla="*/ 23 w 957"/>
              <a:gd name="T61" fmla="*/ 536 h 544"/>
              <a:gd name="T62" fmla="*/ 15 w 957"/>
              <a:gd name="T63" fmla="*/ 512 h 544"/>
              <a:gd name="T64" fmla="*/ 7 w 957"/>
              <a:gd name="T65" fmla="*/ 376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7" h="544">
                <a:moveTo>
                  <a:pt x="7" y="376"/>
                </a:moveTo>
                <a:cubicBezTo>
                  <a:pt x="10" y="357"/>
                  <a:pt x="3" y="335"/>
                  <a:pt x="15" y="320"/>
                </a:cubicBezTo>
                <a:cubicBezTo>
                  <a:pt x="25" y="307"/>
                  <a:pt x="49" y="313"/>
                  <a:pt x="63" y="304"/>
                </a:cubicBezTo>
                <a:cubicBezTo>
                  <a:pt x="71" y="299"/>
                  <a:pt x="79" y="293"/>
                  <a:pt x="87" y="288"/>
                </a:cubicBezTo>
                <a:cubicBezTo>
                  <a:pt x="92" y="262"/>
                  <a:pt x="98" y="213"/>
                  <a:pt x="119" y="192"/>
                </a:cubicBezTo>
                <a:cubicBezTo>
                  <a:pt x="133" y="178"/>
                  <a:pt x="167" y="160"/>
                  <a:pt x="167" y="160"/>
                </a:cubicBezTo>
                <a:cubicBezTo>
                  <a:pt x="208" y="99"/>
                  <a:pt x="152" y="174"/>
                  <a:pt x="215" y="120"/>
                </a:cubicBezTo>
                <a:cubicBezTo>
                  <a:pt x="238" y="100"/>
                  <a:pt x="246" y="56"/>
                  <a:pt x="279" y="48"/>
                </a:cubicBezTo>
                <a:cubicBezTo>
                  <a:pt x="302" y="42"/>
                  <a:pt x="327" y="43"/>
                  <a:pt x="351" y="40"/>
                </a:cubicBezTo>
                <a:cubicBezTo>
                  <a:pt x="375" y="32"/>
                  <a:pt x="399" y="24"/>
                  <a:pt x="423" y="16"/>
                </a:cubicBezTo>
                <a:cubicBezTo>
                  <a:pt x="439" y="11"/>
                  <a:pt x="471" y="0"/>
                  <a:pt x="471" y="0"/>
                </a:cubicBezTo>
                <a:cubicBezTo>
                  <a:pt x="489" y="1"/>
                  <a:pt x="642" y="9"/>
                  <a:pt x="679" y="16"/>
                </a:cubicBezTo>
                <a:cubicBezTo>
                  <a:pt x="696" y="19"/>
                  <a:pt x="727" y="32"/>
                  <a:pt x="727" y="32"/>
                </a:cubicBezTo>
                <a:cubicBezTo>
                  <a:pt x="735" y="40"/>
                  <a:pt x="745" y="47"/>
                  <a:pt x="751" y="56"/>
                </a:cubicBezTo>
                <a:cubicBezTo>
                  <a:pt x="756" y="63"/>
                  <a:pt x="754" y="73"/>
                  <a:pt x="759" y="80"/>
                </a:cubicBezTo>
                <a:cubicBezTo>
                  <a:pt x="779" y="105"/>
                  <a:pt x="839" y="106"/>
                  <a:pt x="871" y="128"/>
                </a:cubicBezTo>
                <a:cubicBezTo>
                  <a:pt x="877" y="180"/>
                  <a:pt x="868" y="219"/>
                  <a:pt x="911" y="248"/>
                </a:cubicBezTo>
                <a:cubicBezTo>
                  <a:pt x="932" y="312"/>
                  <a:pt x="957" y="381"/>
                  <a:pt x="879" y="400"/>
                </a:cubicBezTo>
                <a:cubicBezTo>
                  <a:pt x="844" y="388"/>
                  <a:pt x="846" y="375"/>
                  <a:pt x="831" y="344"/>
                </a:cubicBezTo>
                <a:cubicBezTo>
                  <a:pt x="815" y="312"/>
                  <a:pt x="781" y="276"/>
                  <a:pt x="751" y="256"/>
                </a:cubicBezTo>
                <a:cubicBezTo>
                  <a:pt x="732" y="228"/>
                  <a:pt x="708" y="218"/>
                  <a:pt x="687" y="192"/>
                </a:cubicBezTo>
                <a:cubicBezTo>
                  <a:pt x="681" y="185"/>
                  <a:pt x="678" y="174"/>
                  <a:pt x="671" y="168"/>
                </a:cubicBezTo>
                <a:cubicBezTo>
                  <a:pt x="657" y="155"/>
                  <a:pt x="623" y="136"/>
                  <a:pt x="623" y="136"/>
                </a:cubicBezTo>
                <a:cubicBezTo>
                  <a:pt x="522" y="142"/>
                  <a:pt x="420" y="141"/>
                  <a:pt x="319" y="152"/>
                </a:cubicBezTo>
                <a:cubicBezTo>
                  <a:pt x="302" y="154"/>
                  <a:pt x="271" y="168"/>
                  <a:pt x="271" y="168"/>
                </a:cubicBezTo>
                <a:cubicBezTo>
                  <a:pt x="263" y="176"/>
                  <a:pt x="256" y="185"/>
                  <a:pt x="247" y="192"/>
                </a:cubicBezTo>
                <a:cubicBezTo>
                  <a:pt x="240" y="198"/>
                  <a:pt x="230" y="202"/>
                  <a:pt x="223" y="208"/>
                </a:cubicBezTo>
                <a:cubicBezTo>
                  <a:pt x="192" y="236"/>
                  <a:pt x="169" y="273"/>
                  <a:pt x="135" y="296"/>
                </a:cubicBezTo>
                <a:cubicBezTo>
                  <a:pt x="126" y="322"/>
                  <a:pt x="112" y="342"/>
                  <a:pt x="103" y="368"/>
                </a:cubicBezTo>
                <a:cubicBezTo>
                  <a:pt x="95" y="430"/>
                  <a:pt x="85" y="481"/>
                  <a:pt x="79" y="544"/>
                </a:cubicBezTo>
                <a:cubicBezTo>
                  <a:pt x="60" y="541"/>
                  <a:pt x="40" y="544"/>
                  <a:pt x="23" y="536"/>
                </a:cubicBezTo>
                <a:cubicBezTo>
                  <a:pt x="15" y="532"/>
                  <a:pt x="17" y="520"/>
                  <a:pt x="15" y="512"/>
                </a:cubicBezTo>
                <a:cubicBezTo>
                  <a:pt x="1" y="455"/>
                  <a:pt x="0" y="440"/>
                  <a:pt x="7" y="37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6648" name="AutoShape 24"/>
          <p:cNvSpPr>
            <a:spLocks noChangeArrowheads="1"/>
          </p:cNvSpPr>
          <p:nvPr/>
        </p:nvSpPr>
        <p:spPr bwMode="auto">
          <a:xfrm>
            <a:off x="1219200" y="5486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24400" y="6324600"/>
            <a:ext cx="2575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anose="020B0600070205080204" pitchFamily="50" charset="-128"/>
              </a:rPr>
              <a:t>from </a:t>
            </a:r>
            <a:r>
              <a:rPr lang="en-US" altLang="ja-JP" b="1" dirty="0" smtClean="0">
                <a:ea typeface="ＭＳ Ｐゴシック" panose="020B0600070205080204" pitchFamily="50" charset="-128"/>
              </a:rPr>
              <a:t>Shibata + </a:t>
            </a:r>
            <a:r>
              <a:rPr lang="en-US" altLang="ja-JP" b="1" dirty="0" err="1" smtClean="0">
                <a:ea typeface="ＭＳ Ｐゴシック" panose="020B0600070205080204" pitchFamily="50" charset="-128"/>
              </a:rPr>
              <a:t>Krucker</a:t>
            </a:r>
            <a:endParaRPr lang="en-US" altLang="ja-JP" b="1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7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9" name="グループ化 19"/>
          <p:cNvGrpSpPr>
            <a:grpSpLocks/>
          </p:cNvGrpSpPr>
          <p:nvPr/>
        </p:nvGrpSpPr>
        <p:grpSpPr bwMode="auto">
          <a:xfrm>
            <a:off x="684213" y="1628775"/>
            <a:ext cx="4176712" cy="5229225"/>
            <a:chOff x="5727700" y="3028950"/>
            <a:chExt cx="3073400" cy="3571875"/>
          </a:xfrm>
        </p:grpSpPr>
        <p:pic>
          <p:nvPicPr>
            <p:cNvPr id="4199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3028950"/>
              <a:ext cx="302895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/>
            <p:cNvSpPr/>
            <p:nvPr/>
          </p:nvSpPr>
          <p:spPr>
            <a:xfrm>
              <a:off x="5860869" y="3740289"/>
              <a:ext cx="977740" cy="355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727700" y="5340801"/>
              <a:ext cx="266338" cy="355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994038" y="3429078"/>
              <a:ext cx="1378416" cy="5616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Asai et al. (2004)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39750" y="1268413"/>
            <a:ext cx="8353425" cy="519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E</a:t>
            </a:r>
            <a:r>
              <a:rPr lang="en-US" altLang="ja-JP" sz="2800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rec</a:t>
            </a:r>
            <a:r>
              <a:rPr lang="en-US" altLang="ja-JP" sz="2800" smtClean="0">
                <a:solidFill>
                  <a:srgbClr val="000000"/>
                </a:solidFill>
                <a:latin typeface="Georgia" panose="02040502050405020303" pitchFamily="18" charset="0"/>
              </a:rPr>
              <a:t>=-</a:t>
            </a: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v</a:t>
            </a:r>
            <a:r>
              <a:rPr lang="en-US" altLang="ja-JP" sz="2800" smtClean="0">
                <a:solidFill>
                  <a:srgbClr val="000000"/>
                </a:solidFill>
                <a:latin typeface="Georgia" panose="02040502050405020303" pitchFamily="18" charset="0"/>
              </a:rPr>
              <a:t>×</a:t>
            </a: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B  </a:t>
            </a:r>
            <a:r>
              <a:rPr lang="en-US" altLang="ja-JP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is estimated from observations.</a:t>
            </a:r>
            <a:endParaRPr lang="en-US" altLang="ja-JP" sz="28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5" name="タイトル 1"/>
          <p:cNvSpPr>
            <a:spLocks/>
          </p:cNvSpPr>
          <p:nvPr/>
        </p:nvSpPr>
        <p:spPr bwMode="auto">
          <a:xfrm>
            <a:off x="-144463" y="260350"/>
            <a:ext cx="93249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Relationships between electric field and particle acceleration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716463" y="501332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v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787900" y="2462213"/>
            <a:ext cx="4356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v: </a:t>
            </a:r>
            <a:r>
              <a:rPr lang="en-US" altLang="ja-JP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ribbon expansion</a:t>
            </a:r>
            <a:endParaRPr lang="en-US" altLang="ja-JP" sz="28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i="1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smtClean="0">
                <a:solidFill>
                  <a:srgbClr val="000000"/>
                </a:solidFill>
                <a:latin typeface="Georgia" panose="02040502050405020303" pitchFamily="18" charset="0"/>
              </a:rPr>
              <a:t>B: </a:t>
            </a:r>
            <a:r>
              <a:rPr lang="en-US" altLang="ja-JP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photospheric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magnetic field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292725" y="4818063"/>
            <a:ext cx="3727450" cy="1590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Flare ribbon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(or footpoint HXR source)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rPr>
              <a:t>= frontline of continuous reconnection in the corona</a:t>
            </a:r>
          </a:p>
        </p:txBody>
      </p:sp>
    </p:spTree>
    <p:extLst>
      <p:ext uri="{BB962C8B-B14F-4D97-AF65-F5344CB8AC3E}">
        <p14:creationId xmlns:p14="http://schemas.microsoft.com/office/powerpoint/2010/main" val="4038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1090</Words>
  <Application>Microsoft Office PowerPoint</Application>
  <PresentationFormat>画面に合わせる (4:3)</PresentationFormat>
  <Paragraphs>435</Paragraphs>
  <Slides>34</Slides>
  <Notes>16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9" baseType="lpstr">
      <vt:lpstr>ＭＳ Ｐゴシック</vt:lpstr>
      <vt:lpstr>ＭＳ Ｐ明朝</vt:lpstr>
      <vt:lpstr>SymbolProp BT</vt:lpstr>
      <vt:lpstr>Arial</vt:lpstr>
      <vt:lpstr>Calibri</vt:lpstr>
      <vt:lpstr>Georgia</vt:lpstr>
      <vt:lpstr>Times New Roman</vt:lpstr>
      <vt:lpstr>Wingdings</vt:lpstr>
      <vt:lpstr>Office テーマ</vt:lpstr>
      <vt:lpstr>標準デザイン</vt:lpstr>
      <vt:lpstr>2_標準デザイン</vt:lpstr>
      <vt:lpstr>1_標準デザイン</vt:lpstr>
      <vt:lpstr>3_標準デザイン</vt:lpstr>
      <vt:lpstr>4_標準デザイン</vt:lpstr>
      <vt:lpstr>Artwork</vt:lpstr>
      <vt:lpstr>PowerPoint プレゼンテーション</vt:lpstr>
      <vt:lpstr>Characteristics</vt:lpstr>
      <vt:lpstr>PowerPoint プレゼンテーション</vt:lpstr>
      <vt:lpstr>“Standard flare model”</vt:lpstr>
      <vt:lpstr>“Standard flare model”</vt:lpstr>
      <vt:lpstr>“Standard flare model”</vt:lpstr>
      <vt:lpstr>“Standard flare model”</vt:lpstr>
      <vt:lpstr>“Standard flare model”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Instrument overview</vt:lpstr>
      <vt:lpstr>Instrument overview</vt:lpstr>
      <vt:lpstr>Instrument overview</vt:lpstr>
      <vt:lpstr>RHESSI imaging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SPECTROSCOPY</vt:lpstr>
      <vt:lpstr>X-ray imaging</vt:lpstr>
      <vt:lpstr>flare near solar disk center (view from above)</vt:lpstr>
      <vt:lpstr>Very compact flare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増田智</dc:creator>
  <cp:lastModifiedBy>増田智</cp:lastModifiedBy>
  <cp:revision>28</cp:revision>
  <dcterms:created xsi:type="dcterms:W3CDTF">2014-07-14T05:12:34Z</dcterms:created>
  <dcterms:modified xsi:type="dcterms:W3CDTF">2014-09-30T06:36:08Z</dcterms:modified>
</cp:coreProperties>
</file>