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1" r:id="rId3"/>
    <p:sldId id="301" r:id="rId4"/>
    <p:sldId id="268" r:id="rId5"/>
    <p:sldId id="298" r:id="rId6"/>
    <p:sldId id="287" r:id="rId7"/>
    <p:sldId id="309" r:id="rId8"/>
    <p:sldId id="312" r:id="rId9"/>
    <p:sldId id="318" r:id="rId10"/>
    <p:sldId id="313" r:id="rId11"/>
    <p:sldId id="321" r:id="rId12"/>
    <p:sldId id="316" r:id="rId13"/>
    <p:sldId id="314" r:id="rId14"/>
    <p:sldId id="322" r:id="rId15"/>
    <p:sldId id="315" r:id="rId16"/>
    <p:sldId id="323" r:id="rId17"/>
    <p:sldId id="319" r:id="rId18"/>
    <p:sldId id="324" r:id="rId19"/>
    <p:sldId id="317" r:id="rId20"/>
    <p:sldId id="320"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65" autoAdjust="0"/>
  </p:normalViewPr>
  <p:slideViewPr>
    <p:cSldViewPr>
      <p:cViewPr varScale="1">
        <p:scale>
          <a:sx n="78" d="100"/>
          <a:sy n="78" d="100"/>
        </p:scale>
        <p:origin x="-221"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271F8-DA48-47B9-BDF5-D35743DCBD2A}" type="datetimeFigureOut">
              <a:rPr kumimoji="1" lang="ja-JP" altLang="en-US" smtClean="0"/>
              <a:t>2014/9/29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5A1BC-4389-4B20-96FD-4AFBD3ED4FC4}" type="slidenum">
              <a:rPr kumimoji="1" lang="ja-JP" altLang="en-US" smtClean="0"/>
              <a:t>‹#›</a:t>
            </a:fld>
            <a:endParaRPr kumimoji="1" lang="ja-JP" altLang="en-US"/>
          </a:p>
        </p:txBody>
      </p:sp>
    </p:spTree>
    <p:extLst>
      <p:ext uri="{BB962C8B-B14F-4D97-AF65-F5344CB8AC3E}">
        <p14:creationId xmlns:p14="http://schemas.microsoft.com/office/powerpoint/2010/main" val="28149342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9</a:t>
            </a:r>
            <a:r>
              <a:rPr kumimoji="1" lang="ja-JP" altLang="en-US" dirty="0" smtClean="0"/>
              <a:t>分</a:t>
            </a:r>
            <a:r>
              <a:rPr kumimoji="1" lang="en-US" altLang="ja-JP" dirty="0" smtClean="0"/>
              <a:t>(</a:t>
            </a:r>
            <a:r>
              <a:rPr kumimoji="1" lang="ja-JP" altLang="en-US" dirty="0" smtClean="0"/>
              <a:t>＋</a:t>
            </a:r>
            <a:r>
              <a:rPr kumimoji="1" lang="en-US" altLang="ja-JP" dirty="0" smtClean="0"/>
              <a:t>3</a:t>
            </a:r>
            <a:r>
              <a:rPr kumimoji="1" lang="ja-JP" altLang="en-US" dirty="0" smtClean="0"/>
              <a:t>分</a:t>
            </a:r>
            <a:r>
              <a:rPr kumimoji="1" lang="en-US" altLang="ja-JP" dirty="0" smtClean="0"/>
              <a:t>)</a:t>
            </a:r>
            <a:r>
              <a:rPr kumimoji="1" lang="ja-JP" altLang="en-US" dirty="0" smtClean="0"/>
              <a:t>講演</a:t>
            </a:r>
            <a:endParaRPr kumimoji="1" lang="ja-JP" altLang="en-US" dirty="0"/>
          </a:p>
        </p:txBody>
      </p:sp>
      <p:sp>
        <p:nvSpPr>
          <p:cNvPr id="4" name="スライド番号プレースホルダー 3"/>
          <p:cNvSpPr>
            <a:spLocks noGrp="1"/>
          </p:cNvSpPr>
          <p:nvPr>
            <p:ph type="sldNum" sz="quarter" idx="10"/>
          </p:nvPr>
        </p:nvSpPr>
        <p:spPr/>
        <p:txBody>
          <a:bodyPr/>
          <a:lstStyle/>
          <a:p>
            <a:fld id="{D725A1BC-4389-4B20-96FD-4AFBD3ED4FC4}" type="slidenum">
              <a:rPr kumimoji="1" lang="ja-JP" altLang="en-US" smtClean="0"/>
              <a:t>1</a:t>
            </a:fld>
            <a:endParaRPr kumimoji="1" lang="ja-JP" altLang="en-US"/>
          </a:p>
        </p:txBody>
      </p:sp>
    </p:spTree>
    <p:extLst>
      <p:ext uri="{BB962C8B-B14F-4D97-AF65-F5344CB8AC3E}">
        <p14:creationId xmlns:p14="http://schemas.microsoft.com/office/powerpoint/2010/main" val="220745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理論よりもミリ波の輝度温度が低い</a:t>
            </a:r>
            <a:endParaRPr lang="en-US" altLang="ja-JP" dirty="0" smtClean="0"/>
          </a:p>
          <a:p>
            <a:r>
              <a:rPr lang="ja-JP" altLang="en-US" dirty="0" smtClean="0"/>
              <a:t>ミリ波</a:t>
            </a:r>
            <a:r>
              <a:rPr kumimoji="1" lang="ja-JP" altLang="en-US" dirty="0" smtClean="0"/>
              <a:t>＝遷移層の高さ</a:t>
            </a:r>
            <a:endParaRPr kumimoji="1" lang="en-US" altLang="ja-JP" dirty="0" smtClean="0"/>
          </a:p>
          <a:p>
            <a:r>
              <a:rPr lang="ja-JP" altLang="en-US" dirty="0" smtClean="0"/>
              <a:t>サブミリ波＝温度最低層の高さ</a:t>
            </a:r>
            <a:endParaRPr lang="en-US" altLang="ja-JP" dirty="0" smtClean="0"/>
          </a:p>
          <a:p>
            <a:r>
              <a:rPr kumimoji="1" lang="ja-JP" altLang="en-US" dirty="0" smtClean="0"/>
              <a:t>がそれぞれ影響</a:t>
            </a:r>
            <a:endParaRPr kumimoji="1" lang="en-US" altLang="ja-JP" dirty="0" smtClean="0"/>
          </a:p>
          <a:p>
            <a:r>
              <a:rPr lang="ja-JP" altLang="en-US" dirty="0" smtClean="0"/>
              <a:t>理論＝黒点上空で明るい＝ミリ波が光学的に厚くなるところでは温度高い</a:t>
            </a:r>
            <a:endParaRPr lang="en-US" altLang="ja-JP" dirty="0" smtClean="0"/>
          </a:p>
          <a:p>
            <a:r>
              <a:rPr kumimoji="1" lang="ja-JP" altLang="en-US" dirty="0" smtClean="0"/>
              <a:t>観測＝温度低い＝密度一定なら低いところが見えている。温度一定なら冷たいところを見ている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D725A1BC-4389-4B20-96FD-4AFBD3ED4FC4}" type="slidenum">
              <a:rPr kumimoji="1" lang="ja-JP" altLang="en-US" smtClean="0"/>
              <a:t>7</a:t>
            </a:fld>
            <a:endParaRPr kumimoji="1" lang="ja-JP" altLang="en-US"/>
          </a:p>
        </p:txBody>
      </p:sp>
    </p:spTree>
    <p:extLst>
      <p:ext uri="{BB962C8B-B14F-4D97-AF65-F5344CB8AC3E}">
        <p14:creationId xmlns:p14="http://schemas.microsoft.com/office/powerpoint/2010/main" val="289782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C1171E6-3A64-4267-A1E7-7B87E333D972}" type="datetime1">
              <a:rPr kumimoji="1" lang="ja-JP" altLang="en-US" smtClean="0"/>
              <a:t>2014/9/29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chemeClr val="tx1"/>
                </a:solidFill>
              </a:defRPr>
            </a:lvl1pPr>
          </a:lstStyle>
          <a:p>
            <a:fld id="{9D4781D6-A613-49D9-B969-A880719F99EC}" type="slidenum">
              <a:rPr lang="ja-JP" altLang="en-US" smtClean="0"/>
              <a:pPr/>
              <a:t>‹#›</a:t>
            </a:fld>
            <a:endParaRPr lang="ja-JP" altLang="en-US"/>
          </a:p>
        </p:txBody>
      </p:sp>
    </p:spTree>
    <p:extLst>
      <p:ext uri="{BB962C8B-B14F-4D97-AF65-F5344CB8AC3E}">
        <p14:creationId xmlns:p14="http://schemas.microsoft.com/office/powerpoint/2010/main" val="6005927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BB8651-CC6F-47B1-B133-108AEE5980EB}" type="datetime1">
              <a:rPr kumimoji="1" lang="ja-JP" altLang="en-US" smtClean="0"/>
              <a:t>2014/9/29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281090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7376DE-8335-49A8-8945-91B000C73731}" type="datetime1">
              <a:rPr kumimoji="1" lang="ja-JP" altLang="en-US" smtClean="0"/>
              <a:t>2014/9/29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39045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lvl2pPr marL="742950" indent="-285750">
              <a:buSzPct val="80000"/>
              <a:buFont typeface="Wingdings" panose="05000000000000000000" pitchFamily="2" charset="2"/>
              <a:buChar char="Ø"/>
              <a:defRPr/>
            </a:lvl2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7703BEB4-8C79-43DF-8123-473CF0316F53}" type="datetime1">
              <a:rPr kumimoji="1" lang="ja-JP" altLang="en-US" smtClean="0"/>
              <a:t>2014/9/29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chemeClr val="tx1"/>
                </a:solidFill>
              </a:defRPr>
            </a:lvl1pPr>
          </a:lstStyle>
          <a:p>
            <a:fld id="{9D4781D6-A613-49D9-B969-A880719F99EC}" type="slidenum">
              <a:rPr lang="ja-JP" altLang="en-US" smtClean="0"/>
              <a:pPr/>
              <a:t>‹#›</a:t>
            </a:fld>
            <a:endParaRPr lang="ja-JP" altLang="en-US"/>
          </a:p>
        </p:txBody>
      </p:sp>
    </p:spTree>
    <p:extLst>
      <p:ext uri="{BB962C8B-B14F-4D97-AF65-F5344CB8AC3E}">
        <p14:creationId xmlns:p14="http://schemas.microsoft.com/office/powerpoint/2010/main" val="3176009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074EAF-9FE7-4C35-8C6A-C0B29A83C7DA}" type="datetime1">
              <a:rPr kumimoji="1" lang="ja-JP" altLang="en-US" smtClean="0"/>
              <a:t>2014/9/29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126871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165F82D-A233-488A-9DDD-AA231D7C8745}" type="datetime1">
              <a:rPr kumimoji="1" lang="ja-JP" altLang="en-US" smtClean="0"/>
              <a:t>2014/9/29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7940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9A50A63-1215-4A28-A7FC-A0754088E877}" type="datetime1">
              <a:rPr kumimoji="1" lang="ja-JP" altLang="en-US" smtClean="0"/>
              <a:t>2014/9/29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232389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244B538-D004-41A5-8937-59ADC68B8E11}" type="datetime1">
              <a:rPr kumimoji="1" lang="ja-JP" altLang="en-US" smtClean="0"/>
              <a:t>2014/9/29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133621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23DA69-33B3-40CE-8C6A-8541012CF513}" type="datetime1">
              <a:rPr kumimoji="1" lang="ja-JP" altLang="en-US" smtClean="0"/>
              <a:t>2014/9/29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12738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54745E-2F08-4E21-9624-04B8B8C5914F}" type="datetime1">
              <a:rPr kumimoji="1" lang="ja-JP" altLang="en-US" smtClean="0"/>
              <a:t>2014/9/29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299698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2CAE36A-85C6-42F7-BE25-1A1FDB37B37E}" type="datetime1">
              <a:rPr kumimoji="1" lang="ja-JP" altLang="en-US" smtClean="0"/>
              <a:t>2014/9/29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390568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BA6-4600-483A-AC52-BFF86D6F062D}" type="datetime1">
              <a:rPr kumimoji="1" lang="ja-JP" altLang="en-US" smtClean="0"/>
              <a:t>2014/9/29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81D6-A613-49D9-B969-A880719F99EC}" type="slidenum">
              <a:rPr kumimoji="1" lang="ja-JP" altLang="en-US" smtClean="0"/>
              <a:t>‹#›</a:t>
            </a:fld>
            <a:endParaRPr kumimoji="1" lang="ja-JP" altLang="en-US"/>
          </a:p>
        </p:txBody>
      </p:sp>
    </p:spTree>
    <p:extLst>
      <p:ext uri="{BB962C8B-B14F-4D97-AF65-F5344CB8AC3E}">
        <p14:creationId xmlns:p14="http://schemas.microsoft.com/office/powerpoint/2010/main" val="8742774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09304"/>
            <a:ext cx="4176465" cy="269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ctrTitle"/>
          </p:nvPr>
        </p:nvSpPr>
        <p:spPr>
          <a:xfrm>
            <a:off x="251520" y="476672"/>
            <a:ext cx="8640960" cy="1224136"/>
          </a:xfrm>
        </p:spPr>
        <p:txBody>
          <a:bodyPr>
            <a:noAutofit/>
          </a:bodyPr>
          <a:lstStyle/>
          <a:p>
            <a:r>
              <a:rPr kumimoji="1" lang="en-US" altLang="ja-JP" sz="4800" u="sng" dirty="0" smtClean="0"/>
              <a:t>Group 2</a:t>
            </a:r>
            <a:r>
              <a:rPr lang="ja-JP" altLang="en-US" sz="4800" u="sng" dirty="0"/>
              <a:t>　黒点の彩層大気構造</a:t>
            </a:r>
            <a:endParaRPr kumimoji="1" lang="ja-JP" altLang="en-US" sz="4800" u="sng" dirty="0"/>
          </a:p>
        </p:txBody>
      </p:sp>
      <p:sp>
        <p:nvSpPr>
          <p:cNvPr id="3" name="サブタイトル 2"/>
          <p:cNvSpPr>
            <a:spLocks noGrp="1"/>
          </p:cNvSpPr>
          <p:nvPr>
            <p:ph type="subTitle" idx="1"/>
          </p:nvPr>
        </p:nvSpPr>
        <p:spPr>
          <a:xfrm>
            <a:off x="827584" y="5085184"/>
            <a:ext cx="7560840" cy="1752600"/>
          </a:xfrm>
        </p:spPr>
        <p:txBody>
          <a:bodyPr>
            <a:normAutofit/>
          </a:bodyPr>
          <a:lstStyle/>
          <a:p>
            <a:r>
              <a:rPr kumimoji="1" lang="ja-JP" altLang="en-US" dirty="0" smtClean="0"/>
              <a:t>国立天文台　野辺山太陽電波観測所</a:t>
            </a:r>
            <a:endParaRPr kumimoji="1" lang="en-US" altLang="ja-JP" dirty="0" smtClean="0"/>
          </a:p>
          <a:p>
            <a:r>
              <a:rPr lang="ja-JP" altLang="en-US" sz="4800" dirty="0"/>
              <a:t>岩井</a:t>
            </a:r>
            <a:r>
              <a:rPr lang="ja-JP" altLang="en-US" sz="4800" dirty="0" smtClean="0"/>
              <a:t>一正</a:t>
            </a:r>
            <a:endParaRPr kumimoji="1" lang="ja-JP" altLang="en-US"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a:t>
            </a:fld>
            <a:endParaRPr lang="ja-JP" altLang="en-US" dirty="0"/>
          </a:p>
        </p:txBody>
      </p:sp>
      <p:sp>
        <p:nvSpPr>
          <p:cNvPr id="7" name="テキスト ボックス 6"/>
          <p:cNvSpPr txBox="1"/>
          <p:nvPr/>
        </p:nvSpPr>
        <p:spPr>
          <a:xfrm>
            <a:off x="107504" y="44624"/>
            <a:ext cx="6060955" cy="461665"/>
          </a:xfrm>
          <a:prstGeom prst="rect">
            <a:avLst/>
          </a:prstGeom>
          <a:noFill/>
        </p:spPr>
        <p:txBody>
          <a:bodyPr wrap="none" rtlCol="0">
            <a:spAutoFit/>
          </a:bodyPr>
          <a:lstStyle/>
          <a:p>
            <a:r>
              <a:rPr lang="ja-JP" altLang="en-US" sz="2400" dirty="0"/>
              <a:t>太陽多波長データ解析研究会 </a:t>
            </a:r>
            <a:r>
              <a:rPr lang="en-US" altLang="ja-JP" sz="2400" dirty="0" smtClean="0"/>
              <a:t>NSRO-CDAW14</a:t>
            </a:r>
            <a:endParaRPr kumimoji="1" lang="ja-JP" altLang="en-US" sz="2400" dirty="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6128" y="2204864"/>
            <a:ext cx="3702065" cy="210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31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a:bodyPr>
          <a:lstStyle/>
          <a:p>
            <a:r>
              <a:rPr lang="ja-JP" altLang="en-US" u="sng" dirty="0" smtClean="0"/>
              <a:t>解析１　像合成</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10</a:t>
            </a:fld>
            <a:endParaRPr lang="ja-JP" altLang="en-US"/>
          </a:p>
        </p:txBody>
      </p:sp>
      <p:sp>
        <p:nvSpPr>
          <p:cNvPr id="7" name="正方形/長方形 6"/>
          <p:cNvSpPr/>
          <p:nvPr/>
        </p:nvSpPr>
        <p:spPr>
          <a:xfrm>
            <a:off x="737203" y="1010531"/>
            <a:ext cx="7656327" cy="646331"/>
          </a:xfrm>
          <a:prstGeom prst="rect">
            <a:avLst/>
          </a:prstGeom>
        </p:spPr>
        <p:txBody>
          <a:bodyPr wrap="none">
            <a:spAutoFit/>
          </a:bodyPr>
          <a:lstStyle/>
          <a:p>
            <a:r>
              <a:rPr lang="ja-JP" altLang="en-US" sz="3600" dirty="0"/>
              <a:t>標準像合成</a:t>
            </a:r>
            <a:r>
              <a:rPr lang="en-US" altLang="ja-JP" sz="3600" dirty="0"/>
              <a:t>(</a:t>
            </a:r>
            <a:r>
              <a:rPr lang="en-US" altLang="ja-JP" sz="3600" dirty="0" err="1"/>
              <a:t>hanaoka</a:t>
            </a:r>
            <a:r>
              <a:rPr lang="en-US" altLang="ja-JP" sz="3600" dirty="0"/>
              <a:t> for 34GHz)</a:t>
            </a:r>
            <a:r>
              <a:rPr lang="ja-JP" altLang="en-US" sz="3600" dirty="0"/>
              <a:t>を利用</a:t>
            </a:r>
          </a:p>
        </p:txBody>
      </p:sp>
      <p:sp>
        <p:nvSpPr>
          <p:cNvPr id="8" name="テキスト ボックス 7"/>
          <p:cNvSpPr txBox="1"/>
          <p:nvPr/>
        </p:nvSpPr>
        <p:spPr>
          <a:xfrm>
            <a:off x="5310103" y="1772815"/>
            <a:ext cx="3300904" cy="584775"/>
          </a:xfrm>
          <a:prstGeom prst="rect">
            <a:avLst/>
          </a:prstGeom>
          <a:noFill/>
          <a:ln>
            <a:solidFill>
              <a:schemeClr val="tx1"/>
            </a:solidFill>
          </a:ln>
        </p:spPr>
        <p:txBody>
          <a:bodyPr wrap="none" rtlCol="0">
            <a:spAutoFit/>
          </a:bodyPr>
          <a:lstStyle/>
          <a:p>
            <a:r>
              <a:rPr kumimoji="1" lang="ja-JP" altLang="en-US" sz="3200" dirty="0" smtClean="0"/>
              <a:t>像の重なりが</a:t>
            </a:r>
            <a:r>
              <a:rPr lang="ja-JP" altLang="en-US" sz="3200" dirty="0"/>
              <a:t>多い</a:t>
            </a:r>
            <a:endParaRPr kumimoji="1" lang="ja-JP" altLang="en-US" sz="3200" dirty="0"/>
          </a:p>
        </p:txBody>
      </p:sp>
      <p:sp>
        <p:nvSpPr>
          <p:cNvPr id="9" name="テキスト ボックス 8"/>
          <p:cNvSpPr txBox="1"/>
          <p:nvPr/>
        </p:nvSpPr>
        <p:spPr>
          <a:xfrm>
            <a:off x="467544" y="1772816"/>
            <a:ext cx="3671198" cy="584775"/>
          </a:xfrm>
          <a:prstGeom prst="rect">
            <a:avLst/>
          </a:prstGeom>
          <a:noFill/>
          <a:ln>
            <a:solidFill>
              <a:schemeClr val="tx1"/>
            </a:solidFill>
          </a:ln>
        </p:spPr>
        <p:txBody>
          <a:bodyPr wrap="none" rtlCol="0">
            <a:spAutoFit/>
          </a:bodyPr>
          <a:lstStyle/>
          <a:p>
            <a:r>
              <a:rPr kumimoji="1" lang="ja-JP" altLang="en-US" sz="3200" dirty="0" smtClean="0"/>
              <a:t>像の重なりが</a:t>
            </a:r>
            <a:r>
              <a:rPr lang="ja-JP" altLang="en-US" sz="3200" dirty="0"/>
              <a:t>少ない</a:t>
            </a:r>
            <a:endParaRPr kumimoji="1" lang="ja-JP" alt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9599"/>
            <a:ext cx="41814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667" y="2401023"/>
            <a:ext cx="42957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467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解析１　メモ</a:t>
            </a:r>
            <a:endParaRPr kumimoji="1" lang="ja-JP" altLang="en-US" u="sng" dirty="0"/>
          </a:p>
        </p:txBody>
      </p:sp>
      <p:sp>
        <p:nvSpPr>
          <p:cNvPr id="3" name="コンテンツ プレースホルダー 2"/>
          <p:cNvSpPr>
            <a:spLocks noGrp="1"/>
          </p:cNvSpPr>
          <p:nvPr>
            <p:ph idx="1"/>
          </p:nvPr>
        </p:nvSpPr>
        <p:spPr>
          <a:xfrm>
            <a:off x="457200" y="1600200"/>
            <a:ext cx="8229600" cy="4997152"/>
          </a:xfrm>
        </p:spPr>
        <p:txBody>
          <a:bodyPr>
            <a:normAutofit/>
          </a:bodyPr>
          <a:lstStyle/>
          <a:p>
            <a:r>
              <a:rPr kumimoji="1" lang="ja-JP" altLang="en-US" dirty="0" smtClean="0"/>
              <a:t>太陽面の像の重なりはあってもいいが、対象とする黒点領域は重ならないよう注意</a:t>
            </a:r>
            <a:endParaRPr kumimoji="1" lang="en-US" altLang="ja-JP" dirty="0" smtClean="0"/>
          </a:p>
          <a:p>
            <a:r>
              <a:rPr kumimoji="1" lang="en-US" altLang="ja-JP" dirty="0" smtClean="0"/>
              <a:t>34GHz</a:t>
            </a:r>
            <a:r>
              <a:rPr kumimoji="1" lang="ja-JP" altLang="en-US" dirty="0" smtClean="0"/>
              <a:t>の値は標準の像合成ソフトで像合成した後、</a:t>
            </a:r>
            <a:r>
              <a:rPr kumimoji="1" lang="en-US" altLang="ja-JP" dirty="0" smtClean="0"/>
              <a:t>0.9</a:t>
            </a:r>
            <a:r>
              <a:rPr kumimoji="1" lang="ja-JP" altLang="en-US" dirty="0" smtClean="0"/>
              <a:t>倍する。</a:t>
            </a:r>
            <a:r>
              <a:rPr kumimoji="1" lang="en-US" altLang="ja-JP" dirty="0" smtClean="0"/>
              <a:t>(</a:t>
            </a:r>
            <a:r>
              <a:rPr kumimoji="1" lang="ja-JP" altLang="en-US" dirty="0" smtClean="0"/>
              <a:t>標準では静穏領域の温度を</a:t>
            </a:r>
            <a:r>
              <a:rPr kumimoji="1" lang="en-US" altLang="ja-JP" dirty="0" smtClean="0"/>
              <a:t>10000K</a:t>
            </a:r>
            <a:r>
              <a:rPr kumimoji="1" lang="ja-JP" altLang="en-US" dirty="0" smtClean="0"/>
              <a:t>として規格化しているが、実際は</a:t>
            </a:r>
            <a:r>
              <a:rPr kumimoji="1" lang="en-US" altLang="ja-JP" dirty="0" smtClean="0"/>
              <a:t>9000K</a:t>
            </a:r>
            <a:r>
              <a:rPr kumimoji="1" lang="ja-JP" altLang="en-US" dirty="0" smtClean="0"/>
              <a:t>程度だから</a:t>
            </a:r>
            <a:r>
              <a:rPr kumimoji="1" lang="en-US" altLang="ja-JP" dirty="0" smtClean="0"/>
              <a:t>)</a:t>
            </a:r>
          </a:p>
          <a:p>
            <a:r>
              <a:rPr lang="en-US" altLang="ja-JP" dirty="0" smtClean="0"/>
              <a:t>1</a:t>
            </a:r>
            <a:r>
              <a:rPr lang="ja-JP" altLang="en-US" dirty="0" smtClean="0"/>
              <a:t>秒おきに</a:t>
            </a:r>
            <a:r>
              <a:rPr lang="en-US" altLang="ja-JP" dirty="0" smtClean="0"/>
              <a:t>2</a:t>
            </a:r>
            <a:r>
              <a:rPr lang="ja-JP" altLang="en-US" dirty="0" smtClean="0"/>
              <a:t>分間</a:t>
            </a:r>
            <a:r>
              <a:rPr lang="en-US" altLang="ja-JP" dirty="0" smtClean="0"/>
              <a:t>(120</a:t>
            </a:r>
            <a:r>
              <a:rPr lang="ja-JP" altLang="en-US" dirty="0" smtClean="0"/>
              <a:t>枚</a:t>
            </a:r>
            <a:r>
              <a:rPr lang="en-US" altLang="ja-JP" dirty="0" smtClean="0"/>
              <a:t>)</a:t>
            </a:r>
            <a:r>
              <a:rPr lang="ja-JP" altLang="en-US" dirty="0" smtClean="0"/>
              <a:t>像合成して積分する</a:t>
            </a:r>
            <a:endParaRPr kumimoji="1" lang="en-US" altLang="ja-JP" dirty="0" smtClean="0"/>
          </a:p>
          <a:p>
            <a:r>
              <a:rPr kumimoji="1" lang="en-US" altLang="ja-JP" dirty="0" smtClean="0"/>
              <a:t>/scr/s11/CDAW14/G2/pro/</a:t>
            </a:r>
            <a:r>
              <a:rPr lang="en-US" altLang="ja-JP" dirty="0" smtClean="0"/>
              <a:t>make34map.pro</a:t>
            </a:r>
          </a:p>
          <a:p>
            <a:pPr marL="0" indent="0">
              <a:buNone/>
            </a:pPr>
            <a:r>
              <a:rPr lang="en-US" altLang="ja-JP" dirty="0" smtClean="0"/>
              <a:t>   </a:t>
            </a:r>
            <a:r>
              <a:rPr lang="ja-JP" altLang="en-US" dirty="0" smtClean="0"/>
              <a:t>を参考にしてもよい。</a:t>
            </a:r>
            <a:endParaRPr kumimoji="1" lang="ja-JP" altLang="en-US"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11</a:t>
            </a:fld>
            <a:endParaRPr lang="ja-JP" altLang="en-US"/>
          </a:p>
        </p:txBody>
      </p:sp>
    </p:spTree>
    <p:extLst>
      <p:ext uri="{BB962C8B-B14F-4D97-AF65-F5344CB8AC3E}">
        <p14:creationId xmlns:p14="http://schemas.microsoft.com/office/powerpoint/2010/main" val="367394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解析２　</a:t>
            </a:r>
            <a:r>
              <a:rPr kumimoji="1" lang="en-US" altLang="ja-JP" u="sng" dirty="0" smtClean="0"/>
              <a:t>AIA</a:t>
            </a:r>
            <a:r>
              <a:rPr kumimoji="1" lang="ja-JP" altLang="en-US" u="sng" dirty="0" smtClean="0"/>
              <a:t>との比較①</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12</a:t>
            </a:fld>
            <a:endParaRPr lang="ja-JP" altLang="en-US"/>
          </a:p>
        </p:txBody>
      </p:sp>
      <p:sp>
        <p:nvSpPr>
          <p:cNvPr id="5" name="テキスト ボックス 4"/>
          <p:cNvSpPr txBox="1"/>
          <p:nvPr/>
        </p:nvSpPr>
        <p:spPr>
          <a:xfrm>
            <a:off x="5220072" y="1825040"/>
            <a:ext cx="3674343" cy="4524315"/>
          </a:xfrm>
          <a:prstGeom prst="rect">
            <a:avLst/>
          </a:prstGeom>
          <a:noFill/>
        </p:spPr>
        <p:txBody>
          <a:bodyPr wrap="square" rtlCol="0">
            <a:spAutoFit/>
          </a:bodyPr>
          <a:lstStyle/>
          <a:p>
            <a:pPr marL="180975" indent="-180975">
              <a:buFont typeface="Arial" panose="020B0604020202020204" pitchFamily="34" charset="0"/>
              <a:buChar char="•"/>
            </a:pPr>
            <a:r>
              <a:rPr lang="ja-JP" altLang="en-US" sz="3200" dirty="0"/>
              <a:t>黒点</a:t>
            </a:r>
            <a:r>
              <a:rPr lang="ja-JP" altLang="en-US" sz="3200" dirty="0" smtClean="0"/>
              <a:t>暗部を特定</a:t>
            </a:r>
            <a:endParaRPr lang="en-US" altLang="ja-JP" sz="3200" dirty="0" smtClean="0"/>
          </a:p>
          <a:p>
            <a:pPr marL="180975" indent="-180975">
              <a:buFont typeface="Arial" panose="020B0604020202020204" pitchFamily="34" charset="0"/>
              <a:buChar char="•"/>
            </a:pPr>
            <a:r>
              <a:rPr kumimoji="1" lang="ja-JP" altLang="en-US" sz="3200" dirty="0" smtClean="0"/>
              <a:t>リスト</a:t>
            </a:r>
            <a:r>
              <a:rPr lang="ja-JP" altLang="en-US" sz="3200" dirty="0" smtClean="0"/>
              <a:t>から暗部の大きさをメモ</a:t>
            </a:r>
            <a:endParaRPr kumimoji="1" lang="en-US" altLang="ja-JP" sz="3200" dirty="0" smtClean="0"/>
          </a:p>
          <a:p>
            <a:pPr marL="180975" indent="-180975">
              <a:buFont typeface="Arial" panose="020B0604020202020204" pitchFamily="34" charset="0"/>
              <a:buChar char="•"/>
            </a:pPr>
            <a:endParaRPr kumimoji="1" lang="en-US" altLang="ja-JP" sz="3200" dirty="0" smtClean="0"/>
          </a:p>
          <a:p>
            <a:pPr marL="180975" indent="-180975">
              <a:buFont typeface="Arial" panose="020B0604020202020204" pitchFamily="34" charset="0"/>
              <a:buChar char="•"/>
            </a:pPr>
            <a:r>
              <a:rPr kumimoji="1" lang="en-US" altLang="ja-JP" sz="3200" dirty="0" smtClean="0"/>
              <a:t>Map</a:t>
            </a:r>
            <a:r>
              <a:rPr lang="ja-JP" altLang="en-US" sz="3200" dirty="0" smtClean="0"/>
              <a:t>を重ねて</a:t>
            </a:r>
            <a:r>
              <a:rPr kumimoji="1" lang="ja-JP" altLang="en-US" sz="3200" dirty="0" smtClean="0"/>
              <a:t>領域内の</a:t>
            </a:r>
            <a:r>
              <a:rPr kumimoji="1" lang="en-US" altLang="ja-JP" sz="3200" dirty="0" smtClean="0"/>
              <a:t>UV1700</a:t>
            </a:r>
            <a:r>
              <a:rPr kumimoji="1" lang="ja-JP" altLang="en-US" sz="3200" dirty="0" smtClean="0"/>
              <a:t>と電波輝度温度を導出</a:t>
            </a:r>
            <a:endParaRPr kumimoji="1" lang="en-US" altLang="ja-JP" sz="3200" dirty="0" smtClean="0"/>
          </a:p>
          <a:p>
            <a:r>
              <a:rPr lang="en-US" altLang="ja-JP" sz="3200" dirty="0" smtClean="0"/>
              <a:t>(</a:t>
            </a:r>
            <a:r>
              <a:rPr lang="ja-JP" altLang="en-US" sz="3200" dirty="0" smtClean="0"/>
              <a:t>等高線：電波。緑が静穏太陽レベル</a:t>
            </a:r>
            <a:r>
              <a:rPr lang="en-US" altLang="ja-JP" sz="3200" dirty="0" smtClean="0"/>
              <a:t>)</a:t>
            </a:r>
            <a:endParaRPr kumimoji="1" lang="ja-JP" altLang="en-US" sz="3200" dirty="0"/>
          </a:p>
        </p:txBody>
      </p:sp>
      <p:sp>
        <p:nvSpPr>
          <p:cNvPr id="7" name="正方形/長方形 6"/>
          <p:cNvSpPr/>
          <p:nvPr/>
        </p:nvSpPr>
        <p:spPr>
          <a:xfrm>
            <a:off x="683568" y="1340768"/>
            <a:ext cx="3058851" cy="584775"/>
          </a:xfrm>
          <a:prstGeom prst="rect">
            <a:avLst/>
          </a:prstGeom>
        </p:spPr>
        <p:txBody>
          <a:bodyPr wrap="none">
            <a:spAutoFit/>
          </a:bodyPr>
          <a:lstStyle/>
          <a:p>
            <a:r>
              <a:rPr lang="en-US" altLang="ja-JP" sz="3200" dirty="0"/>
              <a:t>UV1700</a:t>
            </a:r>
            <a:r>
              <a:rPr lang="ja-JP" altLang="en-US" sz="3200" dirty="0" smtClean="0"/>
              <a:t>との比較</a:t>
            </a:r>
            <a:endParaRPr lang="ja-JP" altLang="en-US"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925543"/>
            <a:ext cx="4825977" cy="442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836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u="sng" dirty="0" smtClean="0"/>
              <a:t>解析３　</a:t>
            </a:r>
            <a:r>
              <a:rPr kumimoji="1" lang="en-US" altLang="ja-JP" u="sng" dirty="0" smtClean="0"/>
              <a:t>HMI</a:t>
            </a:r>
            <a:r>
              <a:rPr kumimoji="1" lang="ja-JP" altLang="en-US" u="sng" dirty="0" smtClean="0"/>
              <a:t>との比較</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13</a:t>
            </a:fld>
            <a:endParaRPr lang="ja-JP" altLang="en-US"/>
          </a:p>
        </p:txBody>
      </p:sp>
      <p:sp>
        <p:nvSpPr>
          <p:cNvPr id="5" name="テキスト ボックス 4"/>
          <p:cNvSpPr txBox="1"/>
          <p:nvPr/>
        </p:nvSpPr>
        <p:spPr>
          <a:xfrm>
            <a:off x="5220072" y="1447452"/>
            <a:ext cx="3888432" cy="3046988"/>
          </a:xfrm>
          <a:prstGeom prst="rect">
            <a:avLst/>
          </a:prstGeom>
          <a:noFill/>
        </p:spPr>
        <p:txBody>
          <a:bodyPr wrap="square" rtlCol="0">
            <a:spAutoFit/>
          </a:bodyPr>
          <a:lstStyle/>
          <a:p>
            <a:pPr marL="180975" indent="-180975">
              <a:buFont typeface="Arial" panose="020B0604020202020204" pitchFamily="34" charset="0"/>
              <a:buChar char="•"/>
            </a:pPr>
            <a:r>
              <a:rPr kumimoji="1" lang="ja-JP" altLang="en-US" sz="3200" dirty="0" smtClean="0"/>
              <a:t>暗部の平均的な磁場強度を導出</a:t>
            </a:r>
            <a:endParaRPr kumimoji="1" lang="en-US" altLang="ja-JP" sz="3200" dirty="0" smtClean="0"/>
          </a:p>
          <a:p>
            <a:pPr marL="180975" indent="-180975">
              <a:buFont typeface="Arial" panose="020B0604020202020204" pitchFamily="34" charset="0"/>
              <a:buChar char="•"/>
            </a:pPr>
            <a:endParaRPr kumimoji="1" lang="en-US" altLang="ja-JP" sz="3200" dirty="0" smtClean="0"/>
          </a:p>
          <a:p>
            <a:pPr marL="180975" indent="-180975">
              <a:buFont typeface="Arial" panose="020B0604020202020204" pitchFamily="34" charset="0"/>
              <a:buChar char="•"/>
            </a:pPr>
            <a:r>
              <a:rPr kumimoji="1" lang="en-US" altLang="ja-JP" sz="3200" dirty="0" smtClean="0"/>
              <a:t>Map</a:t>
            </a:r>
            <a:r>
              <a:rPr lang="ja-JP" altLang="en-US" sz="3200" dirty="0" smtClean="0"/>
              <a:t>を重ねて</a:t>
            </a:r>
            <a:r>
              <a:rPr kumimoji="1" lang="ja-JP" altLang="en-US" sz="3200" dirty="0" smtClean="0"/>
              <a:t>領域内の磁場強度と電波輝度温度を導出</a:t>
            </a:r>
            <a:endParaRPr kumimoji="1" lang="ja-JP" altLang="en-US" sz="3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96752"/>
            <a:ext cx="503545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061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解析２、３　メモ</a:t>
            </a:r>
            <a:endParaRPr kumimoji="1" lang="ja-JP" altLang="en-US" u="sng" dirty="0"/>
          </a:p>
        </p:txBody>
      </p:sp>
      <p:sp>
        <p:nvSpPr>
          <p:cNvPr id="3" name="コンテンツ プレースホルダー 2"/>
          <p:cNvSpPr>
            <a:spLocks noGrp="1"/>
          </p:cNvSpPr>
          <p:nvPr>
            <p:ph idx="1"/>
          </p:nvPr>
        </p:nvSpPr>
        <p:spPr>
          <a:xfrm>
            <a:off x="457200" y="1600200"/>
            <a:ext cx="8229600" cy="5069160"/>
          </a:xfrm>
        </p:spPr>
        <p:txBody>
          <a:bodyPr>
            <a:normAutofit fontScale="92500" lnSpcReduction="10000"/>
          </a:bodyPr>
          <a:lstStyle/>
          <a:p>
            <a:r>
              <a:rPr kumimoji="1" lang="en-US" altLang="ja-JP" dirty="0" smtClean="0"/>
              <a:t>AIA</a:t>
            </a:r>
            <a:r>
              <a:rPr lang="ja-JP" altLang="en-US" dirty="0" smtClean="0"/>
              <a:t>も</a:t>
            </a:r>
            <a:r>
              <a:rPr lang="en-US" altLang="ja-JP" dirty="0" smtClean="0"/>
              <a:t>HMI</a:t>
            </a:r>
            <a:r>
              <a:rPr lang="ja-JP" altLang="en-US" dirty="0" smtClean="0"/>
              <a:t>も</a:t>
            </a:r>
            <a:r>
              <a:rPr lang="en-US" altLang="ja-JP" dirty="0" smtClean="0"/>
              <a:t>aia_prep.pro</a:t>
            </a:r>
            <a:r>
              <a:rPr lang="ja-JP" altLang="en-US" dirty="0" smtClean="0"/>
              <a:t>を使う。</a:t>
            </a:r>
            <a:endParaRPr lang="en-US" altLang="ja-JP" dirty="0" smtClean="0"/>
          </a:p>
          <a:p>
            <a:r>
              <a:rPr lang="en-US" altLang="ja-JP" dirty="0"/>
              <a:t>/</a:t>
            </a:r>
            <a:r>
              <a:rPr lang="en-US" altLang="ja-JP" dirty="0" smtClean="0"/>
              <a:t>scr/s11/CDAW14/G2/pro/sdo_data.pro</a:t>
            </a:r>
            <a:endParaRPr lang="en-US" altLang="ja-JP" dirty="0"/>
          </a:p>
          <a:p>
            <a:pPr marL="0" indent="0">
              <a:buNone/>
            </a:pPr>
            <a:r>
              <a:rPr lang="en-US" altLang="ja-JP" dirty="0"/>
              <a:t>   </a:t>
            </a:r>
            <a:r>
              <a:rPr lang="ja-JP" altLang="en-US" dirty="0"/>
              <a:t>を参考にしてもよい</a:t>
            </a:r>
            <a:r>
              <a:rPr lang="ja-JP" altLang="en-US" dirty="0" smtClean="0"/>
              <a:t>。</a:t>
            </a:r>
            <a:endParaRPr kumimoji="1" lang="en-US" altLang="ja-JP" dirty="0" smtClean="0"/>
          </a:p>
          <a:p>
            <a:r>
              <a:rPr kumimoji="1" lang="ja-JP" altLang="en-US" dirty="0" smtClean="0"/>
              <a:t>黒点暗部の面積はイベントリストの値を参考にする</a:t>
            </a:r>
            <a:r>
              <a:rPr kumimoji="1" lang="en-US" altLang="ja-JP" dirty="0" smtClean="0"/>
              <a:t>(</a:t>
            </a:r>
            <a:r>
              <a:rPr kumimoji="1" lang="ja-JP" altLang="en-US" dirty="0" smtClean="0"/>
              <a:t>解析で出す必要は無い</a:t>
            </a:r>
            <a:r>
              <a:rPr kumimoji="1" lang="en-US" altLang="ja-JP" dirty="0" smtClean="0"/>
              <a:t>)</a:t>
            </a:r>
          </a:p>
          <a:p>
            <a:r>
              <a:rPr lang="ja-JP" altLang="en-US" dirty="0" smtClean="0"/>
              <a:t>暗部領域の</a:t>
            </a:r>
            <a:r>
              <a:rPr lang="en-US" altLang="ja-JP" dirty="0" smtClean="0"/>
              <a:t>SUBMAP</a:t>
            </a:r>
            <a:r>
              <a:rPr lang="ja-JP" altLang="en-US" dirty="0" smtClean="0"/>
              <a:t>を電波、磁場、</a:t>
            </a:r>
            <a:r>
              <a:rPr lang="en-US" altLang="ja-JP" dirty="0" smtClean="0"/>
              <a:t>UV</a:t>
            </a:r>
            <a:r>
              <a:rPr lang="ja-JP" altLang="en-US" dirty="0" smtClean="0"/>
              <a:t>でそれぞれ作り、領域内の平均電波輝度、磁場強度、</a:t>
            </a:r>
            <a:r>
              <a:rPr lang="en-US" altLang="ja-JP" dirty="0" smtClean="0"/>
              <a:t>UV</a:t>
            </a:r>
            <a:r>
              <a:rPr lang="ja-JP" altLang="en-US" dirty="0" smtClean="0"/>
              <a:t>輝度を導出する</a:t>
            </a:r>
            <a:endParaRPr lang="en-US" altLang="ja-JP" dirty="0" smtClean="0"/>
          </a:p>
          <a:p>
            <a:r>
              <a:rPr lang="en-US" altLang="ja-JP" dirty="0"/>
              <a:t>/</a:t>
            </a:r>
            <a:r>
              <a:rPr lang="en-US" altLang="ja-JP" dirty="0" smtClean="0"/>
              <a:t>scr/s11/CDAW14/G2/pro/makeSubmap.pro</a:t>
            </a:r>
            <a:endParaRPr lang="en-US" altLang="ja-JP" dirty="0"/>
          </a:p>
          <a:p>
            <a:pPr marL="0" indent="0">
              <a:buNone/>
            </a:pPr>
            <a:r>
              <a:rPr lang="en-US" altLang="ja-JP" dirty="0"/>
              <a:t>   </a:t>
            </a:r>
            <a:r>
              <a:rPr lang="ja-JP" altLang="en-US" dirty="0"/>
              <a:t>を参考にしてもよい。</a:t>
            </a:r>
          </a:p>
          <a:p>
            <a:endParaRPr kumimoji="1" lang="ja-JP" altLang="en-US"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14</a:t>
            </a:fld>
            <a:endParaRPr lang="ja-JP" altLang="en-US"/>
          </a:p>
        </p:txBody>
      </p:sp>
    </p:spTree>
    <p:extLst>
      <p:ext uri="{BB962C8B-B14F-4D97-AF65-F5344CB8AC3E}">
        <p14:creationId xmlns:p14="http://schemas.microsoft.com/office/powerpoint/2010/main" val="2637786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u="sng" dirty="0" smtClean="0"/>
              <a:t>解析</a:t>
            </a:r>
            <a:r>
              <a:rPr lang="ja-JP" altLang="en-US" u="sng" dirty="0"/>
              <a:t>４</a:t>
            </a:r>
            <a:r>
              <a:rPr kumimoji="1" lang="ja-JP" altLang="en-US" u="sng" dirty="0" smtClean="0"/>
              <a:t>　</a:t>
            </a:r>
            <a:r>
              <a:rPr kumimoji="1" lang="en-US" altLang="ja-JP" u="sng" dirty="0" smtClean="0"/>
              <a:t>17GHz</a:t>
            </a:r>
            <a:r>
              <a:rPr kumimoji="1" lang="ja-JP" altLang="en-US" u="sng" dirty="0" smtClean="0"/>
              <a:t>像合成</a:t>
            </a:r>
            <a:r>
              <a:rPr lang="en-US" altLang="ja-JP" u="sng" dirty="0" smtClean="0"/>
              <a:t>(</a:t>
            </a:r>
            <a:r>
              <a:rPr lang="ja-JP" altLang="en-US" u="sng" dirty="0"/>
              <a:t>偏波</a:t>
            </a:r>
            <a:r>
              <a:rPr lang="en-US" altLang="ja-JP" u="sng" dirty="0" smtClean="0"/>
              <a:t>) </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15</a:t>
            </a:fld>
            <a:endParaRPr lang="ja-JP" altLang="en-US"/>
          </a:p>
        </p:txBody>
      </p:sp>
      <p:sp>
        <p:nvSpPr>
          <p:cNvPr id="6" name="正方形/長方形 5"/>
          <p:cNvSpPr/>
          <p:nvPr/>
        </p:nvSpPr>
        <p:spPr>
          <a:xfrm>
            <a:off x="251520" y="1124743"/>
            <a:ext cx="8748464" cy="2062103"/>
          </a:xfrm>
          <a:prstGeom prst="rect">
            <a:avLst/>
          </a:prstGeom>
        </p:spPr>
        <p:txBody>
          <a:bodyPr wrap="square">
            <a:spAutoFit/>
          </a:bodyPr>
          <a:lstStyle/>
          <a:p>
            <a:pPr marL="285750" indent="-285750">
              <a:buFont typeface="Arial" panose="020B0604020202020204" pitchFamily="34" charset="0"/>
              <a:buChar char="•"/>
            </a:pPr>
            <a:r>
              <a:rPr lang="ja-JP" altLang="en-US" sz="3200" dirty="0"/>
              <a:t>通常の</a:t>
            </a:r>
            <a:r>
              <a:rPr lang="en-US" altLang="ja-JP" sz="3200" dirty="0"/>
              <a:t>17G</a:t>
            </a:r>
            <a:r>
              <a:rPr lang="ja-JP" altLang="en-US" sz="3200" dirty="0"/>
              <a:t>データ：大きな黒点では磁気共鳴放射の影響を受ける</a:t>
            </a:r>
            <a:endParaRPr lang="en-US" altLang="ja-JP" sz="3200" dirty="0"/>
          </a:p>
          <a:p>
            <a:pPr marL="285750" indent="-285750">
              <a:buFont typeface="Arial" panose="020B0604020202020204" pitchFamily="34" charset="0"/>
              <a:buChar char="•"/>
            </a:pPr>
            <a:r>
              <a:rPr lang="ja-JP" altLang="en-US" sz="3200" dirty="0"/>
              <a:t>磁気共鳴放射：ほぼ</a:t>
            </a:r>
            <a:r>
              <a:rPr lang="en-US" altLang="ja-JP" sz="3200" dirty="0"/>
              <a:t>100</a:t>
            </a:r>
            <a:r>
              <a:rPr lang="ja-JP" altLang="en-US" sz="3200" dirty="0"/>
              <a:t>％円偏波</a:t>
            </a:r>
            <a:endParaRPr lang="en-US" altLang="ja-JP" sz="3200" dirty="0"/>
          </a:p>
          <a:p>
            <a:pPr marL="285750" indent="-285750">
              <a:buFont typeface="Arial" panose="020B0604020202020204" pitchFamily="34" charset="0"/>
              <a:buChar char="•"/>
            </a:pPr>
            <a:r>
              <a:rPr lang="ja-JP" altLang="en-US" sz="3200" dirty="0"/>
              <a:t>円偏波の逆成分は磁気共鳴放射が</a:t>
            </a:r>
            <a:r>
              <a:rPr lang="ja-JP" altLang="en-US" sz="3200" dirty="0" smtClean="0"/>
              <a:t>無い</a:t>
            </a:r>
            <a:endParaRPr lang="en-US" altLang="ja-JP"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186845"/>
            <a:ext cx="7128792" cy="356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6156176" y="4725144"/>
            <a:ext cx="2160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589684" y="4696569"/>
            <a:ext cx="2160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5597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解析４　メモ</a:t>
            </a:r>
            <a:endParaRPr kumimoji="1" lang="ja-JP" altLang="en-US" u="sng" dirty="0"/>
          </a:p>
        </p:txBody>
      </p:sp>
      <p:sp>
        <p:nvSpPr>
          <p:cNvPr id="3" name="コンテンツ プレースホルダー 2"/>
          <p:cNvSpPr>
            <a:spLocks noGrp="1"/>
          </p:cNvSpPr>
          <p:nvPr>
            <p:ph idx="1"/>
          </p:nvPr>
        </p:nvSpPr>
        <p:spPr>
          <a:xfrm>
            <a:off x="457200" y="1600200"/>
            <a:ext cx="8229600" cy="5141168"/>
          </a:xfrm>
        </p:spPr>
        <p:txBody>
          <a:bodyPr>
            <a:normAutofit fontScale="92500" lnSpcReduction="10000"/>
          </a:bodyPr>
          <a:lstStyle/>
          <a:p>
            <a:r>
              <a:rPr kumimoji="1" lang="en-US" altLang="ja-JP" dirty="0" err="1" smtClean="0"/>
              <a:t>norh_trans</a:t>
            </a:r>
            <a:r>
              <a:rPr kumimoji="1" lang="ja-JP" altLang="en-US" dirty="0" smtClean="0"/>
              <a:t>で必要データを入手</a:t>
            </a:r>
            <a:endParaRPr kumimoji="1" lang="en-US" altLang="ja-JP" dirty="0" smtClean="0"/>
          </a:p>
          <a:p>
            <a:r>
              <a:rPr lang="en-US" altLang="ja-JP" u="sng" dirty="0">
                <a:solidFill>
                  <a:srgbClr val="FFFF00"/>
                </a:solidFill>
              </a:rPr>
              <a:t>SSWIDL</a:t>
            </a:r>
            <a:r>
              <a:rPr lang="ja-JP" altLang="en-US" u="sng" dirty="0" smtClean="0">
                <a:solidFill>
                  <a:srgbClr val="FFFF00"/>
                </a:solidFill>
              </a:rPr>
              <a:t>を抜ける</a:t>
            </a:r>
            <a:endParaRPr kumimoji="1" lang="en-US" altLang="ja-JP" u="sng" dirty="0" smtClean="0">
              <a:solidFill>
                <a:srgbClr val="FFFF00"/>
              </a:solidFill>
            </a:endParaRPr>
          </a:p>
          <a:p>
            <a:r>
              <a:rPr kumimoji="1" lang="en-US" altLang="ja-JP" dirty="0" smtClean="0"/>
              <a:t>/</a:t>
            </a:r>
            <a:r>
              <a:rPr kumimoji="1" lang="en-US" altLang="ja-JP" dirty="0" err="1" smtClean="0"/>
              <a:t>scr</a:t>
            </a:r>
            <a:r>
              <a:rPr kumimoji="1" lang="en-US" altLang="ja-JP" dirty="0" smtClean="0"/>
              <a:t>/s11/</a:t>
            </a:r>
            <a:r>
              <a:rPr lang="en-US" altLang="ja-JP" dirty="0" smtClean="0"/>
              <a:t>CDAW14</a:t>
            </a:r>
            <a:r>
              <a:rPr kumimoji="1" lang="en-US" altLang="ja-JP" dirty="0" smtClean="0"/>
              <a:t>/G2/RL/*</a:t>
            </a:r>
            <a:r>
              <a:rPr kumimoji="1" lang="ja-JP" altLang="en-US" dirty="0" smtClean="0"/>
              <a:t>を全てコピー</a:t>
            </a:r>
            <a:endParaRPr kumimoji="1" lang="en-US" altLang="ja-JP" dirty="0" smtClean="0"/>
          </a:p>
          <a:p>
            <a:r>
              <a:rPr lang="en-US" altLang="ja-JP" dirty="0"/>
              <a:t>i</a:t>
            </a:r>
            <a:r>
              <a:rPr kumimoji="1" lang="en-US" altLang="ja-JP" dirty="0" smtClean="0"/>
              <a:t>nput</a:t>
            </a:r>
            <a:r>
              <a:rPr kumimoji="1" lang="ja-JP" altLang="en-US" dirty="0" smtClean="0"/>
              <a:t>というファイルをテキストエディタで開く</a:t>
            </a:r>
            <a:endParaRPr kumimoji="1" lang="en-US" altLang="ja-JP" dirty="0" smtClean="0"/>
          </a:p>
          <a:p>
            <a:pPr lvl="1"/>
            <a:r>
              <a:rPr lang="ja-JP" altLang="en-US" dirty="0" smtClean="0"/>
              <a:t>ディレクトリ名、</a:t>
            </a:r>
            <a:r>
              <a:rPr lang="en-US" altLang="ja-JP" dirty="0" smtClean="0"/>
              <a:t>SS</a:t>
            </a:r>
            <a:r>
              <a:rPr lang="ja-JP" altLang="en-US" dirty="0"/>
              <a:t>・</a:t>
            </a:r>
            <a:r>
              <a:rPr lang="en-US" altLang="ja-JP" dirty="0" smtClean="0"/>
              <a:t>SZ</a:t>
            </a:r>
            <a:r>
              <a:rPr lang="ja-JP" altLang="en-US" dirty="0" smtClean="0"/>
              <a:t>ファイル名を書き換え</a:t>
            </a:r>
            <a:endParaRPr lang="en-US" altLang="ja-JP" dirty="0" smtClean="0"/>
          </a:p>
          <a:p>
            <a:pPr lvl="1"/>
            <a:r>
              <a:rPr lang="ja-JP" altLang="en-US" dirty="0" smtClean="0"/>
              <a:t>開始・終了フレーム、間隔を書き換え</a:t>
            </a:r>
            <a:endParaRPr lang="en-US" altLang="ja-JP" dirty="0" smtClean="0"/>
          </a:p>
          <a:p>
            <a:pPr lvl="1"/>
            <a:r>
              <a:rPr lang="ja-JP" altLang="en-US" dirty="0" smtClean="0"/>
              <a:t>詳しくは</a:t>
            </a:r>
            <a:r>
              <a:rPr lang="en-US" altLang="ja-JP" dirty="0" smtClean="0"/>
              <a:t>NoRH</a:t>
            </a:r>
            <a:r>
              <a:rPr lang="ja-JP" altLang="en-US" dirty="0" smtClean="0"/>
              <a:t>のマニュアルを参照</a:t>
            </a:r>
            <a:endParaRPr lang="en-US" altLang="ja-JP" dirty="0"/>
          </a:p>
          <a:p>
            <a:r>
              <a:rPr lang="ja-JP" altLang="en-US" dirty="0" smtClean="0"/>
              <a:t>実行　</a:t>
            </a:r>
            <a:r>
              <a:rPr lang="en-US" altLang="ja-JP" dirty="0" err="1"/>
              <a:t>norh_synth</a:t>
            </a:r>
            <a:r>
              <a:rPr lang="en-US" altLang="ja-JP" dirty="0"/>
              <a:t> -p hanaoka17RL_Linux </a:t>
            </a:r>
            <a:r>
              <a:rPr lang="en-US" altLang="ja-JP" dirty="0" smtClean="0"/>
              <a:t>input</a:t>
            </a:r>
          </a:p>
          <a:p>
            <a:r>
              <a:rPr kumimoji="1" lang="en-US" altLang="ja-JP" dirty="0" err="1" smtClean="0"/>
              <a:t>ifr</a:t>
            </a:r>
            <a:r>
              <a:rPr kumimoji="1" lang="en-US" altLang="ja-JP" dirty="0" smtClean="0"/>
              <a:t>*, </a:t>
            </a:r>
            <a:r>
              <a:rPr kumimoji="1" lang="en-US" altLang="ja-JP" dirty="0" err="1" smtClean="0"/>
              <a:t>ifl</a:t>
            </a:r>
            <a:r>
              <a:rPr kumimoji="1" lang="en-US" altLang="ja-JP" dirty="0" smtClean="0"/>
              <a:t>*</a:t>
            </a:r>
            <a:r>
              <a:rPr kumimoji="1" lang="ja-JP" altLang="en-US" dirty="0" smtClean="0"/>
              <a:t>が</a:t>
            </a:r>
            <a:r>
              <a:rPr kumimoji="1" lang="en-US" altLang="ja-JP" dirty="0" smtClean="0"/>
              <a:t>R</a:t>
            </a:r>
            <a:r>
              <a:rPr kumimoji="1" lang="ja-JP" altLang="en-US" dirty="0" smtClean="0"/>
              <a:t>と</a:t>
            </a:r>
            <a:r>
              <a:rPr kumimoji="1" lang="en-US" altLang="ja-JP" dirty="0" smtClean="0"/>
              <a:t>L</a:t>
            </a:r>
            <a:r>
              <a:rPr kumimoji="1" lang="ja-JP" altLang="en-US" dirty="0" err="1" smtClean="0"/>
              <a:t>の偏</a:t>
            </a:r>
            <a:r>
              <a:rPr kumimoji="1" lang="ja-JP" altLang="en-US" dirty="0" smtClean="0"/>
              <a:t>波成分の</a:t>
            </a:r>
            <a:r>
              <a:rPr lang="en-US" altLang="ja-JP" dirty="0"/>
              <a:t>FITS</a:t>
            </a:r>
            <a:r>
              <a:rPr lang="ja-JP" altLang="en-US" dirty="0" smtClean="0"/>
              <a:t>ファイルとして出力される</a:t>
            </a:r>
            <a:endParaRPr kumimoji="1" lang="ja-JP" altLang="en-US"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16</a:t>
            </a:fld>
            <a:endParaRPr lang="ja-JP" altLang="en-US"/>
          </a:p>
        </p:txBody>
      </p:sp>
    </p:spTree>
    <p:extLst>
      <p:ext uri="{BB962C8B-B14F-4D97-AF65-F5344CB8AC3E}">
        <p14:creationId xmlns:p14="http://schemas.microsoft.com/office/powerpoint/2010/main" val="2342036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706090"/>
          </a:xfrm>
        </p:spPr>
        <p:txBody>
          <a:bodyPr>
            <a:normAutofit/>
          </a:bodyPr>
          <a:lstStyle/>
          <a:p>
            <a:r>
              <a:rPr kumimoji="1" lang="ja-JP" altLang="en-US" sz="3600" u="sng" dirty="0" smtClean="0"/>
              <a:t>解析５</a:t>
            </a:r>
            <a:r>
              <a:rPr lang="en-US" altLang="ja-JP" sz="3600" u="sng" dirty="0"/>
              <a:t> (</a:t>
            </a:r>
            <a:r>
              <a:rPr lang="ja-JP" altLang="en-US" sz="3600" u="sng" dirty="0"/>
              <a:t>余裕が</a:t>
            </a:r>
            <a:r>
              <a:rPr lang="ja-JP" altLang="en-US" sz="3600" u="sng" dirty="0" smtClean="0"/>
              <a:t>あるとき</a:t>
            </a:r>
            <a:r>
              <a:rPr lang="en-US" altLang="ja-JP" sz="3600" u="sng" dirty="0" smtClean="0"/>
              <a:t>) </a:t>
            </a:r>
            <a:r>
              <a:rPr kumimoji="1" lang="ja-JP" altLang="en-US" sz="3600" u="sng" dirty="0" smtClean="0"/>
              <a:t>　</a:t>
            </a:r>
            <a:r>
              <a:rPr kumimoji="1" lang="en-US" altLang="ja-JP" sz="3600" u="sng" dirty="0" smtClean="0"/>
              <a:t>AIA</a:t>
            </a:r>
            <a:r>
              <a:rPr kumimoji="1" lang="ja-JP" altLang="en-US" sz="3600" u="sng" dirty="0" smtClean="0"/>
              <a:t>との比較②</a:t>
            </a:r>
            <a:endParaRPr kumimoji="1" lang="ja-JP" altLang="en-US" sz="3600"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17</a:t>
            </a:fld>
            <a:endParaRPr lang="ja-JP" altLang="en-US"/>
          </a:p>
        </p:txBody>
      </p:sp>
      <p:sp>
        <p:nvSpPr>
          <p:cNvPr id="6" name="正方形/長方形 5"/>
          <p:cNvSpPr/>
          <p:nvPr/>
        </p:nvSpPr>
        <p:spPr>
          <a:xfrm>
            <a:off x="4355976" y="1196752"/>
            <a:ext cx="4572000" cy="5016758"/>
          </a:xfrm>
          <a:prstGeom prst="rect">
            <a:avLst/>
          </a:prstGeom>
        </p:spPr>
        <p:txBody>
          <a:bodyPr>
            <a:spAutoFit/>
          </a:bodyPr>
          <a:lstStyle/>
          <a:p>
            <a:pPr marL="285750" indent="-285750">
              <a:buFont typeface="Arial" panose="020B0604020202020204" pitchFamily="34" charset="0"/>
              <a:buChar char="•"/>
            </a:pPr>
            <a:r>
              <a:rPr lang="en-US" altLang="ja-JP" sz="3200" dirty="0"/>
              <a:t>EM</a:t>
            </a:r>
            <a:r>
              <a:rPr lang="ja-JP" altLang="en-US" sz="3200" dirty="0"/>
              <a:t>との比較</a:t>
            </a:r>
            <a:r>
              <a:rPr lang="en-US" altLang="ja-JP" sz="3200" dirty="0"/>
              <a:t>(</a:t>
            </a:r>
            <a:r>
              <a:rPr lang="ja-JP" altLang="en-US" sz="3200" dirty="0"/>
              <a:t>コロナ成分が邪魔をしていないかの確認</a:t>
            </a:r>
            <a:r>
              <a:rPr lang="en-US" altLang="ja-JP" sz="3200" dirty="0"/>
              <a:t>)</a:t>
            </a:r>
          </a:p>
          <a:p>
            <a:pPr marL="285750" indent="-285750">
              <a:buFont typeface="Arial" panose="020B0604020202020204" pitchFamily="34" charset="0"/>
              <a:buChar char="•"/>
            </a:pPr>
            <a:r>
              <a:rPr lang="ja-JP" altLang="en-US" sz="3200" dirty="0"/>
              <a:t>コロナループ中のプラズマも電波を出すので、純粋に光学的に厚くなる領域の輝度温度が導出できない可能性がある。</a:t>
            </a:r>
            <a:endParaRPr lang="en-US" altLang="ja-JP" sz="3200" dirty="0"/>
          </a:p>
          <a:p>
            <a:pPr marL="285750" indent="-285750">
              <a:buFont typeface="Arial" panose="020B0604020202020204" pitchFamily="34" charset="0"/>
              <a:buChar char="•"/>
            </a:pPr>
            <a:r>
              <a:rPr lang="en-US" altLang="ja-JP" sz="3200" dirty="0"/>
              <a:t>CDAW2013</a:t>
            </a:r>
            <a:r>
              <a:rPr lang="ja-JP" altLang="en-US" sz="3200" dirty="0"/>
              <a:t>の</a:t>
            </a:r>
            <a:r>
              <a:rPr lang="ja-JP" altLang="en-US" sz="3200" dirty="0" smtClean="0"/>
              <a:t>資料参照</a:t>
            </a:r>
            <a:endParaRPr lang="ja-JP" alt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35337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487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346050"/>
          </a:xfrm>
        </p:spPr>
        <p:txBody>
          <a:bodyPr>
            <a:normAutofit fontScale="90000"/>
          </a:bodyPr>
          <a:lstStyle/>
          <a:p>
            <a:r>
              <a:rPr kumimoji="1" lang="ja-JP" altLang="en-US" u="sng" dirty="0" smtClean="0"/>
              <a:t>議論：黒点の像合成はできるのか？</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18</a:t>
            </a:fld>
            <a:endParaRPr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3" y="3861048"/>
            <a:ext cx="5904656" cy="285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3017536" cy="285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131840" y="836712"/>
            <a:ext cx="5899372" cy="954107"/>
          </a:xfrm>
          <a:prstGeom prst="rect">
            <a:avLst/>
          </a:prstGeom>
          <a:noFill/>
        </p:spPr>
        <p:txBody>
          <a:bodyPr wrap="none" rtlCol="0">
            <a:spAutoFit/>
          </a:bodyPr>
          <a:lstStyle/>
          <a:p>
            <a:r>
              <a:rPr kumimoji="1" lang="en-US" altLang="ja-JP" sz="2800" dirty="0" smtClean="0"/>
              <a:t>(</a:t>
            </a:r>
            <a:r>
              <a:rPr kumimoji="1" lang="ja-JP" altLang="en-US" sz="2800" dirty="0" smtClean="0"/>
              <a:t>上</a:t>
            </a:r>
            <a:r>
              <a:rPr kumimoji="1" lang="en-US" altLang="ja-JP" sz="2800" dirty="0" smtClean="0"/>
              <a:t>)34G</a:t>
            </a:r>
            <a:r>
              <a:rPr kumimoji="1" lang="ja-JP" altLang="en-US" sz="2800" dirty="0" smtClean="0"/>
              <a:t>の等高線</a:t>
            </a:r>
            <a:endParaRPr kumimoji="1" lang="en-US" altLang="ja-JP" sz="2800" dirty="0" smtClean="0"/>
          </a:p>
          <a:p>
            <a:r>
              <a:rPr lang="ja-JP" altLang="en-US" sz="2800" dirty="0"/>
              <a:t>黒点周辺</a:t>
            </a:r>
            <a:r>
              <a:rPr lang="ja-JP" altLang="en-US" sz="2800" dirty="0" smtClean="0"/>
              <a:t>はプラージュよりは暗いか？</a:t>
            </a:r>
            <a:endParaRPr kumimoji="1" lang="ja-JP" altLang="en-US" sz="2800" dirty="0"/>
          </a:p>
        </p:txBody>
      </p:sp>
      <p:sp>
        <p:nvSpPr>
          <p:cNvPr id="8" name="テキスト ボックス 7"/>
          <p:cNvSpPr txBox="1"/>
          <p:nvPr/>
        </p:nvSpPr>
        <p:spPr>
          <a:xfrm>
            <a:off x="3131840" y="1826821"/>
            <a:ext cx="5508239" cy="1815882"/>
          </a:xfrm>
          <a:prstGeom prst="rect">
            <a:avLst/>
          </a:prstGeom>
          <a:noFill/>
        </p:spPr>
        <p:txBody>
          <a:bodyPr wrap="none" rtlCol="0">
            <a:spAutoFit/>
          </a:bodyPr>
          <a:lstStyle/>
          <a:p>
            <a:r>
              <a:rPr lang="en-US" altLang="ja-JP" sz="2800" dirty="0" smtClean="0"/>
              <a:t>(</a:t>
            </a:r>
            <a:r>
              <a:rPr lang="ja-JP" altLang="en-US" sz="2800" dirty="0" smtClean="0"/>
              <a:t>左下</a:t>
            </a:r>
            <a:r>
              <a:rPr lang="en-US" altLang="ja-JP" sz="2800" dirty="0" smtClean="0"/>
              <a:t>)17R</a:t>
            </a:r>
            <a:r>
              <a:rPr kumimoji="1" lang="ja-JP" altLang="en-US" sz="2800" dirty="0" smtClean="0"/>
              <a:t>の等高線</a:t>
            </a:r>
            <a:endParaRPr kumimoji="1" lang="en-US" altLang="ja-JP" sz="2800" dirty="0" smtClean="0"/>
          </a:p>
          <a:p>
            <a:r>
              <a:rPr lang="ja-JP" altLang="en-US" sz="2800" dirty="0"/>
              <a:t>磁気</a:t>
            </a:r>
            <a:r>
              <a:rPr lang="ja-JP" altLang="en-US" sz="2800" dirty="0" smtClean="0"/>
              <a:t>共鳴領域はクリーンできている</a:t>
            </a:r>
            <a:endParaRPr lang="en-US" altLang="ja-JP" sz="2800" dirty="0" smtClean="0"/>
          </a:p>
          <a:p>
            <a:r>
              <a:rPr kumimoji="1" lang="en-US" altLang="ja-JP" sz="2800" dirty="0" smtClean="0"/>
              <a:t>(</a:t>
            </a:r>
            <a:r>
              <a:rPr kumimoji="1" lang="ja-JP" altLang="en-US" sz="2800" dirty="0" smtClean="0"/>
              <a:t>右下</a:t>
            </a:r>
            <a:r>
              <a:rPr kumimoji="1" lang="en-US" altLang="ja-JP" sz="2800" dirty="0" smtClean="0"/>
              <a:t>)17L</a:t>
            </a:r>
            <a:r>
              <a:rPr kumimoji="1" lang="ja-JP" altLang="en-US" sz="2800" dirty="0" smtClean="0"/>
              <a:t>の等高線</a:t>
            </a:r>
            <a:endParaRPr kumimoji="1" lang="en-US" altLang="ja-JP" sz="2800" dirty="0" smtClean="0"/>
          </a:p>
          <a:p>
            <a:r>
              <a:rPr lang="ja-JP" altLang="en-US" sz="2800" dirty="0"/>
              <a:t>黒点</a:t>
            </a:r>
            <a:r>
              <a:rPr lang="ja-JP" altLang="en-US" sz="2800" dirty="0" smtClean="0"/>
              <a:t>に対応する構造は無い</a:t>
            </a:r>
            <a:endParaRPr kumimoji="1" lang="ja-JP" altLang="en-US" sz="2800" dirty="0"/>
          </a:p>
        </p:txBody>
      </p:sp>
      <p:sp>
        <p:nvSpPr>
          <p:cNvPr id="9" name="テキスト ボックス 8"/>
          <p:cNvSpPr txBox="1"/>
          <p:nvPr/>
        </p:nvSpPr>
        <p:spPr>
          <a:xfrm>
            <a:off x="6101558" y="4378818"/>
            <a:ext cx="2911413" cy="1815882"/>
          </a:xfrm>
          <a:prstGeom prst="rect">
            <a:avLst/>
          </a:prstGeom>
          <a:noFill/>
          <a:ln>
            <a:solidFill>
              <a:schemeClr val="tx1"/>
            </a:solidFill>
          </a:ln>
        </p:spPr>
        <p:txBody>
          <a:bodyPr wrap="square" rtlCol="0">
            <a:spAutoFit/>
          </a:bodyPr>
          <a:lstStyle/>
          <a:p>
            <a:r>
              <a:rPr lang="ja-JP" altLang="en-US" sz="2800" dirty="0" smtClean="0"/>
              <a:t>広がった明るい</a:t>
            </a:r>
            <a:r>
              <a:rPr lang="ja-JP" altLang="en-US" sz="2800" dirty="0" smtClean="0"/>
              <a:t>領域の</a:t>
            </a:r>
            <a:r>
              <a:rPr lang="ja-JP" altLang="en-US" sz="2800" dirty="0" smtClean="0"/>
              <a:t>中にある暗い点を像合成するのは難しい</a:t>
            </a:r>
            <a:endParaRPr kumimoji="1" lang="ja-JP" altLang="en-US" sz="2800" dirty="0"/>
          </a:p>
        </p:txBody>
      </p:sp>
    </p:spTree>
    <p:extLst>
      <p:ext uri="{BB962C8B-B14F-4D97-AF65-F5344CB8AC3E}">
        <p14:creationId xmlns:p14="http://schemas.microsoft.com/office/powerpoint/2010/main" val="365311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u="sng" dirty="0" smtClean="0"/>
              <a:t>統計</a:t>
            </a:r>
            <a:r>
              <a:rPr lang="ja-JP" altLang="en-US" u="sng" dirty="0"/>
              <a:t>解析</a:t>
            </a:r>
            <a:endParaRPr kumimoji="1" lang="ja-JP" altLang="en-US" u="sng" dirty="0"/>
          </a:p>
        </p:txBody>
      </p:sp>
      <p:sp>
        <p:nvSpPr>
          <p:cNvPr id="3" name="コンテンツ プレースホルダー 2"/>
          <p:cNvSpPr>
            <a:spLocks noGrp="1"/>
          </p:cNvSpPr>
          <p:nvPr>
            <p:ph idx="1"/>
          </p:nvPr>
        </p:nvSpPr>
        <p:spPr>
          <a:xfrm>
            <a:off x="467544" y="1124744"/>
            <a:ext cx="8229600" cy="5472608"/>
          </a:xfrm>
        </p:spPr>
        <p:txBody>
          <a:bodyPr>
            <a:normAutofit/>
          </a:bodyPr>
          <a:lstStyle/>
          <a:p>
            <a:pPr marL="0" indent="0">
              <a:buNone/>
            </a:pPr>
            <a:r>
              <a:rPr lang="ja-JP" altLang="en-US" dirty="0" smtClean="0"/>
              <a:t>複数の黒点を解析することで、以下の関係を導出する</a:t>
            </a:r>
            <a:endParaRPr kumimoji="1" lang="en-US" altLang="ja-JP" dirty="0" smtClean="0"/>
          </a:p>
          <a:p>
            <a:r>
              <a:rPr lang="ja-JP" altLang="en-US" dirty="0"/>
              <a:t>暗部の大きさ</a:t>
            </a:r>
            <a:r>
              <a:rPr lang="en-US" altLang="ja-JP" dirty="0"/>
              <a:t>(</a:t>
            </a:r>
            <a:r>
              <a:rPr lang="ja-JP" altLang="en-US" dirty="0"/>
              <a:t>直径・面積</a:t>
            </a:r>
            <a:r>
              <a:rPr lang="en-US" altLang="ja-JP" dirty="0"/>
              <a:t>)</a:t>
            </a:r>
            <a:r>
              <a:rPr lang="ja-JP" altLang="en-US" dirty="0"/>
              <a:t>と輝度温度</a:t>
            </a:r>
            <a:endParaRPr lang="en-US" altLang="ja-JP" dirty="0"/>
          </a:p>
          <a:p>
            <a:pPr lvl="1"/>
            <a:r>
              <a:rPr lang="ja-JP" altLang="en-US" dirty="0"/>
              <a:t>予想：相関</a:t>
            </a:r>
            <a:r>
              <a:rPr lang="ja-JP" altLang="en-US" dirty="0" smtClean="0"/>
              <a:t>あり</a:t>
            </a:r>
            <a:endParaRPr lang="en-US" altLang="ja-JP" dirty="0" smtClean="0"/>
          </a:p>
          <a:p>
            <a:r>
              <a:rPr lang="en-US" altLang="ja-JP" dirty="0" smtClean="0"/>
              <a:t>AIA</a:t>
            </a:r>
            <a:r>
              <a:rPr lang="ja-JP" altLang="en-US" dirty="0"/>
              <a:t>の</a:t>
            </a:r>
            <a:r>
              <a:rPr lang="en-US" altLang="ja-JP" dirty="0"/>
              <a:t>UV1700</a:t>
            </a:r>
            <a:r>
              <a:rPr lang="ja-JP" altLang="en-US" dirty="0"/>
              <a:t>と輝度温度</a:t>
            </a:r>
            <a:endParaRPr lang="en-US" altLang="ja-JP" dirty="0"/>
          </a:p>
          <a:p>
            <a:pPr lvl="1"/>
            <a:r>
              <a:rPr lang="ja-JP" altLang="en-US" dirty="0"/>
              <a:t>予想</a:t>
            </a:r>
            <a:r>
              <a:rPr lang="ja-JP" altLang="en-US" dirty="0" smtClean="0"/>
              <a:t>：相関あり</a:t>
            </a:r>
            <a:endParaRPr kumimoji="1" lang="en-US" altLang="ja-JP" dirty="0" smtClean="0"/>
          </a:p>
          <a:p>
            <a:r>
              <a:rPr lang="ja-JP" altLang="en-US" dirty="0" smtClean="0"/>
              <a:t>磁場強度と輝度温度</a:t>
            </a:r>
            <a:endParaRPr lang="en-US" altLang="ja-JP" dirty="0" smtClean="0"/>
          </a:p>
          <a:p>
            <a:pPr lvl="1"/>
            <a:r>
              <a:rPr kumimoji="1" lang="ja-JP" altLang="en-US" dirty="0" smtClean="0"/>
              <a:t>予想：無いかも、または弱い相関あるかも</a:t>
            </a:r>
            <a:endParaRPr kumimoji="1" lang="en-US" altLang="ja-JP" dirty="0" smtClean="0"/>
          </a:p>
          <a:p>
            <a:r>
              <a:rPr kumimoji="1" lang="ja-JP" altLang="en-US" dirty="0" smtClean="0"/>
              <a:t>「各黒点の」</a:t>
            </a:r>
            <a:r>
              <a:rPr kumimoji="1" lang="en-US" altLang="ja-JP" dirty="0" smtClean="0"/>
              <a:t>17G</a:t>
            </a:r>
            <a:r>
              <a:rPr lang="en-US" altLang="ja-JP" dirty="0" smtClean="0"/>
              <a:t>/</a:t>
            </a:r>
            <a:r>
              <a:rPr kumimoji="1" lang="en-US" altLang="ja-JP" dirty="0" smtClean="0"/>
              <a:t>34G</a:t>
            </a:r>
            <a:r>
              <a:rPr kumimoji="1" lang="ja-JP" altLang="en-US" dirty="0" smtClean="0"/>
              <a:t>の輝度温度スペクトル</a:t>
            </a:r>
            <a:endParaRPr kumimoji="1" lang="en-US" altLang="ja-JP" dirty="0" smtClean="0"/>
          </a:p>
          <a:p>
            <a:pPr lvl="1"/>
            <a:r>
              <a:rPr lang="ja-JP" altLang="en-US" dirty="0" smtClean="0"/>
              <a:t>予想：</a:t>
            </a:r>
            <a:r>
              <a:rPr lang="ja-JP" altLang="en-US" dirty="0"/>
              <a:t>わからない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19</a:t>
            </a:fld>
            <a:endParaRPr lang="ja-JP" altLang="en-US"/>
          </a:p>
        </p:txBody>
      </p:sp>
    </p:spTree>
    <p:extLst>
      <p:ext uri="{BB962C8B-B14F-4D97-AF65-F5344CB8AC3E}">
        <p14:creationId xmlns:p14="http://schemas.microsoft.com/office/powerpoint/2010/main" val="3596105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en-US" altLang="ja-JP" u="sng" dirty="0" smtClean="0"/>
              <a:t>Group </a:t>
            </a:r>
            <a:r>
              <a:rPr kumimoji="1" lang="ja-JP" altLang="en-US" u="sng" dirty="0" smtClean="0"/>
              <a:t>２　概要</a:t>
            </a:r>
            <a:endParaRPr kumimoji="1" lang="ja-JP" altLang="en-US" u="sng" dirty="0"/>
          </a:p>
        </p:txBody>
      </p:sp>
      <p:sp>
        <p:nvSpPr>
          <p:cNvPr id="3" name="コンテンツ プレースホルダー 2"/>
          <p:cNvSpPr>
            <a:spLocks noGrp="1"/>
          </p:cNvSpPr>
          <p:nvPr>
            <p:ph idx="1"/>
          </p:nvPr>
        </p:nvSpPr>
        <p:spPr>
          <a:xfrm>
            <a:off x="457200" y="1124744"/>
            <a:ext cx="8229600" cy="5112568"/>
          </a:xfrm>
        </p:spPr>
        <p:txBody>
          <a:bodyPr>
            <a:normAutofit/>
          </a:bodyPr>
          <a:lstStyle/>
          <a:p>
            <a:r>
              <a:rPr kumimoji="1" lang="ja-JP" altLang="en-US" dirty="0" smtClean="0"/>
              <a:t>目的：　ミリ波の熱制動放射の輝度温度から黒点上空の大気構造を明らかにする</a:t>
            </a:r>
            <a:endParaRPr lang="en-US" altLang="ja-JP" dirty="0" smtClean="0"/>
          </a:p>
          <a:p>
            <a:endParaRPr kumimoji="1" lang="en-US" altLang="ja-JP" dirty="0"/>
          </a:p>
          <a:p>
            <a:r>
              <a:rPr lang="ja-JP" altLang="en-US" dirty="0" smtClean="0"/>
              <a:t>参加者：　岩井、野澤、宮脇、米谷</a:t>
            </a:r>
            <a:endParaRPr lang="en-US" altLang="ja-JP" dirty="0" smtClean="0"/>
          </a:p>
          <a:p>
            <a:endParaRPr kumimoji="1" lang="en-US" altLang="ja-JP" dirty="0"/>
          </a:p>
          <a:p>
            <a:r>
              <a:rPr lang="ja-JP" altLang="en-US" dirty="0" smtClean="0"/>
              <a:t>作業：　電波</a:t>
            </a:r>
            <a:r>
              <a:rPr lang="ja-JP" altLang="en-US" dirty="0"/>
              <a:t>ヘリオグラフ</a:t>
            </a:r>
            <a:r>
              <a:rPr lang="en-US" altLang="ja-JP" dirty="0"/>
              <a:t>(34G)</a:t>
            </a:r>
            <a:r>
              <a:rPr lang="ja-JP" altLang="en-US" dirty="0"/>
              <a:t>のデータから黒点の輝度温度を求め、光球面磁場</a:t>
            </a:r>
            <a:r>
              <a:rPr lang="en-US" altLang="ja-JP" dirty="0"/>
              <a:t>(HMI)</a:t>
            </a:r>
            <a:r>
              <a:rPr lang="ja-JP" altLang="en-US" dirty="0"/>
              <a:t>やコロナ大気</a:t>
            </a:r>
            <a:r>
              <a:rPr lang="en-US" altLang="ja-JP" dirty="0"/>
              <a:t>(AIA)</a:t>
            </a:r>
            <a:r>
              <a:rPr lang="ja-JP" altLang="en-US" dirty="0"/>
              <a:t>の状態と比較する</a:t>
            </a:r>
            <a:endParaRPr kumimoji="1" lang="ja-JP" altLang="en-US"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2</a:t>
            </a:fld>
            <a:endParaRPr lang="ja-JP" altLang="en-US"/>
          </a:p>
        </p:txBody>
      </p:sp>
    </p:spTree>
    <p:extLst>
      <p:ext uri="{BB962C8B-B14F-4D97-AF65-F5344CB8AC3E}">
        <p14:creationId xmlns:p14="http://schemas.microsoft.com/office/powerpoint/2010/main" val="799775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80728"/>
          </a:xfrm>
        </p:spPr>
        <p:txBody>
          <a:bodyPr>
            <a:normAutofit/>
          </a:bodyPr>
          <a:lstStyle/>
          <a:p>
            <a:r>
              <a:rPr kumimoji="1" lang="ja-JP" altLang="en-US" u="sng" dirty="0" smtClean="0"/>
              <a:t>まとめ</a:t>
            </a:r>
            <a:endParaRPr kumimoji="1" lang="ja-JP" altLang="en-US" u="sng" dirty="0"/>
          </a:p>
        </p:txBody>
      </p:sp>
      <p:sp>
        <p:nvSpPr>
          <p:cNvPr id="3" name="コンテンツ プレースホルダー 2"/>
          <p:cNvSpPr>
            <a:spLocks noGrp="1"/>
          </p:cNvSpPr>
          <p:nvPr>
            <p:ph idx="1"/>
          </p:nvPr>
        </p:nvSpPr>
        <p:spPr>
          <a:xfrm>
            <a:off x="457200" y="1052736"/>
            <a:ext cx="8229600" cy="5472608"/>
          </a:xfrm>
        </p:spPr>
        <p:txBody>
          <a:bodyPr>
            <a:normAutofit lnSpcReduction="10000"/>
          </a:bodyPr>
          <a:lstStyle/>
          <a:p>
            <a:pPr marL="0" indent="0">
              <a:buNone/>
            </a:pPr>
            <a:r>
              <a:rPr lang="en-US" altLang="ja-JP" dirty="0" smtClean="0"/>
              <a:t>NORH</a:t>
            </a:r>
            <a:r>
              <a:rPr lang="ja-JP" altLang="en-US" dirty="0" smtClean="0"/>
              <a:t>の</a:t>
            </a:r>
            <a:r>
              <a:rPr lang="en-US" altLang="ja-JP" dirty="0" smtClean="0"/>
              <a:t>34G</a:t>
            </a:r>
            <a:r>
              <a:rPr lang="ja-JP" altLang="en-US" dirty="0" smtClean="0"/>
              <a:t>の輝度温度を導出し、可視光・紫外線等と比較する多波長解析から、黒点大気モデルに制約を与える</a:t>
            </a:r>
            <a:endParaRPr lang="en-US" altLang="ja-JP" dirty="0" smtClean="0"/>
          </a:p>
          <a:p>
            <a:pPr marL="0" indent="0">
              <a:buNone/>
            </a:pPr>
            <a:endParaRPr lang="en-US" altLang="ja-JP" dirty="0" smtClean="0"/>
          </a:p>
          <a:p>
            <a:pPr marL="0" indent="0">
              <a:buNone/>
            </a:pPr>
            <a:r>
              <a:rPr lang="ja-JP" altLang="en-US" dirty="0" smtClean="0"/>
              <a:t>研究会後</a:t>
            </a:r>
            <a:endParaRPr lang="en-US" altLang="ja-JP" dirty="0"/>
          </a:p>
          <a:p>
            <a:r>
              <a:rPr lang="en-US" altLang="ja-JP" dirty="0"/>
              <a:t>(</a:t>
            </a:r>
            <a:r>
              <a:rPr lang="ja-JP" altLang="en-US" dirty="0"/>
              <a:t>希望者</a:t>
            </a:r>
            <a:r>
              <a:rPr lang="en-US" altLang="ja-JP" dirty="0" smtClean="0"/>
              <a:t>)</a:t>
            </a:r>
            <a:r>
              <a:rPr lang="ja-JP" altLang="en-US" dirty="0" smtClean="0"/>
              <a:t>野辺山での追</a:t>
            </a:r>
            <a:r>
              <a:rPr lang="ja-JP" altLang="en-US" dirty="0"/>
              <a:t>解析も</a:t>
            </a:r>
            <a:r>
              <a:rPr lang="ja-JP" altLang="en-US" dirty="0" smtClean="0"/>
              <a:t>可能です。</a:t>
            </a:r>
            <a:endParaRPr lang="en-US" altLang="ja-JP" dirty="0" smtClean="0"/>
          </a:p>
          <a:p>
            <a:pPr lvl="1"/>
            <a:r>
              <a:rPr lang="ja-JP" altLang="en-US" dirty="0" smtClean="0"/>
              <a:t>旅費の支援もできます。</a:t>
            </a:r>
            <a:endParaRPr lang="en-US" altLang="ja-JP" dirty="0" smtClean="0"/>
          </a:p>
          <a:p>
            <a:pPr lvl="1"/>
            <a:r>
              <a:rPr lang="ja-JP" altLang="en-US" dirty="0" smtClean="0"/>
              <a:t>卒論</a:t>
            </a:r>
            <a:r>
              <a:rPr lang="ja-JP" altLang="en-US" dirty="0"/>
              <a:t>・修論に使う場合も最大限協力します。</a:t>
            </a:r>
            <a:endParaRPr lang="en-US" altLang="ja-JP" dirty="0"/>
          </a:p>
          <a:p>
            <a:r>
              <a:rPr lang="en-US" altLang="ja-JP" dirty="0"/>
              <a:t>(</a:t>
            </a:r>
            <a:r>
              <a:rPr lang="ja-JP" altLang="en-US" dirty="0"/>
              <a:t>岩井</a:t>
            </a:r>
            <a:r>
              <a:rPr lang="en-US" altLang="ja-JP" dirty="0"/>
              <a:t>)</a:t>
            </a:r>
            <a:r>
              <a:rPr lang="ja-JP" altLang="en-US" dirty="0"/>
              <a:t>結果を論文にまとめる。</a:t>
            </a:r>
            <a:endParaRPr lang="en-US" altLang="ja-JP" dirty="0"/>
          </a:p>
          <a:p>
            <a:pPr marL="0" indent="0">
              <a:buNone/>
            </a:pPr>
            <a:r>
              <a:rPr lang="ja-JP" altLang="en-US" dirty="0" smtClean="0">
                <a:solidFill>
                  <a:srgbClr val="FFFF00"/>
                </a:solidFill>
              </a:rPr>
              <a:t>　</a:t>
            </a:r>
            <a:r>
              <a:rPr lang="en-US" altLang="ja-JP" u="sng" dirty="0" smtClean="0">
                <a:solidFill>
                  <a:srgbClr val="FFFF00"/>
                </a:solidFill>
              </a:rPr>
              <a:t>2</a:t>
            </a:r>
            <a:r>
              <a:rPr lang="ja-JP" altLang="en-US" u="sng" dirty="0">
                <a:solidFill>
                  <a:srgbClr val="FFFF00"/>
                </a:solidFill>
              </a:rPr>
              <a:t>月のユーザズミーティングまでに投稿</a:t>
            </a:r>
            <a:r>
              <a:rPr lang="ja-JP" altLang="en-US" u="sng" dirty="0" smtClean="0">
                <a:solidFill>
                  <a:srgbClr val="FFFF00"/>
                </a:solidFill>
              </a:rPr>
              <a:t>します</a:t>
            </a:r>
            <a:endParaRPr lang="en-US" altLang="ja-JP" u="sng" dirty="0">
              <a:solidFill>
                <a:srgbClr val="FFFF00"/>
              </a:solidFill>
            </a:endParaRPr>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20</a:t>
            </a:fld>
            <a:endParaRPr lang="ja-JP" altLang="en-US"/>
          </a:p>
        </p:txBody>
      </p:sp>
    </p:spTree>
    <p:extLst>
      <p:ext uri="{BB962C8B-B14F-4D97-AF65-F5344CB8AC3E}">
        <p14:creationId xmlns:p14="http://schemas.microsoft.com/office/powerpoint/2010/main" val="140413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larwww.mtk.nao.ac.jp/mitaka_solar1/data03/wl-fulldisk/image/2014/sr20140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48" y="864998"/>
            <a:ext cx="3428497" cy="342849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13394"/>
            <a:ext cx="8229600" cy="850106"/>
          </a:xfrm>
        </p:spPr>
        <p:txBody>
          <a:bodyPr>
            <a:normAutofit/>
          </a:bodyPr>
          <a:lstStyle/>
          <a:p>
            <a:r>
              <a:rPr kumimoji="1" lang="ja-JP" altLang="en-US" u="sng" dirty="0" smtClean="0"/>
              <a:t>背景</a:t>
            </a:r>
            <a:r>
              <a:rPr kumimoji="1" lang="en-US" altLang="ja-JP" u="sng" dirty="0" smtClean="0"/>
              <a:t>(</a:t>
            </a:r>
            <a:r>
              <a:rPr kumimoji="1" lang="ja-JP" altLang="en-US" u="sng" dirty="0" smtClean="0"/>
              <a:t>黒点上空の大気</a:t>
            </a:r>
            <a:r>
              <a:rPr kumimoji="1" lang="en-US" altLang="ja-JP" u="sng" dirty="0" smtClean="0"/>
              <a:t>)</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3</a:t>
            </a:fld>
            <a:endParaRPr lang="ja-JP" altLang="en-US" dirty="0"/>
          </a:p>
        </p:txBody>
      </p:sp>
      <p:sp>
        <p:nvSpPr>
          <p:cNvPr id="6" name="正方形/長方形 5"/>
          <p:cNvSpPr/>
          <p:nvPr/>
        </p:nvSpPr>
        <p:spPr>
          <a:xfrm>
            <a:off x="207725" y="5982379"/>
            <a:ext cx="8057014" cy="707886"/>
          </a:xfrm>
          <a:prstGeom prst="rect">
            <a:avLst/>
          </a:prstGeom>
        </p:spPr>
        <p:txBody>
          <a:bodyPr wrap="none">
            <a:spAutoFit/>
          </a:bodyPr>
          <a:lstStyle/>
          <a:p>
            <a:r>
              <a:rPr lang="ja-JP" altLang="en-US" sz="4000" u="sng" dirty="0" smtClean="0">
                <a:solidFill>
                  <a:srgbClr val="FFFF00"/>
                </a:solidFill>
              </a:rPr>
              <a:t>黒点上空の明るさを調べる方法は？</a:t>
            </a:r>
            <a:endParaRPr lang="ja-JP" altLang="en-US" sz="4000" u="sng" dirty="0">
              <a:solidFill>
                <a:srgbClr val="FFFF00"/>
              </a:solidFill>
            </a:endParaRPr>
          </a:p>
        </p:txBody>
      </p:sp>
      <p:sp>
        <p:nvSpPr>
          <p:cNvPr id="3" name="テキスト ボックス 2"/>
          <p:cNvSpPr txBox="1"/>
          <p:nvPr/>
        </p:nvSpPr>
        <p:spPr>
          <a:xfrm>
            <a:off x="64719" y="4249374"/>
            <a:ext cx="3852337" cy="1754326"/>
          </a:xfrm>
          <a:prstGeom prst="rect">
            <a:avLst/>
          </a:prstGeom>
          <a:noFill/>
        </p:spPr>
        <p:txBody>
          <a:bodyPr wrap="none" rtlCol="0">
            <a:spAutoFit/>
          </a:bodyPr>
          <a:lstStyle/>
          <a:p>
            <a:r>
              <a:rPr kumimoji="1" lang="ja-JP" altLang="en-US" sz="3600" dirty="0" smtClean="0"/>
              <a:t>黒点大気</a:t>
            </a:r>
            <a:endParaRPr kumimoji="1" lang="en-US" altLang="ja-JP" sz="3600" dirty="0" smtClean="0"/>
          </a:p>
          <a:p>
            <a:pPr marL="457200" indent="-457200">
              <a:buFont typeface="Arial" panose="020B0604020202020204" pitchFamily="34" charset="0"/>
              <a:buChar char="•"/>
            </a:pPr>
            <a:r>
              <a:rPr lang="ja-JP" altLang="en-US" sz="3600" dirty="0"/>
              <a:t>光球面</a:t>
            </a:r>
            <a:r>
              <a:rPr lang="ja-JP" altLang="en-US" sz="3600" dirty="0" smtClean="0"/>
              <a:t>＝</a:t>
            </a:r>
            <a:r>
              <a:rPr lang="ja-JP" altLang="en-US" sz="3600" dirty="0"/>
              <a:t>黒い点</a:t>
            </a:r>
            <a:endParaRPr lang="en-US" altLang="ja-JP" sz="3600" dirty="0" smtClean="0"/>
          </a:p>
          <a:p>
            <a:pPr marL="457200" indent="-457200">
              <a:buFont typeface="Arial" panose="020B0604020202020204" pitchFamily="34" charset="0"/>
              <a:buChar char="•"/>
            </a:pPr>
            <a:r>
              <a:rPr lang="ja-JP" altLang="en-US" sz="3600" dirty="0" smtClean="0"/>
              <a:t>彩層＝？？？</a:t>
            </a:r>
            <a:endParaRPr lang="en-US" altLang="ja-JP" sz="3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610" y="843641"/>
            <a:ext cx="3899244" cy="439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425811" y="576966"/>
            <a:ext cx="1415772" cy="1569660"/>
          </a:xfrm>
          <a:prstGeom prst="rect">
            <a:avLst/>
          </a:prstGeom>
          <a:noFill/>
        </p:spPr>
        <p:txBody>
          <a:bodyPr wrap="non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7" name="右矢印 6"/>
          <p:cNvSpPr/>
          <p:nvPr/>
        </p:nvSpPr>
        <p:spPr>
          <a:xfrm>
            <a:off x="2152951" y="2017126"/>
            <a:ext cx="28803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680425" y="937006"/>
            <a:ext cx="2577950" cy="954107"/>
          </a:xfrm>
          <a:prstGeom prst="rect">
            <a:avLst/>
          </a:prstGeom>
          <a:solidFill>
            <a:schemeClr val="bg1"/>
          </a:solidFill>
          <a:ln>
            <a:solidFill>
              <a:schemeClr val="tx1"/>
            </a:solidFill>
          </a:ln>
        </p:spPr>
        <p:txBody>
          <a:bodyPr wrap="none" rtlCol="0">
            <a:spAutoFit/>
          </a:bodyPr>
          <a:lstStyle/>
          <a:p>
            <a:r>
              <a:rPr kumimoji="1" lang="ja-JP" altLang="en-US" sz="2800" dirty="0" smtClean="0"/>
              <a:t>電波で見える層</a:t>
            </a:r>
            <a:endParaRPr kumimoji="1" lang="en-US" altLang="ja-JP" sz="2800" dirty="0" smtClean="0"/>
          </a:p>
          <a:p>
            <a:r>
              <a:rPr lang="ja-JP" altLang="en-US" sz="2800" dirty="0" smtClean="0"/>
              <a:t>彩層</a:t>
            </a:r>
            <a:r>
              <a:rPr lang="en-US" altLang="ja-JP" sz="2800" dirty="0" smtClean="0"/>
              <a:t>(</a:t>
            </a:r>
            <a:r>
              <a:rPr lang="ja-JP" altLang="en-US" sz="2800" dirty="0"/>
              <a:t>上部</a:t>
            </a:r>
            <a:r>
              <a:rPr lang="en-US" altLang="ja-JP" sz="2800" dirty="0" smtClean="0"/>
              <a:t>)</a:t>
            </a:r>
            <a:endParaRPr kumimoji="1" lang="ja-JP" altLang="en-US" sz="2800" dirty="0"/>
          </a:p>
        </p:txBody>
      </p:sp>
      <p:sp>
        <p:nvSpPr>
          <p:cNvPr id="11" name="テキスト ボックス 10"/>
          <p:cNvSpPr txBox="1"/>
          <p:nvPr/>
        </p:nvSpPr>
        <p:spPr>
          <a:xfrm>
            <a:off x="3680425" y="2655906"/>
            <a:ext cx="2937022" cy="954107"/>
          </a:xfrm>
          <a:prstGeom prst="rect">
            <a:avLst/>
          </a:prstGeom>
          <a:solidFill>
            <a:schemeClr val="bg1"/>
          </a:solidFill>
          <a:ln>
            <a:solidFill>
              <a:schemeClr val="tx1"/>
            </a:solidFill>
          </a:ln>
        </p:spPr>
        <p:txBody>
          <a:bodyPr wrap="none" rtlCol="0">
            <a:spAutoFit/>
          </a:bodyPr>
          <a:lstStyle/>
          <a:p>
            <a:r>
              <a:rPr lang="ja-JP" altLang="en-US" sz="2800" dirty="0"/>
              <a:t>可視光</a:t>
            </a:r>
            <a:r>
              <a:rPr kumimoji="1" lang="ja-JP" altLang="en-US" sz="2800" dirty="0" smtClean="0"/>
              <a:t>で見える層</a:t>
            </a:r>
            <a:endParaRPr kumimoji="1" lang="en-US" altLang="ja-JP" sz="2800" dirty="0" smtClean="0"/>
          </a:p>
          <a:p>
            <a:r>
              <a:rPr lang="ja-JP" altLang="en-US" sz="2800" dirty="0"/>
              <a:t>光球面</a:t>
            </a:r>
            <a:endParaRPr kumimoji="1" lang="ja-JP" altLang="en-US" sz="2800" dirty="0"/>
          </a:p>
        </p:txBody>
      </p:sp>
    </p:spTree>
    <p:extLst>
      <p:ext uri="{BB962C8B-B14F-4D97-AF65-F5344CB8AC3E}">
        <p14:creationId xmlns:p14="http://schemas.microsoft.com/office/powerpoint/2010/main" val="149005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605" y="738282"/>
            <a:ext cx="5016899" cy="348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30622"/>
            <a:ext cx="8229600" cy="490066"/>
          </a:xfrm>
        </p:spPr>
        <p:txBody>
          <a:bodyPr>
            <a:noAutofit/>
          </a:bodyPr>
          <a:lstStyle/>
          <a:p>
            <a:r>
              <a:rPr lang="ja-JP" altLang="en-US" u="sng" dirty="0"/>
              <a:t>黒点</a:t>
            </a:r>
            <a:r>
              <a:rPr lang="ja-JP" altLang="en-US" u="sng" dirty="0" smtClean="0"/>
              <a:t>大気モデルと電波輝度</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4</a:t>
            </a:fld>
            <a:endParaRPr lang="ja-JP" altLang="en-US"/>
          </a:p>
        </p:txBody>
      </p:sp>
      <p:sp>
        <p:nvSpPr>
          <p:cNvPr id="5" name="正方形/長方形 4"/>
          <p:cNvSpPr/>
          <p:nvPr/>
        </p:nvSpPr>
        <p:spPr>
          <a:xfrm>
            <a:off x="265165" y="815807"/>
            <a:ext cx="2492990" cy="646331"/>
          </a:xfrm>
          <a:prstGeom prst="rect">
            <a:avLst/>
          </a:prstGeom>
          <a:ln>
            <a:solidFill>
              <a:schemeClr val="tx1"/>
            </a:solidFill>
          </a:ln>
        </p:spPr>
        <p:txBody>
          <a:bodyPr wrap="none">
            <a:spAutoFit/>
          </a:bodyPr>
          <a:lstStyle/>
          <a:p>
            <a:r>
              <a:rPr lang="ja-JP" altLang="en-US" sz="3600" dirty="0" smtClean="0">
                <a:solidFill>
                  <a:srgbClr val="FFFF00"/>
                </a:solidFill>
              </a:rPr>
              <a:t>熱</a:t>
            </a:r>
            <a:r>
              <a:rPr lang="ja-JP" altLang="en-US" sz="3600" dirty="0">
                <a:solidFill>
                  <a:srgbClr val="FFFF00"/>
                </a:solidFill>
              </a:rPr>
              <a:t>制動放射</a:t>
            </a:r>
          </a:p>
        </p:txBody>
      </p:sp>
      <p:sp>
        <p:nvSpPr>
          <p:cNvPr id="6" name="正方形/長方形 5"/>
          <p:cNvSpPr/>
          <p:nvPr/>
        </p:nvSpPr>
        <p:spPr>
          <a:xfrm>
            <a:off x="179512" y="1556792"/>
            <a:ext cx="2550698" cy="584775"/>
          </a:xfrm>
          <a:prstGeom prst="rect">
            <a:avLst/>
          </a:prstGeom>
        </p:spPr>
        <p:txBody>
          <a:bodyPr wrap="none">
            <a:spAutoFit/>
          </a:bodyPr>
          <a:lstStyle/>
          <a:p>
            <a:r>
              <a:rPr lang="ja-JP" altLang="en-US" sz="3200" dirty="0"/>
              <a:t>光学的厚さ</a:t>
            </a:r>
            <a:r>
              <a:rPr lang="ja-JP" altLang="en-US" sz="3200" dirty="0" smtClean="0"/>
              <a:t>∝</a:t>
            </a:r>
            <a:endParaRPr lang="en-US" altLang="ja-JP" sz="3200" dirty="0"/>
          </a:p>
        </p:txBody>
      </p:sp>
      <p:sp>
        <p:nvSpPr>
          <p:cNvPr id="11" name="正方形/長方形 10"/>
          <p:cNvSpPr/>
          <p:nvPr/>
        </p:nvSpPr>
        <p:spPr>
          <a:xfrm>
            <a:off x="107504" y="3287886"/>
            <a:ext cx="3888432" cy="1077218"/>
          </a:xfrm>
          <a:prstGeom prst="rect">
            <a:avLst/>
          </a:prstGeom>
          <a:ln>
            <a:solidFill>
              <a:schemeClr val="tx1"/>
            </a:solidFill>
          </a:ln>
        </p:spPr>
        <p:txBody>
          <a:bodyPr wrap="square">
            <a:spAutoFit/>
          </a:bodyPr>
          <a:lstStyle/>
          <a:p>
            <a:r>
              <a:rPr lang="ja-JP" altLang="en-US" sz="3200" dirty="0" smtClean="0"/>
              <a:t>大気の鉛直構造</a:t>
            </a:r>
            <a:endParaRPr lang="en-US" altLang="ja-JP" sz="3200" dirty="0" smtClean="0"/>
          </a:p>
          <a:p>
            <a:r>
              <a:rPr lang="ja-JP" altLang="en-US" sz="3200" dirty="0"/>
              <a:t>→</a:t>
            </a:r>
            <a:r>
              <a:rPr lang="ja-JP" altLang="en-US" sz="3200" dirty="0" smtClean="0"/>
              <a:t>電波の輝度温度</a:t>
            </a:r>
            <a:endParaRPr lang="ja-JP" altLang="en-US" sz="3200" dirty="0"/>
          </a:p>
        </p:txBody>
      </p:sp>
      <p:sp>
        <p:nvSpPr>
          <p:cNvPr id="3" name="下矢印 2"/>
          <p:cNvSpPr/>
          <p:nvPr/>
        </p:nvSpPr>
        <p:spPr>
          <a:xfrm>
            <a:off x="1043608" y="2411652"/>
            <a:ext cx="936104" cy="709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1043608" y="4519901"/>
            <a:ext cx="936104" cy="709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95536" y="5469031"/>
            <a:ext cx="8640960" cy="1200329"/>
          </a:xfrm>
          <a:prstGeom prst="rect">
            <a:avLst/>
          </a:prstGeom>
          <a:ln>
            <a:solidFill>
              <a:schemeClr val="tx1"/>
            </a:solidFill>
          </a:ln>
        </p:spPr>
        <p:txBody>
          <a:bodyPr wrap="square">
            <a:spAutoFit/>
          </a:bodyPr>
          <a:lstStyle/>
          <a:p>
            <a:r>
              <a:rPr lang="ja-JP" altLang="en-US" sz="3600" dirty="0"/>
              <a:t>黒点</a:t>
            </a:r>
            <a:r>
              <a:rPr lang="ja-JP" altLang="en-US" sz="3600" dirty="0" smtClean="0"/>
              <a:t>の大気モデル＝多数</a:t>
            </a:r>
            <a:r>
              <a:rPr lang="en-US" altLang="ja-JP" sz="3600" dirty="0" smtClean="0"/>
              <a:t>(</a:t>
            </a:r>
            <a:r>
              <a:rPr lang="ja-JP" altLang="en-US" sz="3600" dirty="0" smtClean="0"/>
              <a:t>図参照</a:t>
            </a:r>
            <a:r>
              <a:rPr lang="en-US" altLang="ja-JP" sz="3600" dirty="0" smtClean="0"/>
              <a:t>)</a:t>
            </a:r>
          </a:p>
          <a:p>
            <a:r>
              <a:rPr lang="ja-JP" altLang="en-US" sz="3600" dirty="0" smtClean="0">
                <a:solidFill>
                  <a:srgbClr val="FFFF00"/>
                </a:solidFill>
              </a:rPr>
              <a:t>彩層領域＝未検証</a:t>
            </a:r>
            <a:r>
              <a:rPr lang="en-US" altLang="ja-JP" sz="3600" dirty="0" smtClean="0">
                <a:solidFill>
                  <a:srgbClr val="FFFF00"/>
                </a:solidFill>
              </a:rPr>
              <a:t>(</a:t>
            </a:r>
            <a:r>
              <a:rPr lang="ja-JP" altLang="en-US" sz="3600" dirty="0" smtClean="0">
                <a:solidFill>
                  <a:srgbClr val="FFFF00"/>
                </a:solidFill>
              </a:rPr>
              <a:t>ミリ波観測が必要</a:t>
            </a:r>
            <a:r>
              <a:rPr lang="en-US" altLang="ja-JP" sz="3600" dirty="0" smtClean="0">
                <a:solidFill>
                  <a:srgbClr val="FFFF00"/>
                </a:solidFill>
              </a:rPr>
              <a:t>)</a:t>
            </a:r>
            <a:endParaRPr lang="ja-JP" altLang="en-US" sz="3600" dirty="0">
              <a:solidFill>
                <a:srgbClr val="FFFF00"/>
              </a:solidFill>
            </a:endParaRPr>
          </a:p>
        </p:txBody>
      </p:sp>
      <p:sp>
        <p:nvSpPr>
          <p:cNvPr id="9" name="テキスト ボックス 8"/>
          <p:cNvSpPr txBox="1"/>
          <p:nvPr/>
        </p:nvSpPr>
        <p:spPr>
          <a:xfrm>
            <a:off x="4283968" y="4321345"/>
            <a:ext cx="4577333" cy="707886"/>
          </a:xfrm>
          <a:prstGeom prst="rect">
            <a:avLst/>
          </a:prstGeom>
          <a:noFill/>
        </p:spPr>
        <p:txBody>
          <a:bodyPr wrap="square" rtlCol="0">
            <a:spAutoFit/>
          </a:bodyPr>
          <a:lstStyle/>
          <a:p>
            <a:r>
              <a:rPr kumimoji="1" lang="ja-JP" altLang="en-US" sz="2000" dirty="0" smtClean="0"/>
              <a:t>代表的な黒点大気モデルから予想される電波の電波輝度　</a:t>
            </a:r>
            <a:r>
              <a:rPr kumimoji="1" lang="en-US" altLang="ja-JP" sz="2000" dirty="0" smtClean="0"/>
              <a:t>(</a:t>
            </a:r>
            <a:r>
              <a:rPr lang="en-US" altLang="ja-JP" sz="2000" dirty="0" smtClean="0"/>
              <a:t>Loukitcheva+2014)</a:t>
            </a:r>
            <a:endParaRPr kumimoji="1" lang="ja-JP" altLang="en-US" sz="20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2699792" y="1340768"/>
                <a:ext cx="805798" cy="11031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a:rPr>
                          </m:ctrlPr>
                        </m:fPr>
                        <m:num>
                          <m:r>
                            <a:rPr kumimoji="1" lang="en-US" altLang="ja-JP" sz="2800" b="0" i="1" smtClean="0">
                              <a:latin typeface="Cambria Math"/>
                            </a:rPr>
                            <m:t>𝐸𝑀</m:t>
                          </m:r>
                        </m:num>
                        <m:den>
                          <m:sSup>
                            <m:sSupPr>
                              <m:ctrlPr>
                                <a:rPr kumimoji="1" lang="en-US" altLang="ja-JP" sz="2800" b="0" i="1" smtClean="0">
                                  <a:latin typeface="Cambria Math"/>
                                </a:rPr>
                              </m:ctrlPr>
                            </m:sSupPr>
                            <m:e>
                              <m:r>
                                <a:rPr kumimoji="1" lang="en-US" altLang="ja-JP" sz="2800" b="0" i="1" smtClean="0">
                                  <a:latin typeface="Cambria Math"/>
                                </a:rPr>
                                <m:t>𝑇</m:t>
                              </m:r>
                            </m:e>
                            <m:sup>
                              <m:f>
                                <m:fPr>
                                  <m:ctrlPr>
                                    <a:rPr kumimoji="1" lang="en-US" altLang="ja-JP" sz="2800" b="0" i="1" smtClean="0">
                                      <a:latin typeface="Cambria Math"/>
                                    </a:rPr>
                                  </m:ctrlPr>
                                </m:fPr>
                                <m:num>
                                  <m:r>
                                    <a:rPr kumimoji="1" lang="en-US" altLang="ja-JP" sz="2800" b="0" i="1" smtClean="0">
                                      <a:latin typeface="Cambria Math"/>
                                    </a:rPr>
                                    <m:t>3</m:t>
                                  </m:r>
                                </m:num>
                                <m:den>
                                  <m:r>
                                    <a:rPr kumimoji="1" lang="en-US" altLang="ja-JP" sz="2800" b="0" i="1" smtClean="0">
                                      <a:latin typeface="Cambria Math"/>
                                    </a:rPr>
                                    <m:t>2</m:t>
                                  </m:r>
                                </m:den>
                              </m:f>
                            </m:sup>
                          </m:sSup>
                        </m:den>
                      </m:f>
                    </m:oMath>
                  </m:oMathPara>
                </a14:m>
                <a:endParaRPr kumimoji="1" lang="ja-JP" altLang="en-US" sz="2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699792" y="1340768"/>
                <a:ext cx="805798" cy="1103187"/>
              </a:xfrm>
              <a:prstGeom prst="rect">
                <a:avLst/>
              </a:prstGeom>
              <a:blipFill rotWithShape="1">
                <a:blip r:embed="rId3"/>
                <a:stretch>
                  <a:fillRect/>
                </a:stretch>
              </a:blipFill>
            </p:spPr>
            <p:txBody>
              <a:bodyPr/>
              <a:lstStyle/>
              <a:p>
                <a:r>
                  <a:rPr lang="ja-JP" altLang="en-US">
                    <a:noFill/>
                  </a:rPr>
                  <a:t> </a:t>
                </a:r>
              </a:p>
            </p:txBody>
          </p:sp>
        </mc:Fallback>
      </mc:AlternateContent>
      <p:sp>
        <p:nvSpPr>
          <p:cNvPr id="8" name="角丸四角形 7"/>
          <p:cNvSpPr/>
          <p:nvPr/>
        </p:nvSpPr>
        <p:spPr>
          <a:xfrm>
            <a:off x="6732239" y="908721"/>
            <a:ext cx="1726267" cy="2808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rot="20268175">
            <a:off x="7042369" y="2738659"/>
            <a:ext cx="2141933" cy="400110"/>
          </a:xfrm>
          <a:prstGeom prst="rect">
            <a:avLst/>
          </a:prstGeom>
          <a:solidFill>
            <a:schemeClr val="bg1"/>
          </a:solidFill>
        </p:spPr>
        <p:txBody>
          <a:bodyPr wrap="none" rtlCol="0">
            <a:spAutoFit/>
          </a:bodyPr>
          <a:lstStyle/>
          <a:p>
            <a:r>
              <a:rPr lang="ja-JP" altLang="en-US" sz="2000" dirty="0" smtClean="0"/>
              <a:t>静穏</a:t>
            </a:r>
            <a:r>
              <a:rPr lang="ja-JP" altLang="en-US" sz="2000" dirty="0"/>
              <a:t>領域</a:t>
            </a:r>
            <a:r>
              <a:rPr lang="ja-JP" altLang="en-US" sz="2000" dirty="0" smtClean="0"/>
              <a:t>の明るさ</a:t>
            </a:r>
            <a:endParaRPr lang="en-US" altLang="ja-JP" sz="2000" dirty="0" smtClean="0"/>
          </a:p>
        </p:txBody>
      </p:sp>
      <p:sp>
        <p:nvSpPr>
          <p:cNvPr id="19" name="テキスト ボックス 18"/>
          <p:cNvSpPr txBox="1"/>
          <p:nvPr/>
        </p:nvSpPr>
        <p:spPr>
          <a:xfrm>
            <a:off x="5148064" y="3564885"/>
            <a:ext cx="883575" cy="523220"/>
          </a:xfrm>
          <a:prstGeom prst="rect">
            <a:avLst/>
          </a:prstGeom>
          <a:solidFill>
            <a:schemeClr val="bg1"/>
          </a:solidFill>
        </p:spPr>
        <p:txBody>
          <a:bodyPr wrap="none" rtlCol="0">
            <a:spAutoFit/>
          </a:bodyPr>
          <a:lstStyle/>
          <a:p>
            <a:r>
              <a:rPr lang="ja-JP" altLang="en-US" sz="2800" dirty="0"/>
              <a:t>暗い</a:t>
            </a:r>
            <a:endParaRPr lang="en-US" altLang="ja-JP" sz="2800" dirty="0" smtClean="0"/>
          </a:p>
        </p:txBody>
      </p:sp>
      <p:sp>
        <p:nvSpPr>
          <p:cNvPr id="20" name="テキスト ボックス 19"/>
          <p:cNvSpPr txBox="1"/>
          <p:nvPr/>
        </p:nvSpPr>
        <p:spPr>
          <a:xfrm>
            <a:off x="7862030" y="308652"/>
            <a:ext cx="1192955" cy="523220"/>
          </a:xfrm>
          <a:prstGeom prst="rect">
            <a:avLst/>
          </a:prstGeom>
          <a:solidFill>
            <a:schemeClr val="bg1"/>
          </a:solidFill>
        </p:spPr>
        <p:txBody>
          <a:bodyPr wrap="none" rtlCol="0">
            <a:spAutoFit/>
          </a:bodyPr>
          <a:lstStyle/>
          <a:p>
            <a:r>
              <a:rPr lang="ja-JP" altLang="en-US" sz="2800" dirty="0"/>
              <a:t>明るい</a:t>
            </a:r>
            <a:endParaRPr lang="en-US" altLang="ja-JP" sz="2800" dirty="0" smtClean="0"/>
          </a:p>
        </p:txBody>
      </p:sp>
      <p:sp>
        <p:nvSpPr>
          <p:cNvPr id="16" name="フリーフォーム 15"/>
          <p:cNvSpPr/>
          <p:nvPr/>
        </p:nvSpPr>
        <p:spPr>
          <a:xfrm>
            <a:off x="4951379" y="2062264"/>
            <a:ext cx="4027251" cy="1167887"/>
          </a:xfrm>
          <a:custGeom>
            <a:avLst/>
            <a:gdLst>
              <a:gd name="connsiteX0" fmla="*/ 0 w 4027251"/>
              <a:gd name="connsiteY0" fmla="*/ 1157591 h 1167887"/>
              <a:gd name="connsiteX1" fmla="*/ 476655 w 4027251"/>
              <a:gd name="connsiteY1" fmla="*/ 1157591 h 1167887"/>
              <a:gd name="connsiteX2" fmla="*/ 1274323 w 4027251"/>
              <a:gd name="connsiteY2" fmla="*/ 1050587 h 1167887"/>
              <a:gd name="connsiteX3" fmla="*/ 2071991 w 4027251"/>
              <a:gd name="connsiteY3" fmla="*/ 846306 h 1167887"/>
              <a:gd name="connsiteX4" fmla="*/ 2918298 w 4027251"/>
              <a:gd name="connsiteY4" fmla="*/ 583659 h 1167887"/>
              <a:gd name="connsiteX5" fmla="*/ 3793787 w 4027251"/>
              <a:gd name="connsiteY5" fmla="*/ 126459 h 1167887"/>
              <a:gd name="connsiteX6" fmla="*/ 4027251 w 4027251"/>
              <a:gd name="connsiteY6" fmla="*/ 0 h 11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7251" h="1167887">
                <a:moveTo>
                  <a:pt x="0" y="1157591"/>
                </a:moveTo>
                <a:cubicBezTo>
                  <a:pt x="132134" y="1166508"/>
                  <a:pt x="264268" y="1175425"/>
                  <a:pt x="476655" y="1157591"/>
                </a:cubicBezTo>
                <a:cubicBezTo>
                  <a:pt x="689042" y="1139757"/>
                  <a:pt x="1008434" y="1102468"/>
                  <a:pt x="1274323" y="1050587"/>
                </a:cubicBezTo>
                <a:cubicBezTo>
                  <a:pt x="1540212" y="998706"/>
                  <a:pt x="1797995" y="924127"/>
                  <a:pt x="2071991" y="846306"/>
                </a:cubicBezTo>
                <a:cubicBezTo>
                  <a:pt x="2345987" y="768485"/>
                  <a:pt x="2631332" y="703633"/>
                  <a:pt x="2918298" y="583659"/>
                </a:cubicBezTo>
                <a:cubicBezTo>
                  <a:pt x="3205264" y="463684"/>
                  <a:pt x="3608962" y="223735"/>
                  <a:pt x="3793787" y="126459"/>
                </a:cubicBezTo>
                <a:cubicBezTo>
                  <a:pt x="3978612" y="29183"/>
                  <a:pt x="4002931" y="14591"/>
                  <a:pt x="4027251" y="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57150">
                <a:solidFill>
                  <a:srgbClr val="000000"/>
                </a:solidFill>
              </a:ln>
            </a:endParaRPr>
          </a:p>
        </p:txBody>
      </p:sp>
    </p:spTree>
    <p:extLst>
      <p:ext uri="{BB962C8B-B14F-4D97-AF65-F5344CB8AC3E}">
        <p14:creationId xmlns:p14="http://schemas.microsoft.com/office/powerpoint/2010/main" val="4147294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484785"/>
            <a:ext cx="4971288" cy="497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484785"/>
            <a:ext cx="4971288" cy="497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44624"/>
            <a:ext cx="8229600" cy="634082"/>
          </a:xfrm>
        </p:spPr>
        <p:txBody>
          <a:bodyPr>
            <a:normAutofit fontScale="90000"/>
          </a:bodyPr>
          <a:lstStyle/>
          <a:p>
            <a:r>
              <a:rPr kumimoji="1" lang="ja-JP" altLang="en-US" u="sng" dirty="0" smtClean="0"/>
              <a:t>黒点の輝度温度</a:t>
            </a:r>
            <a:r>
              <a:rPr lang="en-US" altLang="ja-JP" u="sng" dirty="0" smtClean="0"/>
              <a:t>@115G</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5</a:t>
            </a:fld>
            <a:endParaRPr lang="ja-JP" altLang="en-US"/>
          </a:p>
        </p:txBody>
      </p:sp>
      <p:sp>
        <p:nvSpPr>
          <p:cNvPr id="5" name="テキスト ボックス 4"/>
          <p:cNvSpPr txBox="1"/>
          <p:nvPr/>
        </p:nvSpPr>
        <p:spPr>
          <a:xfrm>
            <a:off x="5148064" y="1484784"/>
            <a:ext cx="3960440" cy="1077218"/>
          </a:xfrm>
          <a:prstGeom prst="rect">
            <a:avLst/>
          </a:prstGeom>
          <a:noFill/>
        </p:spPr>
        <p:txBody>
          <a:bodyPr wrap="square" rtlCol="0">
            <a:spAutoFit/>
          </a:bodyPr>
          <a:lstStyle/>
          <a:p>
            <a:r>
              <a:rPr lang="en-US" altLang="ja-JP" sz="3200" dirty="0" smtClean="0"/>
              <a:t>115G</a:t>
            </a:r>
            <a:r>
              <a:rPr lang="ja-JP" altLang="en-US" sz="3200" dirty="0" smtClean="0"/>
              <a:t>と</a:t>
            </a:r>
            <a:r>
              <a:rPr lang="en-US" altLang="ja-JP" sz="3200" dirty="0" smtClean="0"/>
              <a:t>UV</a:t>
            </a:r>
            <a:r>
              <a:rPr lang="ja-JP" altLang="en-US" sz="3200" dirty="0" smtClean="0"/>
              <a:t>連続光の発光領域は高く一致</a:t>
            </a:r>
            <a:endParaRPr lang="en-US" altLang="ja-JP" sz="3200" dirty="0" smtClean="0"/>
          </a:p>
        </p:txBody>
      </p:sp>
      <p:sp>
        <p:nvSpPr>
          <p:cNvPr id="7" name="正方形/長方形 6"/>
          <p:cNvSpPr/>
          <p:nvPr/>
        </p:nvSpPr>
        <p:spPr>
          <a:xfrm>
            <a:off x="5186399" y="4581129"/>
            <a:ext cx="3850098" cy="1569660"/>
          </a:xfrm>
          <a:prstGeom prst="rect">
            <a:avLst/>
          </a:prstGeom>
          <a:ln>
            <a:solidFill>
              <a:schemeClr val="tx1"/>
            </a:solidFill>
          </a:ln>
        </p:spPr>
        <p:txBody>
          <a:bodyPr wrap="square">
            <a:spAutoFit/>
          </a:bodyPr>
          <a:lstStyle/>
          <a:p>
            <a:r>
              <a:rPr lang="ja-JP" altLang="en-US" sz="3200" dirty="0"/>
              <a:t>黒点</a:t>
            </a:r>
            <a:r>
              <a:rPr lang="ja-JP" altLang="en-US" sz="3200" dirty="0" smtClean="0"/>
              <a:t>：</a:t>
            </a:r>
            <a:r>
              <a:rPr lang="ja-JP" altLang="en-US" sz="3200" dirty="0"/>
              <a:t>静穏</a:t>
            </a:r>
            <a:r>
              <a:rPr lang="ja-JP" altLang="en-US" sz="3200" dirty="0" smtClean="0"/>
              <a:t>領域と同程度</a:t>
            </a:r>
            <a:r>
              <a:rPr lang="en-US" altLang="ja-JP" sz="3200" dirty="0" smtClean="0"/>
              <a:t>(</a:t>
            </a:r>
            <a:r>
              <a:rPr lang="ja-JP" altLang="en-US" sz="3200" dirty="0" smtClean="0"/>
              <a:t>やや暗い</a:t>
            </a:r>
            <a:r>
              <a:rPr lang="en-US" altLang="ja-JP" sz="3200" dirty="0" smtClean="0"/>
              <a:t>)</a:t>
            </a:r>
          </a:p>
          <a:p>
            <a:r>
              <a:rPr lang="ja-JP" altLang="en-US" sz="3200" dirty="0" smtClean="0"/>
              <a:t>～</a:t>
            </a:r>
            <a:r>
              <a:rPr lang="en-US" altLang="ja-JP" sz="3200" dirty="0" smtClean="0"/>
              <a:t>7,410K</a:t>
            </a:r>
            <a:r>
              <a:rPr lang="en-US" altLang="ja-JP" sz="3200" dirty="0"/>
              <a:t>(</a:t>
            </a:r>
            <a:r>
              <a:rPr lang="ja-JP" altLang="en-US" sz="3200" dirty="0"/>
              <a:t>白枠</a:t>
            </a:r>
            <a:r>
              <a:rPr lang="en-US" altLang="ja-JP" sz="3200" dirty="0" smtClean="0"/>
              <a:t>)</a:t>
            </a:r>
            <a:endParaRPr lang="en-US" altLang="ja-JP" sz="3200" dirty="0"/>
          </a:p>
        </p:txBody>
      </p:sp>
      <p:sp>
        <p:nvSpPr>
          <p:cNvPr id="14" name="正方形/長方形 13"/>
          <p:cNvSpPr/>
          <p:nvPr/>
        </p:nvSpPr>
        <p:spPr>
          <a:xfrm>
            <a:off x="4997575" y="3348282"/>
            <a:ext cx="3591048" cy="1077218"/>
          </a:xfrm>
          <a:prstGeom prst="rect">
            <a:avLst/>
          </a:prstGeom>
          <a:ln>
            <a:noFill/>
          </a:ln>
        </p:spPr>
        <p:txBody>
          <a:bodyPr wrap="none">
            <a:spAutoFit/>
          </a:bodyPr>
          <a:lstStyle/>
          <a:p>
            <a:r>
              <a:rPr lang="ja-JP" altLang="en-US" sz="3200" dirty="0" smtClean="0"/>
              <a:t>静穏</a:t>
            </a:r>
            <a:r>
              <a:rPr lang="ja-JP" altLang="en-US" sz="3200" dirty="0"/>
              <a:t>領域</a:t>
            </a:r>
            <a:endParaRPr lang="en-US" altLang="ja-JP" sz="3200" dirty="0" smtClean="0"/>
          </a:p>
          <a:p>
            <a:r>
              <a:rPr lang="ja-JP" altLang="en-US" sz="3200" dirty="0" smtClean="0"/>
              <a:t>　　　</a:t>
            </a:r>
            <a:r>
              <a:rPr lang="en-US" altLang="ja-JP" sz="3200" dirty="0" smtClean="0"/>
              <a:t>7,340</a:t>
            </a:r>
            <a:r>
              <a:rPr lang="ja-JP" altLang="en-US" sz="3200" dirty="0" smtClean="0"/>
              <a:t>～</a:t>
            </a:r>
            <a:r>
              <a:rPr lang="en-US" altLang="ja-JP" sz="3200" dirty="0" smtClean="0"/>
              <a:t> 7,460K</a:t>
            </a:r>
            <a:endParaRPr lang="en-US" altLang="ja-JP" sz="3200" dirty="0"/>
          </a:p>
        </p:txBody>
      </p:sp>
      <p:sp>
        <p:nvSpPr>
          <p:cNvPr id="8" name="テキスト ボックス 7"/>
          <p:cNvSpPr txBox="1"/>
          <p:nvPr/>
        </p:nvSpPr>
        <p:spPr>
          <a:xfrm>
            <a:off x="3995936" y="4149081"/>
            <a:ext cx="1003801" cy="1477328"/>
          </a:xfrm>
          <a:prstGeom prst="rect">
            <a:avLst/>
          </a:prstGeom>
          <a:solidFill>
            <a:schemeClr val="bg1"/>
          </a:solidFill>
        </p:spPr>
        <p:txBody>
          <a:bodyPr wrap="none" rtlCol="0">
            <a:spAutoFit/>
          </a:bodyPr>
          <a:lstStyle/>
          <a:p>
            <a:r>
              <a:rPr lang="ja-JP" altLang="en-US" b="1" dirty="0" smtClean="0">
                <a:solidFill>
                  <a:srgbClr val="7030A0"/>
                </a:solidFill>
              </a:rPr>
              <a:t>－</a:t>
            </a:r>
            <a:r>
              <a:rPr lang="en-US" altLang="ja-JP" b="1" dirty="0" smtClean="0">
                <a:solidFill>
                  <a:srgbClr val="7030A0"/>
                </a:solidFill>
              </a:rPr>
              <a:t>7100K</a:t>
            </a:r>
          </a:p>
          <a:p>
            <a:r>
              <a:rPr lang="ja-JP" altLang="en-US" b="1" dirty="0">
                <a:solidFill>
                  <a:srgbClr val="0000FF"/>
                </a:solidFill>
              </a:rPr>
              <a:t>－</a:t>
            </a:r>
            <a:r>
              <a:rPr lang="en-US" altLang="ja-JP" b="1" dirty="0" smtClean="0">
                <a:solidFill>
                  <a:srgbClr val="0000FF"/>
                </a:solidFill>
              </a:rPr>
              <a:t>7300K</a:t>
            </a:r>
          </a:p>
          <a:p>
            <a:r>
              <a:rPr lang="ja-JP" altLang="en-US" b="1" dirty="0">
                <a:solidFill>
                  <a:srgbClr val="00B050"/>
                </a:solidFill>
              </a:rPr>
              <a:t>－</a:t>
            </a:r>
            <a:r>
              <a:rPr lang="en-US" altLang="ja-JP" b="1" dirty="0" smtClean="0">
                <a:solidFill>
                  <a:srgbClr val="00B050"/>
                </a:solidFill>
              </a:rPr>
              <a:t>7500K</a:t>
            </a:r>
          </a:p>
          <a:p>
            <a:r>
              <a:rPr lang="ja-JP" altLang="en-US" b="1" dirty="0">
                <a:solidFill>
                  <a:srgbClr val="FFC000"/>
                </a:solidFill>
              </a:rPr>
              <a:t>－</a:t>
            </a:r>
            <a:r>
              <a:rPr lang="en-US" altLang="ja-JP" b="1" dirty="0" smtClean="0">
                <a:solidFill>
                  <a:srgbClr val="FFC000"/>
                </a:solidFill>
              </a:rPr>
              <a:t>7700K</a:t>
            </a:r>
            <a:endParaRPr lang="en-US" altLang="ja-JP" b="1" dirty="0" smtClean="0">
              <a:solidFill>
                <a:srgbClr val="FF0000"/>
              </a:solidFill>
            </a:endParaRPr>
          </a:p>
          <a:p>
            <a:r>
              <a:rPr lang="ja-JP" altLang="en-US" b="1" dirty="0">
                <a:solidFill>
                  <a:srgbClr val="FF0000"/>
                </a:solidFill>
              </a:rPr>
              <a:t>－</a:t>
            </a:r>
            <a:r>
              <a:rPr lang="en-US" altLang="ja-JP" b="1" dirty="0" smtClean="0">
                <a:solidFill>
                  <a:srgbClr val="FF0000"/>
                </a:solidFill>
              </a:rPr>
              <a:t>7900K</a:t>
            </a:r>
            <a:endParaRPr kumimoji="1" lang="ja-JP" altLang="en-US" b="1" dirty="0">
              <a:solidFill>
                <a:srgbClr val="FF0000"/>
              </a:solidFill>
            </a:endParaRPr>
          </a:p>
        </p:txBody>
      </p:sp>
      <p:sp>
        <p:nvSpPr>
          <p:cNvPr id="11" name="正方形/長方形 10"/>
          <p:cNvSpPr/>
          <p:nvPr/>
        </p:nvSpPr>
        <p:spPr>
          <a:xfrm>
            <a:off x="683568" y="766445"/>
            <a:ext cx="7992888" cy="646331"/>
          </a:xfrm>
          <a:prstGeom prst="rect">
            <a:avLst/>
          </a:prstGeom>
          <a:ln>
            <a:solidFill>
              <a:schemeClr val="tx1"/>
            </a:solidFill>
          </a:ln>
        </p:spPr>
        <p:txBody>
          <a:bodyPr wrap="square">
            <a:spAutoFit/>
          </a:bodyPr>
          <a:lstStyle/>
          <a:p>
            <a:r>
              <a:rPr lang="ja-JP" altLang="en-US" sz="3600" dirty="0">
                <a:solidFill>
                  <a:srgbClr val="FFFF00"/>
                </a:solidFill>
              </a:rPr>
              <a:t>黒点中心部</a:t>
            </a:r>
            <a:r>
              <a:rPr lang="en-US" altLang="ja-JP" sz="3600" dirty="0">
                <a:solidFill>
                  <a:srgbClr val="FFFF00"/>
                </a:solidFill>
              </a:rPr>
              <a:t>(</a:t>
            </a:r>
            <a:r>
              <a:rPr lang="ja-JP" altLang="en-US" sz="3600" dirty="0">
                <a:solidFill>
                  <a:srgbClr val="FFFF00"/>
                </a:solidFill>
              </a:rPr>
              <a:t>暗部</a:t>
            </a:r>
            <a:r>
              <a:rPr lang="en-US" altLang="ja-JP" sz="3600" dirty="0" smtClean="0">
                <a:solidFill>
                  <a:srgbClr val="FFFF00"/>
                </a:solidFill>
              </a:rPr>
              <a:t>)</a:t>
            </a:r>
            <a:r>
              <a:rPr lang="ja-JP" altLang="en-US" sz="3600" dirty="0" smtClean="0">
                <a:solidFill>
                  <a:srgbClr val="FFFF00"/>
                </a:solidFill>
              </a:rPr>
              <a:t>＝静穏</a:t>
            </a:r>
            <a:r>
              <a:rPr lang="ja-JP" altLang="en-US" sz="3600" dirty="0">
                <a:solidFill>
                  <a:srgbClr val="FFFF00"/>
                </a:solidFill>
              </a:rPr>
              <a:t>領域と</a:t>
            </a:r>
            <a:r>
              <a:rPr lang="ja-JP" altLang="en-US" sz="3600" dirty="0" smtClean="0">
                <a:solidFill>
                  <a:srgbClr val="FFFF00"/>
                </a:solidFill>
              </a:rPr>
              <a:t>同程度</a:t>
            </a:r>
            <a:endParaRPr lang="en-US" altLang="ja-JP" sz="3600" dirty="0" smtClean="0">
              <a:solidFill>
                <a:srgbClr val="FFFF00"/>
              </a:solidFill>
            </a:endParaRPr>
          </a:p>
        </p:txBody>
      </p:sp>
      <p:sp>
        <p:nvSpPr>
          <p:cNvPr id="3" name="テキスト ボックス 2"/>
          <p:cNvSpPr txBox="1"/>
          <p:nvPr/>
        </p:nvSpPr>
        <p:spPr>
          <a:xfrm>
            <a:off x="539552" y="6485172"/>
            <a:ext cx="3085525" cy="369332"/>
          </a:xfrm>
          <a:prstGeom prst="rect">
            <a:avLst/>
          </a:prstGeom>
          <a:noFill/>
        </p:spPr>
        <p:txBody>
          <a:bodyPr wrap="none" rtlCol="0">
            <a:spAutoFit/>
          </a:bodyPr>
          <a:lstStyle/>
          <a:p>
            <a:r>
              <a:rPr kumimoji="1" lang="en-US" altLang="ja-JP" dirty="0" smtClean="0"/>
              <a:t>Iwai</a:t>
            </a:r>
            <a:r>
              <a:rPr lang="ja-JP" altLang="en-US" dirty="0"/>
              <a:t> </a:t>
            </a:r>
            <a:r>
              <a:rPr lang="en-US" altLang="ja-JP" dirty="0" smtClean="0"/>
              <a:t>&amp; </a:t>
            </a:r>
            <a:r>
              <a:rPr lang="en-US" altLang="ja-JP" dirty="0" err="1" smtClean="0"/>
              <a:t>Shimojo</a:t>
            </a:r>
            <a:r>
              <a:rPr lang="en-US" altLang="ja-JP" dirty="0" smtClean="0"/>
              <a:t>, in preparation </a:t>
            </a:r>
            <a:endParaRPr kumimoji="1" lang="ja-JP" altLang="en-US" dirty="0"/>
          </a:p>
        </p:txBody>
      </p:sp>
    </p:spTree>
    <p:extLst>
      <p:ext uri="{BB962C8B-B14F-4D97-AF65-F5344CB8AC3E}">
        <p14:creationId xmlns:p14="http://schemas.microsoft.com/office/powerpoint/2010/main" val="924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02" y="908720"/>
            <a:ext cx="7984922" cy="554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4549686" y="1127646"/>
            <a:ext cx="2758617" cy="45696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88640"/>
            <a:ext cx="8229600" cy="634082"/>
          </a:xfrm>
        </p:spPr>
        <p:txBody>
          <a:bodyPr>
            <a:normAutofit fontScale="90000"/>
          </a:bodyPr>
          <a:lstStyle/>
          <a:p>
            <a:r>
              <a:rPr kumimoji="1" lang="ja-JP" altLang="en-US" u="sng" dirty="0" smtClean="0"/>
              <a:t>大気モデルとの比較</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6</a:t>
            </a:fld>
            <a:endParaRPr lang="ja-JP" altLang="en-US"/>
          </a:p>
        </p:txBody>
      </p:sp>
      <p:sp>
        <p:nvSpPr>
          <p:cNvPr id="10" name="円/楕円 9"/>
          <p:cNvSpPr/>
          <p:nvPr/>
        </p:nvSpPr>
        <p:spPr>
          <a:xfrm>
            <a:off x="5940152" y="4077072"/>
            <a:ext cx="216024"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01815" y="4124697"/>
            <a:ext cx="216024" cy="2160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707904" y="1127646"/>
            <a:ext cx="5373587" cy="1077218"/>
          </a:xfrm>
          <a:prstGeom prst="rect">
            <a:avLst/>
          </a:prstGeom>
          <a:solidFill>
            <a:schemeClr val="bg1"/>
          </a:solidFill>
        </p:spPr>
        <p:txBody>
          <a:bodyPr wrap="none" rtlCol="0">
            <a:spAutoFit/>
          </a:bodyPr>
          <a:lstStyle/>
          <a:p>
            <a:r>
              <a:rPr lang="ja-JP" altLang="en-US" sz="3200" dirty="0" smtClean="0"/>
              <a:t>多くの黒点</a:t>
            </a:r>
            <a:r>
              <a:rPr lang="ja-JP" altLang="en-US" sz="3200" dirty="0"/>
              <a:t>大気</a:t>
            </a:r>
            <a:r>
              <a:rPr lang="ja-JP" altLang="en-US" sz="3200" dirty="0" smtClean="0"/>
              <a:t>モデル</a:t>
            </a:r>
            <a:endParaRPr lang="en-US" altLang="ja-JP" sz="3200" dirty="0" smtClean="0"/>
          </a:p>
          <a:p>
            <a:r>
              <a:rPr kumimoji="1" lang="ja-JP" altLang="en-US" sz="3200" dirty="0" smtClean="0"/>
              <a:t>ミリ波</a:t>
            </a:r>
            <a:r>
              <a:rPr kumimoji="1" lang="ja-JP" altLang="en-US" sz="3200" dirty="0"/>
              <a:t>で</a:t>
            </a:r>
            <a:r>
              <a:rPr kumimoji="1" lang="ja-JP" altLang="en-US" sz="3200" dirty="0" smtClean="0"/>
              <a:t>は、明るい黒点を予想</a:t>
            </a:r>
            <a:endParaRPr kumimoji="1" lang="ja-JP" altLang="en-US" sz="3200" dirty="0"/>
          </a:p>
        </p:txBody>
      </p:sp>
      <p:sp>
        <p:nvSpPr>
          <p:cNvPr id="9" name="テキスト ボックス 8"/>
          <p:cNvSpPr txBox="1"/>
          <p:nvPr/>
        </p:nvSpPr>
        <p:spPr>
          <a:xfrm rot="20064260">
            <a:off x="6353529" y="3521950"/>
            <a:ext cx="2141933" cy="400110"/>
          </a:xfrm>
          <a:prstGeom prst="rect">
            <a:avLst/>
          </a:prstGeom>
          <a:solidFill>
            <a:schemeClr val="bg1"/>
          </a:solidFill>
        </p:spPr>
        <p:txBody>
          <a:bodyPr wrap="none" rtlCol="0">
            <a:spAutoFit/>
          </a:bodyPr>
          <a:lstStyle/>
          <a:p>
            <a:r>
              <a:rPr lang="ja-JP" altLang="en-US" sz="2000" dirty="0" smtClean="0"/>
              <a:t>静穏</a:t>
            </a:r>
            <a:r>
              <a:rPr lang="ja-JP" altLang="en-US" sz="2000" dirty="0"/>
              <a:t>領域</a:t>
            </a:r>
            <a:r>
              <a:rPr lang="ja-JP" altLang="en-US" sz="2000" dirty="0" smtClean="0"/>
              <a:t>の明るさ</a:t>
            </a:r>
            <a:endParaRPr lang="en-US" altLang="ja-JP" sz="2000" dirty="0" smtClean="0"/>
          </a:p>
        </p:txBody>
      </p:sp>
      <p:sp>
        <p:nvSpPr>
          <p:cNvPr id="12" name="テキスト ボックス 11"/>
          <p:cNvSpPr txBox="1"/>
          <p:nvPr/>
        </p:nvSpPr>
        <p:spPr>
          <a:xfrm rot="16200000">
            <a:off x="-1330483" y="3282813"/>
            <a:ext cx="3687228" cy="523220"/>
          </a:xfrm>
          <a:prstGeom prst="rect">
            <a:avLst/>
          </a:prstGeom>
          <a:solidFill>
            <a:schemeClr val="bg1"/>
          </a:solidFill>
        </p:spPr>
        <p:txBody>
          <a:bodyPr wrap="none" rtlCol="0">
            <a:spAutoFit/>
          </a:bodyPr>
          <a:lstStyle/>
          <a:p>
            <a:r>
              <a:rPr lang="ja-JP" altLang="en-US" sz="2800" dirty="0" smtClean="0"/>
              <a:t>予想される輝度温度</a:t>
            </a:r>
            <a:r>
              <a:rPr lang="en-US" altLang="ja-JP" sz="2800" dirty="0" smtClean="0"/>
              <a:t>(K)</a:t>
            </a:r>
          </a:p>
        </p:txBody>
      </p:sp>
      <p:sp>
        <p:nvSpPr>
          <p:cNvPr id="5" name="正方形/長方形 4"/>
          <p:cNvSpPr/>
          <p:nvPr/>
        </p:nvSpPr>
        <p:spPr>
          <a:xfrm>
            <a:off x="1475656" y="6451972"/>
            <a:ext cx="6608540" cy="369332"/>
          </a:xfrm>
          <a:prstGeom prst="rect">
            <a:avLst/>
          </a:prstGeom>
        </p:spPr>
        <p:txBody>
          <a:bodyPr wrap="none">
            <a:spAutoFit/>
          </a:bodyPr>
          <a:lstStyle/>
          <a:p>
            <a:r>
              <a:rPr lang="ja-JP" altLang="en-US" dirty="0" smtClean="0"/>
              <a:t>黒点大気モデルで予想される輝度スペクトル　</a:t>
            </a:r>
            <a:r>
              <a:rPr lang="en-US" altLang="ja-JP" dirty="0" smtClean="0"/>
              <a:t>(Loukitcheva+2014</a:t>
            </a:r>
            <a:r>
              <a:rPr lang="en-US" altLang="ja-JP" dirty="0"/>
              <a:t>)</a:t>
            </a:r>
            <a:endParaRPr lang="ja-JP" altLang="en-US" dirty="0"/>
          </a:p>
        </p:txBody>
      </p:sp>
      <p:sp>
        <p:nvSpPr>
          <p:cNvPr id="7" name="フリーフォーム 6"/>
          <p:cNvSpPr/>
          <p:nvPr/>
        </p:nvSpPr>
        <p:spPr>
          <a:xfrm>
            <a:off x="1762125" y="3009900"/>
            <a:ext cx="6496050" cy="1865121"/>
          </a:xfrm>
          <a:custGeom>
            <a:avLst/>
            <a:gdLst>
              <a:gd name="connsiteX0" fmla="*/ 0 w 6496050"/>
              <a:gd name="connsiteY0" fmla="*/ 1857375 h 1865121"/>
              <a:gd name="connsiteX1" fmla="*/ 866775 w 6496050"/>
              <a:gd name="connsiteY1" fmla="*/ 1847850 h 1865121"/>
              <a:gd name="connsiteX2" fmla="*/ 1819275 w 6496050"/>
              <a:gd name="connsiteY2" fmla="*/ 1704975 h 1865121"/>
              <a:gd name="connsiteX3" fmla="*/ 2886075 w 6496050"/>
              <a:gd name="connsiteY3" fmla="*/ 1457325 h 1865121"/>
              <a:gd name="connsiteX4" fmla="*/ 4324350 w 6496050"/>
              <a:gd name="connsiteY4" fmla="*/ 1047750 h 1865121"/>
              <a:gd name="connsiteX5" fmla="*/ 5572125 w 6496050"/>
              <a:gd name="connsiteY5" fmla="*/ 438150 h 1865121"/>
              <a:gd name="connsiteX6" fmla="*/ 6496050 w 6496050"/>
              <a:gd name="connsiteY6" fmla="*/ 0 h 1865121"/>
              <a:gd name="connsiteX7" fmla="*/ 6496050 w 6496050"/>
              <a:gd name="connsiteY7" fmla="*/ 0 h 186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6050" h="1865121">
                <a:moveTo>
                  <a:pt x="0" y="1857375"/>
                </a:moveTo>
                <a:cubicBezTo>
                  <a:pt x="281781" y="1865312"/>
                  <a:pt x="563563" y="1873250"/>
                  <a:pt x="866775" y="1847850"/>
                </a:cubicBezTo>
                <a:cubicBezTo>
                  <a:pt x="1169987" y="1822450"/>
                  <a:pt x="1482725" y="1770062"/>
                  <a:pt x="1819275" y="1704975"/>
                </a:cubicBezTo>
                <a:cubicBezTo>
                  <a:pt x="2155825" y="1639887"/>
                  <a:pt x="2468563" y="1566862"/>
                  <a:pt x="2886075" y="1457325"/>
                </a:cubicBezTo>
                <a:cubicBezTo>
                  <a:pt x="3303587" y="1347788"/>
                  <a:pt x="3876675" y="1217612"/>
                  <a:pt x="4324350" y="1047750"/>
                </a:cubicBezTo>
                <a:cubicBezTo>
                  <a:pt x="4772025" y="877887"/>
                  <a:pt x="5572125" y="438150"/>
                  <a:pt x="5572125" y="438150"/>
                </a:cubicBezTo>
                <a:lnTo>
                  <a:pt x="6496050" y="0"/>
                </a:lnTo>
                <a:lnTo>
                  <a:pt x="6496050" y="0"/>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598004" y="4509120"/>
            <a:ext cx="4684296" cy="1077218"/>
          </a:xfrm>
          <a:prstGeom prst="rect">
            <a:avLst/>
          </a:prstGeom>
          <a:solidFill>
            <a:schemeClr val="bg1"/>
          </a:solidFill>
        </p:spPr>
        <p:txBody>
          <a:bodyPr wrap="none" rtlCol="0">
            <a:spAutoFit/>
          </a:bodyPr>
          <a:lstStyle/>
          <a:p>
            <a:r>
              <a:rPr lang="ja-JP" altLang="en-US" sz="3200" dirty="0"/>
              <a:t>観測</a:t>
            </a:r>
            <a:r>
              <a:rPr lang="ja-JP" altLang="en-US" sz="3200" dirty="0" smtClean="0"/>
              <a:t>結果　</a:t>
            </a:r>
            <a:r>
              <a:rPr lang="en-US" altLang="ja-JP" sz="3200" dirty="0" smtClean="0"/>
              <a:t>(</a:t>
            </a:r>
            <a:r>
              <a:rPr lang="ja-JP" altLang="en-US" sz="3200" dirty="0" smtClean="0"/>
              <a:t>緑の点</a:t>
            </a:r>
            <a:r>
              <a:rPr lang="en-US" altLang="ja-JP" sz="3200" dirty="0" smtClean="0"/>
              <a:t>)</a:t>
            </a:r>
          </a:p>
          <a:p>
            <a:r>
              <a:rPr lang="ja-JP" altLang="en-US" sz="3200" dirty="0" smtClean="0"/>
              <a:t>実際の黒点は、明るくない</a:t>
            </a:r>
            <a:endParaRPr kumimoji="1" lang="ja-JP" altLang="en-US" sz="3200" dirty="0"/>
          </a:p>
        </p:txBody>
      </p:sp>
    </p:spTree>
    <p:extLst>
      <p:ext uri="{BB962C8B-B14F-4D97-AF65-F5344CB8AC3E}">
        <p14:creationId xmlns:p14="http://schemas.microsoft.com/office/powerpoint/2010/main" val="12722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215" y="210069"/>
            <a:ext cx="8229600" cy="792088"/>
          </a:xfrm>
        </p:spPr>
        <p:txBody>
          <a:bodyPr>
            <a:normAutofit/>
          </a:bodyPr>
          <a:lstStyle/>
          <a:p>
            <a:r>
              <a:rPr kumimoji="1" lang="ja-JP" altLang="en-US" u="sng" dirty="0" smtClean="0"/>
              <a:t>議論</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7</a:t>
            </a:fld>
            <a:endParaRPr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228417" y="908720"/>
                <a:ext cx="2836802" cy="849207"/>
              </a:xfrm>
              <a:prstGeom prst="rect">
                <a:avLst/>
              </a:prstGeom>
              <a:noFill/>
              <a:ln>
                <a:solidFill>
                  <a:schemeClr val="tx1"/>
                </a:solidFill>
              </a:ln>
            </p:spPr>
            <p:txBody>
              <a:bodyPr wrap="none" rtlCol="0">
                <a:spAutoFit/>
              </a:bodyPr>
              <a:lstStyle/>
              <a:p>
                <a:r>
                  <a:rPr lang="ja-JP" altLang="en-US" sz="2800" dirty="0" smtClean="0">
                    <a:ea typeface="Cambria Math"/>
                  </a:rPr>
                  <a:t>光学的</a:t>
                </a:r>
                <a14:m>
                  <m:oMath xmlns:m="http://schemas.openxmlformats.org/officeDocument/2006/math">
                    <m:r>
                      <a:rPr lang="ja-JP" altLang="en-US" sz="2800" i="1">
                        <a:latin typeface="Cambria Math"/>
                        <a:ea typeface="Cambria Math"/>
                      </a:rPr>
                      <m:t>厚さ</m:t>
                    </m:r>
                    <m:r>
                      <a:rPr lang="en-US" altLang="ja-JP" sz="2800">
                        <a:latin typeface="Cambria Math"/>
                        <a:ea typeface="Cambria Math"/>
                      </a:rPr>
                      <m:t>∝</m:t>
                    </m:r>
                    <m:f>
                      <m:fPr>
                        <m:ctrlPr>
                          <a:rPr lang="en-US" altLang="ja-JP" sz="2800" b="0" i="1" smtClean="0">
                            <a:latin typeface="Cambria Math"/>
                            <a:ea typeface="Cambria Math"/>
                          </a:rPr>
                        </m:ctrlPr>
                      </m:fPr>
                      <m:num>
                        <m:r>
                          <a:rPr lang="en-US" altLang="ja-JP" sz="2800" b="0" i="1" smtClean="0">
                            <a:latin typeface="Cambria Math"/>
                            <a:ea typeface="Cambria Math"/>
                          </a:rPr>
                          <m:t>𝐸𝑀</m:t>
                        </m:r>
                      </m:num>
                      <m:den>
                        <m:sSup>
                          <m:sSupPr>
                            <m:ctrlPr>
                              <a:rPr lang="en-US" altLang="ja-JP" sz="2800" i="1">
                                <a:latin typeface="Cambria Math"/>
                                <a:ea typeface="Cambria Math"/>
                              </a:rPr>
                            </m:ctrlPr>
                          </m:sSupPr>
                          <m:e>
                            <m:r>
                              <a:rPr lang="en-US" altLang="ja-JP" sz="2800" i="1">
                                <a:latin typeface="Cambria Math"/>
                                <a:ea typeface="Cambria Math"/>
                              </a:rPr>
                              <m:t>𝑇</m:t>
                            </m:r>
                          </m:e>
                          <m:sup>
                            <m:f>
                              <m:fPr>
                                <m:ctrlPr>
                                  <a:rPr lang="en-US" altLang="ja-JP" sz="2800" i="1">
                                    <a:latin typeface="Cambria Math"/>
                                    <a:ea typeface="Cambria Math"/>
                                  </a:rPr>
                                </m:ctrlPr>
                              </m:fPr>
                              <m:num>
                                <m:r>
                                  <a:rPr lang="en-US" altLang="ja-JP" sz="2800" i="1">
                                    <a:latin typeface="Cambria Math"/>
                                    <a:ea typeface="Cambria Math"/>
                                  </a:rPr>
                                  <m:t>3</m:t>
                                </m:r>
                              </m:num>
                              <m:den>
                                <m:r>
                                  <a:rPr lang="en-US" altLang="ja-JP" sz="2800" i="1">
                                    <a:latin typeface="Cambria Math"/>
                                    <a:ea typeface="Cambria Math"/>
                                  </a:rPr>
                                  <m:t>2</m:t>
                                </m:r>
                              </m:den>
                            </m:f>
                          </m:sup>
                        </m:sSup>
                        <m:r>
                          <a:rPr lang="en-US" altLang="ja-JP" sz="2800" i="1">
                            <a:latin typeface="Cambria Math"/>
                            <a:ea typeface="Cambria Math"/>
                          </a:rPr>
                          <m:t> </m:t>
                        </m:r>
                      </m:den>
                    </m:f>
                  </m:oMath>
                </a14:m>
                <a:endParaRPr kumimoji="1" lang="en-US" altLang="ja-JP" sz="2800" b="0" dirty="0" smtClean="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28417" y="908720"/>
                <a:ext cx="2836802" cy="849207"/>
              </a:xfrm>
              <a:prstGeom prst="rect">
                <a:avLst/>
              </a:prstGeom>
              <a:blipFill rotWithShape="1">
                <a:blip r:embed="rId3"/>
                <a:stretch>
                  <a:fillRect l="-4060"/>
                </a:stretch>
              </a:blipFill>
              <a:ln>
                <a:solidFill>
                  <a:schemeClr val="tx1"/>
                </a:solidFill>
              </a:ln>
            </p:spPr>
            <p:txBody>
              <a:bodyPr/>
              <a:lstStyle/>
              <a:p>
                <a:r>
                  <a:rPr lang="ja-JP" alt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122" y="1052736"/>
            <a:ext cx="3799612" cy="450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012343" y="6084585"/>
            <a:ext cx="5069016" cy="584775"/>
          </a:xfrm>
          <a:prstGeom prst="rect">
            <a:avLst/>
          </a:prstGeom>
          <a:noFill/>
          <a:ln>
            <a:solidFill>
              <a:schemeClr val="tx1"/>
            </a:solidFill>
          </a:ln>
        </p:spPr>
        <p:txBody>
          <a:bodyPr wrap="none" rtlCol="0">
            <a:spAutoFit/>
          </a:bodyPr>
          <a:lstStyle/>
          <a:p>
            <a:r>
              <a:rPr lang="ja-JP" altLang="en-US" sz="3200" dirty="0" smtClean="0">
                <a:solidFill>
                  <a:srgbClr val="FFFF00"/>
                </a:solidFill>
              </a:rPr>
              <a:t>多周波での電波観測が重要</a:t>
            </a:r>
            <a:endParaRPr kumimoji="1" lang="ja-JP" altLang="en-US" sz="3200" dirty="0">
              <a:solidFill>
                <a:srgbClr val="FFFF00"/>
              </a:solidFill>
            </a:endParaRPr>
          </a:p>
        </p:txBody>
      </p:sp>
      <p:sp>
        <p:nvSpPr>
          <p:cNvPr id="8" name="テキスト ボックス 7"/>
          <p:cNvSpPr txBox="1"/>
          <p:nvPr/>
        </p:nvSpPr>
        <p:spPr>
          <a:xfrm>
            <a:off x="84400" y="2852936"/>
            <a:ext cx="4991656" cy="3108543"/>
          </a:xfrm>
          <a:prstGeom prst="rect">
            <a:avLst/>
          </a:prstGeom>
          <a:noFill/>
        </p:spPr>
        <p:txBody>
          <a:bodyPr wrap="square" rtlCol="0">
            <a:spAutoFit/>
          </a:bodyPr>
          <a:lstStyle/>
          <a:p>
            <a:r>
              <a:rPr lang="ja-JP" altLang="en-US" sz="2800" dirty="0" smtClean="0"/>
              <a:t>・密度固定</a:t>
            </a:r>
            <a:endParaRPr lang="en-US" altLang="ja-JP" sz="2800" dirty="0" smtClean="0"/>
          </a:p>
          <a:p>
            <a:r>
              <a:rPr lang="ja-JP" altLang="en-US" sz="2800" dirty="0" smtClean="0"/>
              <a:t>　電波で見える層の温度が低温</a:t>
            </a:r>
            <a:endParaRPr lang="en-US" altLang="ja-JP" sz="2800" dirty="0" smtClean="0"/>
          </a:p>
          <a:p>
            <a:r>
              <a:rPr lang="ja-JP" altLang="en-US" sz="2800" dirty="0"/>
              <a:t>・</a:t>
            </a:r>
            <a:r>
              <a:rPr lang="ja-JP" altLang="en-US" sz="2800" dirty="0" smtClean="0"/>
              <a:t>温度固定</a:t>
            </a:r>
            <a:endParaRPr lang="en-US" altLang="ja-JP" sz="2800" dirty="0" smtClean="0"/>
          </a:p>
          <a:p>
            <a:r>
              <a:rPr lang="ja-JP" altLang="en-US" sz="2800" dirty="0" smtClean="0"/>
              <a:t>　密度がより低い</a:t>
            </a:r>
            <a:endParaRPr lang="en-US" altLang="ja-JP" sz="2800" dirty="0" smtClean="0"/>
          </a:p>
          <a:p>
            <a:r>
              <a:rPr lang="ja-JP" altLang="en-US" sz="2800" dirty="0"/>
              <a:t>　</a:t>
            </a:r>
            <a:r>
              <a:rPr lang="en-US" altLang="ja-JP" sz="2800" dirty="0" smtClean="0"/>
              <a:t>(</a:t>
            </a:r>
            <a:r>
              <a:rPr lang="ja-JP" altLang="en-US" sz="2800" dirty="0" smtClean="0"/>
              <a:t>より深いところで</a:t>
            </a:r>
            <a:r>
              <a:rPr lang="en-US" altLang="ja-JP" sz="2800" dirty="0" smtClean="0"/>
              <a:t>τ</a:t>
            </a:r>
            <a:r>
              <a:rPr lang="ja-JP" altLang="en-US" sz="2800" dirty="0" smtClean="0"/>
              <a:t>＝１になる</a:t>
            </a:r>
            <a:r>
              <a:rPr lang="en-US" altLang="ja-JP" sz="2800" dirty="0" smtClean="0"/>
              <a:t>)</a:t>
            </a:r>
          </a:p>
          <a:p>
            <a:r>
              <a:rPr lang="ja-JP" altLang="en-US" sz="2800" dirty="0"/>
              <a:t>・</a:t>
            </a:r>
            <a:r>
              <a:rPr kumimoji="1" lang="ja-JP" altLang="en-US" sz="2800" dirty="0" smtClean="0"/>
              <a:t>実際は、温度と密度は連動</a:t>
            </a:r>
            <a:endParaRPr kumimoji="1" lang="en-US" altLang="ja-JP" sz="2800" dirty="0" smtClean="0"/>
          </a:p>
          <a:p>
            <a:r>
              <a:rPr lang="ja-JP" altLang="en-US" sz="2800" dirty="0" smtClean="0"/>
              <a:t>　しかも磁場が存在</a:t>
            </a:r>
            <a:endParaRPr lang="en-US" altLang="ja-JP" sz="2800" dirty="0" smtClean="0"/>
          </a:p>
        </p:txBody>
      </p:sp>
      <p:sp>
        <p:nvSpPr>
          <p:cNvPr id="10" name="正方形/長方形 9"/>
          <p:cNvSpPr/>
          <p:nvPr/>
        </p:nvSpPr>
        <p:spPr>
          <a:xfrm>
            <a:off x="174781" y="1916832"/>
            <a:ext cx="4549643" cy="954107"/>
          </a:xfrm>
          <a:prstGeom prst="rect">
            <a:avLst/>
          </a:prstGeom>
        </p:spPr>
        <p:txBody>
          <a:bodyPr wrap="none">
            <a:spAutoFit/>
          </a:bodyPr>
          <a:lstStyle/>
          <a:p>
            <a:r>
              <a:rPr lang="en-US" altLang="ja-JP" sz="2800" u="sng" dirty="0"/>
              <a:t>115G</a:t>
            </a:r>
            <a:r>
              <a:rPr lang="ja-JP" altLang="en-US" sz="2800" u="sng" dirty="0"/>
              <a:t>の黒点輝度</a:t>
            </a:r>
            <a:r>
              <a:rPr lang="ja-JP" altLang="en-US" sz="2800" u="sng" dirty="0" smtClean="0"/>
              <a:t>温度の意味</a:t>
            </a:r>
            <a:endParaRPr lang="en-US" altLang="ja-JP" sz="2800" u="sng" dirty="0" smtClean="0"/>
          </a:p>
          <a:p>
            <a:r>
              <a:rPr lang="en-US" altLang="ja-JP" sz="2800" u="sng" dirty="0" smtClean="0"/>
              <a:t>(</a:t>
            </a:r>
            <a:r>
              <a:rPr lang="ja-JP" altLang="en-US" sz="2800" u="sng" dirty="0" smtClean="0"/>
              <a:t>観測＜</a:t>
            </a:r>
            <a:r>
              <a:rPr lang="ja-JP" altLang="en-US" sz="2800" u="sng" dirty="0"/>
              <a:t>モデル</a:t>
            </a:r>
            <a:r>
              <a:rPr lang="en-US" altLang="ja-JP" sz="2800" u="sng" dirty="0" smtClean="0"/>
              <a:t>)</a:t>
            </a:r>
            <a:endParaRPr lang="en-US" altLang="ja-JP" sz="2800" u="sng" dirty="0"/>
          </a:p>
        </p:txBody>
      </p:sp>
      <p:sp>
        <p:nvSpPr>
          <p:cNvPr id="11" name="テキスト ボックス 10"/>
          <p:cNvSpPr txBox="1"/>
          <p:nvPr/>
        </p:nvSpPr>
        <p:spPr>
          <a:xfrm>
            <a:off x="5870742" y="5560070"/>
            <a:ext cx="2587568" cy="461665"/>
          </a:xfrm>
          <a:prstGeom prst="rect">
            <a:avLst/>
          </a:prstGeom>
          <a:noFill/>
        </p:spPr>
        <p:txBody>
          <a:bodyPr wrap="none" rtlCol="0">
            <a:spAutoFit/>
          </a:bodyPr>
          <a:lstStyle/>
          <a:p>
            <a:r>
              <a:rPr kumimoji="1" lang="ja-JP" altLang="en-US" sz="2400" dirty="0" smtClean="0"/>
              <a:t>光球面からの高度</a:t>
            </a:r>
            <a:endParaRPr kumimoji="1" lang="ja-JP" altLang="en-US" sz="2400" dirty="0"/>
          </a:p>
        </p:txBody>
      </p:sp>
      <p:sp>
        <p:nvSpPr>
          <p:cNvPr id="13" name="テキスト ボックス 12"/>
          <p:cNvSpPr txBox="1"/>
          <p:nvPr/>
        </p:nvSpPr>
        <p:spPr>
          <a:xfrm rot="16200000">
            <a:off x="4656948" y="4097701"/>
            <a:ext cx="800219" cy="461665"/>
          </a:xfrm>
          <a:prstGeom prst="rect">
            <a:avLst/>
          </a:prstGeom>
          <a:noFill/>
        </p:spPr>
        <p:txBody>
          <a:bodyPr wrap="none" rtlCol="0">
            <a:spAutoFit/>
          </a:bodyPr>
          <a:lstStyle/>
          <a:p>
            <a:r>
              <a:rPr kumimoji="1" lang="ja-JP" altLang="en-US" sz="2400" dirty="0" smtClean="0"/>
              <a:t>密度</a:t>
            </a:r>
            <a:endParaRPr kumimoji="1" lang="ja-JP" altLang="en-US" sz="2400" dirty="0"/>
          </a:p>
        </p:txBody>
      </p:sp>
      <p:sp>
        <p:nvSpPr>
          <p:cNvPr id="15" name="テキスト ボックス 14"/>
          <p:cNvSpPr txBox="1"/>
          <p:nvPr/>
        </p:nvSpPr>
        <p:spPr>
          <a:xfrm rot="16200000">
            <a:off x="4656947" y="1907473"/>
            <a:ext cx="800219" cy="461665"/>
          </a:xfrm>
          <a:prstGeom prst="rect">
            <a:avLst/>
          </a:prstGeom>
          <a:noFill/>
        </p:spPr>
        <p:txBody>
          <a:bodyPr wrap="none" rtlCol="0">
            <a:spAutoFit/>
          </a:bodyPr>
          <a:lstStyle/>
          <a:p>
            <a:r>
              <a:rPr lang="ja-JP" altLang="en-US" sz="2400" dirty="0"/>
              <a:t>温度</a:t>
            </a:r>
            <a:endParaRPr kumimoji="1" lang="ja-JP" altLang="en-US" sz="2400" dirty="0"/>
          </a:p>
        </p:txBody>
      </p:sp>
      <p:sp>
        <p:nvSpPr>
          <p:cNvPr id="12" name="右矢印 11"/>
          <p:cNvSpPr/>
          <p:nvPr/>
        </p:nvSpPr>
        <p:spPr>
          <a:xfrm>
            <a:off x="683568" y="6021735"/>
            <a:ext cx="1296144" cy="719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525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36104"/>
          </a:xfrm>
        </p:spPr>
        <p:txBody>
          <a:bodyPr>
            <a:normAutofit/>
          </a:bodyPr>
          <a:lstStyle/>
          <a:p>
            <a:r>
              <a:rPr lang="ja-JP" altLang="en-US" u="sng" dirty="0" smtClean="0"/>
              <a:t>ミリ波干渉計としての</a:t>
            </a:r>
            <a:r>
              <a:rPr lang="en-US" altLang="ja-JP" u="sng" dirty="0" smtClean="0"/>
              <a:t>NoRH</a:t>
            </a:r>
            <a:endParaRPr kumimoji="1" lang="ja-JP" altLang="en-US" u="sng" dirty="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8</a:t>
            </a:fld>
            <a:endParaRPr lang="ja-JP" altLang="en-US"/>
          </a:p>
        </p:txBody>
      </p:sp>
      <p:sp>
        <p:nvSpPr>
          <p:cNvPr id="5" name="正方形/長方形 4"/>
          <p:cNvSpPr/>
          <p:nvPr/>
        </p:nvSpPr>
        <p:spPr>
          <a:xfrm>
            <a:off x="395536" y="3140968"/>
            <a:ext cx="8208912" cy="1077218"/>
          </a:xfrm>
          <a:prstGeom prst="rect">
            <a:avLst/>
          </a:prstGeom>
          <a:ln>
            <a:solidFill>
              <a:schemeClr val="tx1"/>
            </a:solidFill>
          </a:ln>
        </p:spPr>
        <p:txBody>
          <a:bodyPr wrap="square">
            <a:spAutoFit/>
          </a:bodyPr>
          <a:lstStyle/>
          <a:p>
            <a:pPr marL="0" lvl="1" indent="0">
              <a:buSzTx/>
              <a:buNone/>
            </a:pPr>
            <a:r>
              <a:rPr lang="ja-JP" altLang="en-US" sz="3200" dirty="0">
                <a:solidFill>
                  <a:srgbClr val="FFFF00"/>
                </a:solidFill>
              </a:rPr>
              <a:t>目的：</a:t>
            </a:r>
            <a:r>
              <a:rPr lang="en-US" altLang="ja-JP" sz="3200" dirty="0">
                <a:solidFill>
                  <a:srgbClr val="FFFF00"/>
                </a:solidFill>
              </a:rPr>
              <a:t>NoRH</a:t>
            </a:r>
            <a:r>
              <a:rPr lang="ja-JP" altLang="en-US" sz="3200" dirty="0">
                <a:solidFill>
                  <a:srgbClr val="FFFF00"/>
                </a:solidFill>
              </a:rPr>
              <a:t>の</a:t>
            </a:r>
            <a:r>
              <a:rPr lang="en-US" altLang="ja-JP" sz="3200" dirty="0">
                <a:solidFill>
                  <a:srgbClr val="FFFF00"/>
                </a:solidFill>
              </a:rPr>
              <a:t>34G</a:t>
            </a:r>
            <a:r>
              <a:rPr lang="ja-JP" altLang="en-US" sz="3200" dirty="0">
                <a:solidFill>
                  <a:srgbClr val="FFFF00"/>
                </a:solidFill>
              </a:rPr>
              <a:t>データを用いて大気モデルに新しい制約を与える</a:t>
            </a:r>
            <a:endParaRPr lang="en-US" altLang="ja-JP" sz="3200" dirty="0">
              <a:solidFill>
                <a:srgbClr val="FFFF00"/>
              </a:solidFill>
            </a:endParaRPr>
          </a:p>
        </p:txBody>
      </p:sp>
      <p:sp>
        <p:nvSpPr>
          <p:cNvPr id="6" name="正方形/長方形 5"/>
          <p:cNvSpPr/>
          <p:nvPr/>
        </p:nvSpPr>
        <p:spPr>
          <a:xfrm>
            <a:off x="395536" y="1052736"/>
            <a:ext cx="7272808" cy="1569660"/>
          </a:xfrm>
          <a:prstGeom prst="rect">
            <a:avLst/>
          </a:prstGeom>
        </p:spPr>
        <p:txBody>
          <a:bodyPr wrap="square">
            <a:spAutoFit/>
          </a:bodyPr>
          <a:lstStyle/>
          <a:p>
            <a:r>
              <a:rPr lang="ja-JP" altLang="en-US" sz="3200" dirty="0"/>
              <a:t>観測周波数：　</a:t>
            </a:r>
            <a:endParaRPr lang="en-US" altLang="ja-JP" sz="3200" dirty="0"/>
          </a:p>
          <a:p>
            <a:pPr marL="914400" lvl="1" indent="-457200">
              <a:buFont typeface="Wingdings" panose="05000000000000000000" pitchFamily="2" charset="2"/>
              <a:buChar char="Ø"/>
            </a:pPr>
            <a:r>
              <a:rPr lang="en-US" altLang="ja-JP" sz="3200" dirty="0"/>
              <a:t>17GHz (17.6mm)</a:t>
            </a:r>
          </a:p>
          <a:p>
            <a:pPr marL="914400" lvl="1" indent="-457200">
              <a:buFont typeface="Wingdings" panose="05000000000000000000" pitchFamily="2" charset="2"/>
              <a:buChar char="Ø"/>
            </a:pPr>
            <a:r>
              <a:rPr lang="en-US" altLang="ja-JP" sz="3200" dirty="0"/>
              <a:t>34GHz (</a:t>
            </a:r>
            <a:r>
              <a:rPr lang="en-US" altLang="ja-JP" sz="3200" dirty="0">
                <a:solidFill>
                  <a:srgbClr val="FFFF00"/>
                </a:solidFill>
              </a:rPr>
              <a:t>8.8mm</a:t>
            </a:r>
            <a:r>
              <a:rPr lang="en-US" altLang="ja-JP" sz="3200" dirty="0"/>
              <a:t>)</a:t>
            </a:r>
            <a:r>
              <a:rPr lang="ja-JP" altLang="en-US" sz="3200" dirty="0"/>
              <a:t>　ミリ波！！</a:t>
            </a:r>
            <a:endParaRPr lang="en-US" altLang="ja-JP" sz="3200" dirty="0"/>
          </a:p>
        </p:txBody>
      </p:sp>
      <p:sp>
        <p:nvSpPr>
          <p:cNvPr id="7" name="正方形/長方形 6"/>
          <p:cNvSpPr/>
          <p:nvPr/>
        </p:nvSpPr>
        <p:spPr>
          <a:xfrm>
            <a:off x="395536" y="4791923"/>
            <a:ext cx="8424936" cy="1877437"/>
          </a:xfrm>
          <a:prstGeom prst="rect">
            <a:avLst/>
          </a:prstGeom>
        </p:spPr>
        <p:txBody>
          <a:bodyPr wrap="square">
            <a:spAutoFit/>
          </a:bodyPr>
          <a:lstStyle/>
          <a:p>
            <a:pPr marL="457200" indent="-457200">
              <a:buFont typeface="Arial" panose="020B0604020202020204" pitchFamily="34" charset="0"/>
              <a:buChar char="•"/>
            </a:pPr>
            <a:r>
              <a:rPr lang="ja-JP" altLang="en-US" sz="3200" dirty="0"/>
              <a:t>ただし、短基線が無いため像が重なる</a:t>
            </a:r>
            <a:endParaRPr lang="en-US" altLang="ja-JP" sz="3200" dirty="0"/>
          </a:p>
          <a:p>
            <a:pPr marL="914400" lvl="1" indent="-457200">
              <a:buFont typeface="Wingdings" panose="05000000000000000000" pitchFamily="2" charset="2"/>
              <a:buChar char="Ø"/>
            </a:pPr>
            <a:r>
              <a:rPr lang="ja-JP" altLang="en-US" sz="2800" dirty="0"/>
              <a:t>早朝、夕方のデータを用いる</a:t>
            </a:r>
            <a:endParaRPr lang="en-US" altLang="ja-JP" sz="2800" dirty="0"/>
          </a:p>
          <a:p>
            <a:pPr marL="914400" lvl="1" indent="-457200">
              <a:buFont typeface="Wingdings" panose="05000000000000000000" pitchFamily="2" charset="2"/>
              <a:buChar char="Ø"/>
            </a:pPr>
            <a:r>
              <a:rPr lang="ja-JP" altLang="en-US" sz="2800" dirty="0"/>
              <a:t>基線が等価的に短くなる＝空間分解が落ちる</a:t>
            </a:r>
            <a:r>
              <a:rPr lang="en-US" altLang="ja-JP" sz="2800" dirty="0"/>
              <a:t>(</a:t>
            </a:r>
            <a:r>
              <a:rPr lang="ja-JP" altLang="en-US" sz="2800" dirty="0"/>
              <a:t>像の重なりが無くなる</a:t>
            </a:r>
            <a:r>
              <a:rPr lang="en-US" altLang="ja-JP" sz="2800" dirty="0" smtClean="0"/>
              <a:t>)</a:t>
            </a:r>
            <a:endParaRPr lang="en-US" altLang="ja-JP" sz="2800" dirty="0"/>
          </a:p>
        </p:txBody>
      </p:sp>
    </p:spTree>
    <p:extLst>
      <p:ext uri="{BB962C8B-B14F-4D97-AF65-F5344CB8AC3E}">
        <p14:creationId xmlns:p14="http://schemas.microsoft.com/office/powerpoint/2010/main" val="2687976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イベント選択</a:t>
            </a:r>
            <a:endParaRPr kumimoji="1" lang="ja-JP" altLang="en-US" u="sng" dirty="0"/>
          </a:p>
        </p:txBody>
      </p:sp>
      <p:sp>
        <p:nvSpPr>
          <p:cNvPr id="3" name="コンテンツ プレースホルダー 2"/>
          <p:cNvSpPr>
            <a:spLocks noGrp="1"/>
          </p:cNvSpPr>
          <p:nvPr>
            <p:ph idx="1"/>
          </p:nvPr>
        </p:nvSpPr>
        <p:spPr>
          <a:xfrm>
            <a:off x="457200" y="1600200"/>
            <a:ext cx="8579296" cy="5141168"/>
          </a:xfrm>
        </p:spPr>
        <p:txBody>
          <a:bodyPr>
            <a:normAutofit fontScale="92500" lnSpcReduction="20000"/>
          </a:bodyPr>
          <a:lstStyle/>
          <a:p>
            <a:r>
              <a:rPr kumimoji="1" lang="ja-JP" altLang="en-US" dirty="0" smtClean="0"/>
              <a:t>黒点の暗部の面積とその中心座標のリスト</a:t>
            </a:r>
            <a:endParaRPr lang="en-US" altLang="ja-JP" dirty="0"/>
          </a:p>
          <a:p>
            <a:pPr marL="0" indent="0">
              <a:buNone/>
            </a:pPr>
            <a:r>
              <a:rPr kumimoji="1" lang="ja-JP" altLang="en-US" dirty="0" smtClean="0"/>
              <a:t>      </a:t>
            </a:r>
            <a:r>
              <a:rPr kumimoji="1" lang="en-US" altLang="ja-JP" dirty="0" smtClean="0"/>
              <a:t>(</a:t>
            </a:r>
            <a:r>
              <a:rPr kumimoji="1" lang="ja-JP" altLang="en-US" dirty="0" smtClean="0"/>
              <a:t>太陽観測所提供</a:t>
            </a:r>
            <a:r>
              <a:rPr kumimoji="1" lang="en-US" altLang="ja-JP" dirty="0" smtClean="0"/>
              <a:t>)</a:t>
            </a:r>
          </a:p>
          <a:p>
            <a:pPr marL="0" indent="0">
              <a:buNone/>
            </a:pPr>
            <a:r>
              <a:rPr lang="ja-JP" altLang="en-US" dirty="0" smtClean="0"/>
              <a:t>      リストの場所：</a:t>
            </a:r>
            <a:endParaRPr lang="en-US" altLang="ja-JP" dirty="0" smtClean="0"/>
          </a:p>
          <a:p>
            <a:pPr marL="0" indent="0">
              <a:buNone/>
            </a:pPr>
            <a:r>
              <a:rPr lang="ja-JP" altLang="en-US" dirty="0"/>
              <a:t> </a:t>
            </a:r>
            <a:r>
              <a:rPr lang="ja-JP" altLang="en-US" dirty="0" smtClean="0"/>
              <a:t>     </a:t>
            </a:r>
            <a:r>
              <a:rPr lang="en-US" altLang="ja-JP" dirty="0" smtClean="0"/>
              <a:t>/</a:t>
            </a:r>
            <a:r>
              <a:rPr lang="en-US" altLang="ja-JP" dirty="0" err="1" smtClean="0"/>
              <a:t>scr</a:t>
            </a:r>
            <a:r>
              <a:rPr lang="en-US" altLang="ja-JP" dirty="0" smtClean="0"/>
              <a:t>/s11/CDAW14/G1/</a:t>
            </a:r>
            <a:r>
              <a:rPr lang="en-US" altLang="ja-JP" dirty="0" err="1" smtClean="0"/>
              <a:t>umbrae_area</a:t>
            </a:r>
            <a:r>
              <a:rPr lang="en-US" altLang="ja-JP" dirty="0"/>
              <a:t>/*</a:t>
            </a:r>
            <a:endParaRPr lang="en-US" altLang="ja-JP" dirty="0" smtClean="0"/>
          </a:p>
          <a:p>
            <a:endParaRPr kumimoji="1" lang="en-US" altLang="ja-JP" dirty="0" smtClean="0"/>
          </a:p>
          <a:p>
            <a:r>
              <a:rPr lang="ja-JP" altLang="en-US" dirty="0"/>
              <a:t>選択</a:t>
            </a:r>
            <a:r>
              <a:rPr lang="ja-JP" altLang="en-US" dirty="0" smtClean="0"/>
              <a:t>基準</a:t>
            </a:r>
            <a:endParaRPr lang="en-US" altLang="ja-JP" dirty="0" smtClean="0"/>
          </a:p>
          <a:p>
            <a:pPr lvl="1"/>
            <a:r>
              <a:rPr lang="en-US" altLang="ja-JP" dirty="0" smtClean="0"/>
              <a:t>2010</a:t>
            </a:r>
            <a:r>
              <a:rPr lang="ja-JP" altLang="en-US" dirty="0" smtClean="0"/>
              <a:t>年</a:t>
            </a:r>
            <a:r>
              <a:rPr lang="en-US" altLang="ja-JP" dirty="0" smtClean="0"/>
              <a:t>3</a:t>
            </a:r>
            <a:r>
              <a:rPr lang="ja-JP" altLang="en-US" dirty="0" smtClean="0"/>
              <a:t>月から現在</a:t>
            </a:r>
            <a:r>
              <a:rPr lang="en-US" altLang="ja-JP" dirty="0" smtClean="0"/>
              <a:t>(SDO</a:t>
            </a:r>
            <a:r>
              <a:rPr lang="ja-JP" altLang="en-US" dirty="0" smtClean="0"/>
              <a:t>のデータ</a:t>
            </a:r>
            <a:r>
              <a:rPr lang="ja-JP" altLang="en-US" dirty="0"/>
              <a:t>あり</a:t>
            </a:r>
            <a:r>
              <a:rPr lang="en-US" altLang="ja-JP" dirty="0" smtClean="0"/>
              <a:t>)</a:t>
            </a:r>
            <a:endParaRPr kumimoji="1" lang="en-US" altLang="ja-JP" dirty="0" smtClean="0"/>
          </a:p>
          <a:p>
            <a:pPr lvl="1"/>
            <a:r>
              <a:rPr kumimoji="1" lang="ja-JP" altLang="en-US" dirty="0" smtClean="0"/>
              <a:t>なるべく大きい</a:t>
            </a:r>
            <a:r>
              <a:rPr lang="en-US" altLang="ja-JP" dirty="0" smtClean="0"/>
              <a:t>(</a:t>
            </a:r>
            <a:r>
              <a:rPr lang="ja-JP" altLang="en-US" dirty="0" smtClean="0"/>
              <a:t>面積</a:t>
            </a:r>
            <a:r>
              <a:rPr lang="en-US" altLang="ja-JP" dirty="0" smtClean="0"/>
              <a:t>150</a:t>
            </a:r>
            <a:r>
              <a:rPr lang="ja-JP" altLang="en-US" dirty="0" smtClean="0"/>
              <a:t>以上</a:t>
            </a:r>
            <a:r>
              <a:rPr kumimoji="1" lang="en-US" altLang="ja-JP" dirty="0" smtClean="0"/>
              <a:t>)</a:t>
            </a:r>
          </a:p>
          <a:p>
            <a:pPr lvl="1"/>
            <a:r>
              <a:rPr lang="ja-JP" altLang="en-US" dirty="0" smtClean="0"/>
              <a:t>なるべく太陽中心</a:t>
            </a:r>
            <a:r>
              <a:rPr lang="en-US" altLang="ja-JP" dirty="0" smtClean="0"/>
              <a:t>(</a:t>
            </a:r>
            <a:r>
              <a:rPr lang="ja-JP" altLang="en-US" dirty="0" smtClean="0"/>
              <a:t>経度緯度ともに</a:t>
            </a:r>
            <a:r>
              <a:rPr lang="en-US" altLang="ja-JP" dirty="0" smtClean="0"/>
              <a:t>10</a:t>
            </a:r>
            <a:r>
              <a:rPr lang="ja-JP" altLang="en-US" dirty="0" smtClean="0"/>
              <a:t>度以内</a:t>
            </a:r>
            <a:r>
              <a:rPr lang="en-US" altLang="ja-JP" dirty="0" smtClean="0"/>
              <a:t>)</a:t>
            </a:r>
          </a:p>
          <a:p>
            <a:pPr lvl="1"/>
            <a:r>
              <a:rPr lang="en-US" altLang="ja-JP" dirty="0"/>
              <a:t>10</a:t>
            </a:r>
            <a:r>
              <a:rPr lang="ja-JP" altLang="en-US" dirty="0"/>
              <a:t>月～</a:t>
            </a:r>
            <a:r>
              <a:rPr lang="en-US" altLang="ja-JP" dirty="0"/>
              <a:t>2</a:t>
            </a:r>
            <a:r>
              <a:rPr lang="ja-JP" altLang="en-US" dirty="0" smtClean="0"/>
              <a:t>月</a:t>
            </a:r>
            <a:endParaRPr kumimoji="1" lang="en-US" altLang="ja-JP" dirty="0" smtClean="0"/>
          </a:p>
          <a:p>
            <a:pPr lvl="1"/>
            <a:r>
              <a:rPr lang="en-US" altLang="ja-JP" dirty="0"/>
              <a:t>9</a:t>
            </a:r>
            <a:r>
              <a:rPr lang="ja-JP" altLang="en-US" dirty="0"/>
              <a:t>：</a:t>
            </a:r>
            <a:r>
              <a:rPr lang="en-US" altLang="ja-JP" dirty="0" smtClean="0"/>
              <a:t>00</a:t>
            </a:r>
            <a:r>
              <a:rPr lang="ja-JP" altLang="en-US" dirty="0" smtClean="0"/>
              <a:t>～</a:t>
            </a:r>
            <a:r>
              <a:rPr lang="en-US" altLang="ja-JP" dirty="0"/>
              <a:t>10</a:t>
            </a:r>
            <a:r>
              <a:rPr lang="ja-JP" altLang="en-US" dirty="0"/>
              <a:t>：</a:t>
            </a:r>
            <a:r>
              <a:rPr lang="en-US" altLang="ja-JP" dirty="0"/>
              <a:t>00</a:t>
            </a:r>
            <a:r>
              <a:rPr kumimoji="1" lang="ja-JP" altLang="en-US" dirty="0" smtClean="0"/>
              <a:t>または</a:t>
            </a:r>
            <a:r>
              <a:rPr kumimoji="1" lang="en-US" altLang="ja-JP" dirty="0" smtClean="0"/>
              <a:t>14:30~15:30</a:t>
            </a:r>
            <a:endParaRPr lang="en-US" altLang="ja-JP" dirty="0"/>
          </a:p>
          <a:p>
            <a:pPr marL="457200" lvl="1" indent="-457200">
              <a:buFont typeface="Wingdings" panose="05000000000000000000" pitchFamily="2" charset="2"/>
              <a:buChar char="l"/>
            </a:pPr>
            <a:r>
              <a:rPr kumimoji="1" lang="en-US" altLang="ja-JP" dirty="0" smtClean="0"/>
              <a:t>1</a:t>
            </a:r>
            <a:r>
              <a:rPr kumimoji="1" lang="ja-JP" altLang="en-US" dirty="0" smtClean="0"/>
              <a:t>年</a:t>
            </a:r>
            <a:r>
              <a:rPr lang="ja-JP" altLang="en-US" dirty="0" smtClean="0"/>
              <a:t>で</a:t>
            </a:r>
            <a:r>
              <a:rPr lang="en-US" altLang="ja-JP" dirty="0" smtClean="0"/>
              <a:t>2</a:t>
            </a:r>
            <a:r>
              <a:rPr lang="ja-JP" altLang="en-US" dirty="0" err="1" smtClean="0"/>
              <a:t>，</a:t>
            </a:r>
            <a:r>
              <a:rPr lang="en-US" altLang="ja-JP" dirty="0" smtClean="0"/>
              <a:t>3</a:t>
            </a:r>
            <a:r>
              <a:rPr lang="ja-JP" altLang="en-US" dirty="0" smtClean="0"/>
              <a:t>例</a:t>
            </a:r>
            <a:r>
              <a:rPr lang="en-US" altLang="ja-JP" dirty="0" smtClean="0"/>
              <a:t>(</a:t>
            </a:r>
            <a:r>
              <a:rPr lang="ja-JP" altLang="en-US" dirty="0" smtClean="0"/>
              <a:t>全部で</a:t>
            </a:r>
            <a:r>
              <a:rPr lang="en-US" altLang="ja-JP" dirty="0" smtClean="0"/>
              <a:t>10</a:t>
            </a:r>
            <a:r>
              <a:rPr lang="ja-JP" altLang="en-US" dirty="0" smtClean="0"/>
              <a:t>例くらい</a:t>
            </a:r>
            <a:r>
              <a:rPr lang="en-US" altLang="ja-JP" dirty="0" smtClean="0"/>
              <a:t>)</a:t>
            </a:r>
            <a:r>
              <a:rPr lang="ja-JP" altLang="en-US" dirty="0" smtClean="0"/>
              <a:t>しかない</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D4781D6-A613-49D9-B969-A880719F99EC}" type="slidenum">
              <a:rPr lang="ja-JP" altLang="en-US" smtClean="0"/>
              <a:pPr/>
              <a:t>9</a:t>
            </a:fld>
            <a:endParaRPr lang="ja-JP" altLang="en-US"/>
          </a:p>
        </p:txBody>
      </p:sp>
    </p:spTree>
    <p:extLst>
      <p:ext uri="{BB962C8B-B14F-4D97-AF65-F5344CB8AC3E}">
        <p14:creationId xmlns:p14="http://schemas.microsoft.com/office/powerpoint/2010/main" val="3579973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11072</TotalTime>
  <Words>1103</Words>
  <Application>Microsoft Office PowerPoint</Application>
  <PresentationFormat>画面に合わせる (4:3)</PresentationFormat>
  <Paragraphs>192</Paragraphs>
  <Slides>20</Slides>
  <Notes>2</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Group 2　黒点の彩層大気構造</vt:lpstr>
      <vt:lpstr>Group ２　概要</vt:lpstr>
      <vt:lpstr>背景(黒点上空の大気)</vt:lpstr>
      <vt:lpstr>黒点大気モデルと電波輝度</vt:lpstr>
      <vt:lpstr>黒点の輝度温度@115G</vt:lpstr>
      <vt:lpstr>大気モデルとの比較</vt:lpstr>
      <vt:lpstr>議論</vt:lpstr>
      <vt:lpstr>ミリ波干渉計としてのNoRH</vt:lpstr>
      <vt:lpstr>イベント選択</vt:lpstr>
      <vt:lpstr>解析１　像合成</vt:lpstr>
      <vt:lpstr>解析１　メモ</vt:lpstr>
      <vt:lpstr>解析２　AIAとの比較①</vt:lpstr>
      <vt:lpstr>解析３　HMIとの比較</vt:lpstr>
      <vt:lpstr>解析２、３　メモ</vt:lpstr>
      <vt:lpstr>解析４　17GHz像合成(偏波) </vt:lpstr>
      <vt:lpstr>解析４　メモ</vt:lpstr>
      <vt:lpstr>解析５ (余裕があるとき) 　AIAとの比較②</vt:lpstr>
      <vt:lpstr>議論：黒点の像合成はできるのか？</vt:lpstr>
      <vt:lpstr>統計解析</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野辺山45m望遠鏡を用いた 太陽黒点のミリ波帯観測</dc:title>
  <dc:creator>kazumasa</dc:creator>
  <cp:lastModifiedBy>kazumasa</cp:lastModifiedBy>
  <cp:revision>265</cp:revision>
  <dcterms:created xsi:type="dcterms:W3CDTF">2014-06-06T02:41:55Z</dcterms:created>
  <dcterms:modified xsi:type="dcterms:W3CDTF">2014-09-29T01:59:53Z</dcterms:modified>
</cp:coreProperties>
</file>